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64" r:id="rId5"/>
    <p:sldId id="262" r:id="rId6"/>
    <p:sldId id="266" r:id="rId7"/>
    <p:sldId id="265" r:id="rId8"/>
    <p:sldId id="257" r:id="rId9"/>
    <p:sldId id="259" r:id="rId10"/>
    <p:sldId id="260" r:id="rId11"/>
    <p:sldId id="261" r:id="rId12"/>
    <p:sldId id="258" r:id="rId13"/>
    <p:sldId id="268" r:id="rId14"/>
    <p:sldId id="269" r:id="rId15"/>
    <p:sldId id="270" r:id="rId16"/>
    <p:sldId id="271" r:id="rId17"/>
    <p:sldId id="273" r:id="rId1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40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1168A-E3FB-46E4-B7B6-715EA80B5544}"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61097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1168A-E3FB-46E4-B7B6-715EA80B5544}"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151782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1168A-E3FB-46E4-B7B6-715EA80B5544}"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350410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1168A-E3FB-46E4-B7B6-715EA80B5544}"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318670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1168A-E3FB-46E4-B7B6-715EA80B5544}"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17112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1168A-E3FB-46E4-B7B6-715EA80B5544}"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210561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1168A-E3FB-46E4-B7B6-715EA80B5544}" type="datetimeFigureOut">
              <a:rPr lang="en-US" smtClean="0"/>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423416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1168A-E3FB-46E4-B7B6-715EA80B5544}" type="datetimeFigureOut">
              <a:rPr lang="en-US" smtClean="0"/>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98374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1168A-E3FB-46E4-B7B6-715EA80B5544}" type="datetimeFigureOut">
              <a:rPr lang="en-US" smtClean="0"/>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319988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1168A-E3FB-46E4-B7B6-715EA80B5544}"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5477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1168A-E3FB-46E4-B7B6-715EA80B5544}"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78BCB-4064-4FD5-AAE3-B4F9FE6021BD}" type="slidenum">
              <a:rPr lang="en-US" smtClean="0"/>
              <a:t>‹#›</a:t>
            </a:fld>
            <a:endParaRPr lang="en-US"/>
          </a:p>
        </p:txBody>
      </p:sp>
    </p:spTree>
    <p:extLst>
      <p:ext uri="{BB962C8B-B14F-4D97-AF65-F5344CB8AC3E}">
        <p14:creationId xmlns:p14="http://schemas.microsoft.com/office/powerpoint/2010/main" val="309672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1168A-E3FB-46E4-B7B6-715EA80B5544}" type="datetimeFigureOut">
              <a:rPr lang="en-US" smtClean="0"/>
              <a:t>5/22/2014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78BCB-4064-4FD5-AAE3-B4F9FE6021BD}" type="slidenum">
              <a:rPr lang="en-US" smtClean="0"/>
              <a:t>‹#›</a:t>
            </a:fld>
            <a:endParaRPr lang="en-US"/>
          </a:p>
        </p:txBody>
      </p:sp>
    </p:spTree>
    <p:extLst>
      <p:ext uri="{BB962C8B-B14F-4D97-AF65-F5344CB8AC3E}">
        <p14:creationId xmlns:p14="http://schemas.microsoft.com/office/powerpoint/2010/main" val="3088301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ttodix.org/index/catalog-painting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ttodix.org/index/catalog-painting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morial-caen.fr/10EVENT/EXPO1418/gb/texte/004text.html" TargetMode="External"/><Relationship Id="rId2" Type="http://schemas.openxmlformats.org/officeDocument/2006/relationships/hyperlink" Target="http://www.wikipaintings.org/en/otto-dix/self-portrait-1912" TargetMode="External"/><Relationship Id="rId1" Type="http://schemas.openxmlformats.org/officeDocument/2006/relationships/slideLayout" Target="../slideLayouts/slideLayout2.xml"/><Relationship Id="rId4" Type="http://schemas.openxmlformats.org/officeDocument/2006/relationships/hyperlink" Target="http://www.ottodix.org/index/catalog-item/124.001.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ttodix.org/index/biography" TargetMode="External"/><Relationship Id="rId2" Type="http://schemas.openxmlformats.org/officeDocument/2006/relationships/hyperlink" Target="http://en.wikipedia.org/wiki/Otto_Dix" TargetMode="External"/><Relationship Id="rId1" Type="http://schemas.openxmlformats.org/officeDocument/2006/relationships/slideLayout" Target="../slideLayouts/slideLayout2.xml"/><Relationship Id="rId4" Type="http://schemas.openxmlformats.org/officeDocument/2006/relationships/hyperlink" Target="http://spartacus-educational.com/ARTdix.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a/neoshor5.org/document/d/19MV2Dztqn8tQChooXR6GR4aKFzsrsrVRMDVYyvfMIms/edit" TargetMode="External"/><Relationship Id="rId2" Type="http://schemas.openxmlformats.org/officeDocument/2006/relationships/hyperlink" Target="https://docs.google.com/a/neoshor5.org/presentation/d/17sYf_swyUdmyjLd52OWiDykz16uw1pBMCfWYj5t7Amc/edit#slide=id.p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ttodix.org/index/biography" TargetMode="External"/><Relationship Id="rId2" Type="http://schemas.openxmlformats.org/officeDocument/2006/relationships/hyperlink" Target="http://en.wikipedia.org/wiki/Otto_Dix" TargetMode="External"/><Relationship Id="rId1" Type="http://schemas.openxmlformats.org/officeDocument/2006/relationships/slideLayout" Target="../slideLayouts/slideLayout2.xml"/><Relationship Id="rId4" Type="http://schemas.openxmlformats.org/officeDocument/2006/relationships/hyperlink" Target="http://spartacus-educational.com/ARTdix.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ttodix.org/index/catalog-painting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ttodix.org/index/catalog-painting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9478"/>
            <a:ext cx="9144000" cy="2387600"/>
          </a:xfrm>
        </p:spPr>
        <p:txBody>
          <a:bodyPr>
            <a:normAutofit/>
          </a:bodyPr>
          <a:lstStyle/>
          <a:p>
            <a:r>
              <a:rPr lang="en-US" b="1" dirty="0" smtClean="0">
                <a:latin typeface="Times New Roman" panose="02020603050405020304" pitchFamily="18" charset="0"/>
                <a:cs typeface="Times New Roman" panose="02020603050405020304" pitchFamily="18" charset="0"/>
              </a:rPr>
              <a:t>Artist Otto Dix:  </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Documenting the Horrors of the Great War</a:t>
            </a:r>
            <a:br>
              <a:rPr lang="en-US" sz="36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(A High School Lesson)</a:t>
            </a:r>
            <a:endParaRPr lang="en-US"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4851288"/>
            <a:ext cx="9144000" cy="1655762"/>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Teaching American History Grant</a:t>
            </a:r>
          </a:p>
          <a:p>
            <a:r>
              <a:rPr lang="en-US" b="1" dirty="0" smtClean="0">
                <a:latin typeface="Times New Roman" panose="02020603050405020304" pitchFamily="18" charset="0"/>
                <a:cs typeface="Times New Roman" panose="02020603050405020304" pitchFamily="18" charset="0"/>
              </a:rPr>
              <a:t>Traveling America’s C’s:  World War I</a:t>
            </a:r>
          </a:p>
          <a:p>
            <a:r>
              <a:rPr lang="en-US" b="1" dirty="0" smtClean="0">
                <a:latin typeface="Times New Roman" panose="02020603050405020304" pitchFamily="18" charset="0"/>
                <a:cs typeface="Times New Roman" panose="02020603050405020304" pitchFamily="18" charset="0"/>
              </a:rPr>
              <a:t>Southwest Center of Educational Excellence</a:t>
            </a:r>
          </a:p>
          <a:p>
            <a:r>
              <a:rPr lang="en-US" b="1" dirty="0" smtClean="0">
                <a:latin typeface="Times New Roman" panose="02020603050405020304" pitchFamily="18" charset="0"/>
                <a:cs typeface="Times New Roman" panose="02020603050405020304" pitchFamily="18" charset="0"/>
              </a:rPr>
              <a:t>Created by Glenn Oney</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45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5002"/>
            <a:ext cx="6019800" cy="1549021"/>
          </a:xfrm>
        </p:spPr>
        <p:txBody>
          <a:bodyPr>
            <a:noAutofit/>
          </a:bodyPr>
          <a:lstStyle/>
          <a:p>
            <a:pPr lvl="0"/>
            <a:r>
              <a:rPr lang="en-US" sz="2800" b="1" dirty="0">
                <a:latin typeface="Times New Roman" panose="02020603050405020304" pitchFamily="18" charset="0"/>
                <a:cs typeface="Times New Roman" panose="02020603050405020304" pitchFamily="18" charset="0"/>
              </a:rPr>
              <a:t>Otto Dix, </a:t>
            </a:r>
            <a:r>
              <a:rPr lang="en-US" sz="2800" b="1" i="1" dirty="0" err="1">
                <a:latin typeface="Times New Roman" panose="02020603050405020304" pitchFamily="18" charset="0"/>
                <a:cs typeface="Times New Roman" panose="02020603050405020304" pitchFamily="18" charset="0"/>
              </a:rPr>
              <a:t>Selbstbildnis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mit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Artillerie</a:t>
            </a:r>
            <a:r>
              <a:rPr lang="en-US" sz="2800" b="1" i="1" dirty="0">
                <a:latin typeface="Times New Roman" panose="02020603050405020304" pitchFamily="18" charset="0"/>
                <a:cs typeface="Times New Roman" panose="02020603050405020304" pitchFamily="18" charset="0"/>
              </a:rPr>
              <a:t>-Helm (Self-Portrait Wearing a Gunner's Helmet)</a:t>
            </a:r>
            <a:r>
              <a:rPr lang="en-US" sz="2800" b="1" dirty="0">
                <a:latin typeface="Times New Roman" panose="02020603050405020304" pitchFamily="18" charset="0"/>
                <a:cs typeface="Times New Roman" panose="02020603050405020304" pitchFamily="18" charset="0"/>
              </a:rPr>
              <a:t>, 1914, ink and </a:t>
            </a:r>
            <a:r>
              <a:rPr lang="en-US" sz="2800" b="1" dirty="0" err="1">
                <a:latin typeface="Times New Roman" panose="02020603050405020304" pitchFamily="18" charset="0"/>
                <a:cs typeface="Times New Roman" panose="02020603050405020304" pitchFamily="18" charset="0"/>
              </a:rPr>
              <a:t>watercolour</a:t>
            </a:r>
            <a:r>
              <a:rPr lang="en-US" sz="2800" b="1" dirty="0">
                <a:latin typeface="Times New Roman" panose="02020603050405020304" pitchFamily="18" charset="0"/>
                <a:cs typeface="Times New Roman" panose="02020603050405020304" pitchFamily="18" charset="0"/>
              </a:rPr>
              <a:t> on paper, on both sides, 68 x 53.5 cm, Municipal Gallery, Stuttgart.</a:t>
            </a:r>
          </a:p>
        </p:txBody>
      </p:sp>
      <p:sp>
        <p:nvSpPr>
          <p:cNvPr id="5" name="Content Placeholder 4"/>
          <p:cNvSpPr>
            <a:spLocks noGrp="1"/>
          </p:cNvSpPr>
          <p:nvPr>
            <p:ph sz="half" idx="1"/>
          </p:nvPr>
        </p:nvSpPr>
        <p:spPr>
          <a:xfrm>
            <a:off x="419100" y="3126392"/>
            <a:ext cx="5181600" cy="4351338"/>
          </a:xfrm>
        </p:spPr>
        <p:txBody>
          <a:bodyPr>
            <a:normAutofit/>
          </a:bodyPr>
          <a:lstStyle/>
          <a:p>
            <a:r>
              <a:rPr lang="en-US" dirty="0">
                <a:latin typeface="Times New Roman" panose="02020603050405020304" pitchFamily="18" charset="0"/>
                <a:cs typeface="Times New Roman" panose="02020603050405020304" pitchFamily="18" charset="0"/>
              </a:rPr>
              <a:t>The other side of the piece </a:t>
            </a:r>
            <a:r>
              <a:rPr lang="en-US" dirty="0" smtClean="0">
                <a:latin typeface="Times New Roman" panose="02020603050405020304" pitchFamily="18" charset="0"/>
                <a:cs typeface="Times New Roman" panose="02020603050405020304" pitchFamily="18" charset="0"/>
              </a:rPr>
              <a:t>above (on previous slide). </a:t>
            </a:r>
            <a:r>
              <a:rPr lang="en-US" dirty="0">
                <a:latin typeface="Times New Roman" panose="02020603050405020304" pitchFamily="18" charset="0"/>
                <a:cs typeface="Times New Roman" panose="02020603050405020304" pitchFamily="18" charset="0"/>
              </a:rPr>
              <a:t>A worried Dix is pictured in darkness in stark contrast with the gold insignia on his uniform</a:t>
            </a:r>
            <a:r>
              <a:rPr lang="en-US" dirty="0" smtClean="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hlinkClick r:id="rId2"/>
              </a:rPr>
              <a:t>http://www.ottodix.org/index/catalog-paintings</a:t>
            </a:r>
            <a:endParaRPr lang="en-US" sz="1200"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a:stretch>
            <a:fillRect/>
          </a:stretch>
        </p:blipFill>
        <p:spPr>
          <a:xfrm>
            <a:off x="6928834" y="-1"/>
            <a:ext cx="5263166" cy="6860659"/>
          </a:xfrm>
          <a:prstGeom prst="rect">
            <a:avLst/>
          </a:prstGeom>
        </p:spPr>
      </p:pic>
    </p:spTree>
    <p:extLst>
      <p:ext uri="{BB962C8B-B14F-4D97-AF65-F5344CB8AC3E}">
        <p14:creationId xmlns:p14="http://schemas.microsoft.com/office/powerpoint/2010/main" val="441574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019800" cy="1549021"/>
          </a:xfrm>
        </p:spPr>
        <p:txBody>
          <a:bodyPr>
            <a:noAutofit/>
          </a:bodyPr>
          <a:lstStyle/>
          <a:p>
            <a:r>
              <a:rPr lang="en-US" sz="2800" b="1" dirty="0" smtClean="0">
                <a:latin typeface="Times New Roman" panose="02020603050405020304" pitchFamily="18" charset="0"/>
                <a:cs typeface="Times New Roman" panose="02020603050405020304" pitchFamily="18" charset="0"/>
              </a:rPr>
              <a:t>Otto </a:t>
            </a:r>
            <a:r>
              <a:rPr lang="en-US" sz="2800" b="1" dirty="0">
                <a:latin typeface="Times New Roman" panose="02020603050405020304" pitchFamily="18" charset="0"/>
                <a:cs typeface="Times New Roman" panose="02020603050405020304" pitchFamily="18" charset="0"/>
              </a:rPr>
              <a:t>Dix, </a:t>
            </a:r>
            <a:r>
              <a:rPr lang="en-US" sz="2800" b="1" i="1" dirty="0" err="1">
                <a:latin typeface="Times New Roman" panose="02020603050405020304" pitchFamily="18" charset="0"/>
                <a:cs typeface="Times New Roman" panose="02020603050405020304" pitchFamily="18" charset="0"/>
              </a:rPr>
              <a:t>Selbstbildnis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mit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Artillerie</a:t>
            </a:r>
            <a:r>
              <a:rPr lang="en-US" sz="2800" b="1" i="1" dirty="0">
                <a:latin typeface="Times New Roman" panose="02020603050405020304" pitchFamily="18" charset="0"/>
                <a:cs typeface="Times New Roman" panose="02020603050405020304" pitchFamily="18" charset="0"/>
              </a:rPr>
              <a:t>-Helm (Self-Portrait as Mars)</a:t>
            </a:r>
            <a:r>
              <a:rPr lang="en-US" sz="2800" b="1" dirty="0">
                <a:latin typeface="Times New Roman" panose="02020603050405020304" pitchFamily="18" charset="0"/>
                <a:cs typeface="Times New Roman" panose="02020603050405020304" pitchFamily="18" charset="0"/>
              </a:rPr>
              <a:t>, 1915, Oil on canvas, Municipal Gallery, Stuttgart.</a:t>
            </a:r>
          </a:p>
        </p:txBody>
      </p:sp>
      <p:sp>
        <p:nvSpPr>
          <p:cNvPr id="5" name="Content Placeholder 4"/>
          <p:cNvSpPr>
            <a:spLocks noGrp="1"/>
          </p:cNvSpPr>
          <p:nvPr>
            <p:ph sz="half" idx="1"/>
          </p:nvPr>
        </p:nvSpPr>
        <p:spPr>
          <a:xfrm>
            <a:off x="464713" y="1851383"/>
            <a:ext cx="5181600" cy="4351338"/>
          </a:xfrm>
        </p:spPr>
        <p:txBody>
          <a:bodyPr>
            <a:normAutofit/>
          </a:bodyPr>
          <a:lstStyle/>
          <a:p>
            <a:r>
              <a:rPr lang="en-US" dirty="0">
                <a:latin typeface="Times New Roman" panose="02020603050405020304" pitchFamily="18" charset="0"/>
                <a:cs typeface="Times New Roman" panose="02020603050405020304" pitchFamily="18" charset="0"/>
              </a:rPr>
              <a:t>In the second year of war, he </a:t>
            </a:r>
            <a:r>
              <a:rPr lang="en-US" dirty="0" smtClean="0">
                <a:latin typeface="Times New Roman" panose="02020603050405020304" pitchFamily="18" charset="0"/>
                <a:cs typeface="Times New Roman" panose="02020603050405020304" pitchFamily="18" charset="0"/>
              </a:rPr>
              <a:t>depicts </a:t>
            </a:r>
            <a:r>
              <a:rPr lang="en-US" dirty="0">
                <a:latin typeface="Times New Roman" panose="02020603050405020304" pitchFamily="18" charset="0"/>
                <a:cs typeface="Times New Roman" panose="02020603050405020304" pitchFamily="18" charset="0"/>
              </a:rPr>
              <a:t>himself as the God of War with angles borrowed from cubism. In this scene, death is abundant. Horses rear and flee. Buildings burst open and cities crumble. Yet Dix remains alive. Survival under such circumstances might give anyone a messiah complex.</a:t>
            </a:r>
          </a:p>
          <a:p>
            <a:pPr marL="0" indent="0">
              <a:buNone/>
            </a:pPr>
            <a:r>
              <a:rPr lang="en-US" sz="1200" dirty="0">
                <a:latin typeface="Times New Roman" panose="02020603050405020304" pitchFamily="18" charset="0"/>
                <a:cs typeface="Times New Roman" panose="02020603050405020304" pitchFamily="18" charset="0"/>
                <a:hlinkClick r:id="rId2"/>
              </a:rPr>
              <a:t>http://www.ottodix.org/index/catalog-paintings</a:t>
            </a:r>
            <a:endParaRPr lang="en-US" sz="1200"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a:stretch>
            <a:fillRect/>
          </a:stretch>
        </p:blipFill>
        <p:spPr>
          <a:xfrm>
            <a:off x="7208520" y="0"/>
            <a:ext cx="4983480" cy="6858000"/>
          </a:xfrm>
          <a:prstGeom prst="rect">
            <a:avLst/>
          </a:prstGeom>
        </p:spPr>
      </p:pic>
    </p:spTree>
    <p:extLst>
      <p:ext uri="{BB962C8B-B14F-4D97-AF65-F5344CB8AC3E}">
        <p14:creationId xmlns:p14="http://schemas.microsoft.com/office/powerpoint/2010/main" val="417520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u="sng" dirty="0">
                <a:latin typeface="Times New Roman" panose="02020603050405020304" pitchFamily="18" charset="0"/>
                <a:cs typeface="Times New Roman" panose="02020603050405020304" pitchFamily="18" charset="0"/>
              </a:rPr>
              <a:t>Do Now Activity</a:t>
            </a:r>
            <a:br>
              <a:rPr lang="en-US" b="1" u="sng"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Artist 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p>
        </p:txBody>
      </p:sp>
      <p:sp>
        <p:nvSpPr>
          <p:cNvPr id="6" name="Content Placeholder 5"/>
          <p:cNvSpPr>
            <a:spLocks noGrp="1"/>
          </p:cNvSpPr>
          <p:nvPr>
            <p:ph idx="1"/>
          </p:nvPr>
        </p:nvSpPr>
        <p:spPr/>
        <p:txBody>
          <a:bodyPr/>
          <a:lstStyle/>
          <a:p>
            <a:r>
              <a:rPr lang="en-US" b="1" u="sng" dirty="0" smtClean="0">
                <a:latin typeface="Times New Roman" panose="02020603050405020304" pitchFamily="18" charset="0"/>
                <a:cs typeface="Times New Roman" panose="02020603050405020304" pitchFamily="18" charset="0"/>
              </a:rPr>
              <a:t>Essay</a:t>
            </a:r>
          </a:p>
          <a:p>
            <a:r>
              <a:rPr lang="en-US" b="1" dirty="0" smtClean="0">
                <a:latin typeface="Times New Roman" panose="02020603050405020304" pitchFamily="18" charset="0"/>
                <a:cs typeface="Times New Roman" panose="02020603050405020304" pitchFamily="18" charset="0"/>
              </a:rPr>
              <a:t>After </a:t>
            </a:r>
            <a:r>
              <a:rPr lang="en-US" b="1" dirty="0">
                <a:latin typeface="Times New Roman" panose="02020603050405020304" pitchFamily="18" charset="0"/>
                <a:cs typeface="Times New Roman" panose="02020603050405020304" pitchFamily="18" charset="0"/>
              </a:rPr>
              <a:t>studying </a:t>
            </a:r>
            <a:r>
              <a:rPr lang="en-US" b="1" dirty="0" smtClean="0">
                <a:latin typeface="Times New Roman" panose="02020603050405020304" pitchFamily="18" charset="0"/>
                <a:cs typeface="Times New Roman" panose="02020603050405020304" pitchFamily="18" charset="0"/>
              </a:rPr>
              <a:t>and analyzing each </a:t>
            </a:r>
            <a:r>
              <a:rPr lang="en-US" b="1" dirty="0">
                <a:latin typeface="Times New Roman" panose="02020603050405020304" pitchFamily="18" charset="0"/>
                <a:cs typeface="Times New Roman" panose="02020603050405020304" pitchFamily="18" charset="0"/>
              </a:rPr>
              <a:t>version of Otto Dix’s self-portrait paintings, </a:t>
            </a:r>
            <a:r>
              <a:rPr lang="en-US" b="1" dirty="0" smtClean="0">
                <a:latin typeface="Times New Roman" panose="02020603050405020304" pitchFamily="18" charset="0"/>
                <a:cs typeface="Times New Roman" panose="02020603050405020304" pitchFamily="18" charset="0"/>
              </a:rPr>
              <a:t>you </a:t>
            </a:r>
            <a:r>
              <a:rPr lang="en-US" b="1" dirty="0">
                <a:latin typeface="Times New Roman" panose="02020603050405020304" pitchFamily="18" charset="0"/>
                <a:cs typeface="Times New Roman" panose="02020603050405020304" pitchFamily="18" charset="0"/>
              </a:rPr>
              <a:t>will </a:t>
            </a:r>
            <a:r>
              <a:rPr lang="en-US" b="1" dirty="0" smtClean="0">
                <a:latin typeface="Times New Roman" panose="02020603050405020304" pitchFamily="18" charset="0"/>
                <a:cs typeface="Times New Roman" panose="02020603050405020304" pitchFamily="18" charset="0"/>
              </a:rPr>
              <a:t>now write </a:t>
            </a:r>
            <a:r>
              <a:rPr lang="en-US" b="1" dirty="0">
                <a:latin typeface="Times New Roman" panose="02020603050405020304" pitchFamily="18" charset="0"/>
                <a:cs typeface="Times New Roman" panose="02020603050405020304" pitchFamily="18" charset="0"/>
              </a:rPr>
              <a:t>an essay analyzing the changes Dix sees in himself as he transitions from civilian painter in 1912 to inexperienced soldier in 1914, and finally as an experienced veteran in 1915.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Be sure to include evidence from our other studies (readings, notes, photographs, etc.) that reaffirm what you have seen in Otto Dix’s paintings.</a:t>
            </a:r>
          </a:p>
          <a:p>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5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Post-Test</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825624"/>
            <a:ext cx="5181600" cy="5032375"/>
          </a:xfrm>
        </p:spPr>
        <p:txBody>
          <a:bodyPr>
            <a:normAutofit fontScale="47500" lnSpcReduction="20000"/>
          </a:bodyPr>
          <a:lstStyle/>
          <a:p>
            <a:pPr marL="457200" indent="-457200">
              <a:buAutoNum type="arabicPeriod"/>
            </a:pPr>
            <a:r>
              <a:rPr lang="en-US" sz="2500" b="1" dirty="0" smtClean="0"/>
              <a:t>How </a:t>
            </a:r>
            <a:r>
              <a:rPr lang="en-US" sz="2500" b="1" dirty="0"/>
              <a:t>did German artist Otto Dix come to find himself fighting </a:t>
            </a:r>
            <a:r>
              <a:rPr lang="en-US" sz="2500" b="1" dirty="0" smtClean="0"/>
              <a:t>in </a:t>
            </a:r>
            <a:r>
              <a:rPr lang="en-US" sz="2500" b="1" dirty="0"/>
              <a:t>World </a:t>
            </a:r>
            <a:r>
              <a:rPr lang="en-US" sz="2500" b="1" dirty="0" smtClean="0"/>
              <a:t>War </a:t>
            </a:r>
            <a:r>
              <a:rPr lang="en-US" sz="2500" b="1" dirty="0"/>
              <a:t>One</a:t>
            </a:r>
            <a:r>
              <a:rPr lang="en-US" sz="2500" b="1" dirty="0" smtClean="0"/>
              <a:t>?</a:t>
            </a:r>
            <a:endParaRPr lang="en-US" sz="2500" b="1" dirty="0"/>
          </a:p>
          <a:p>
            <a:r>
              <a:rPr lang="en-US" sz="2500" b="1" dirty="0" smtClean="0"/>
              <a:t>A.  He </a:t>
            </a:r>
            <a:r>
              <a:rPr lang="en-US" sz="2500" b="1" dirty="0"/>
              <a:t>was already a member of the German Army when war </a:t>
            </a:r>
            <a:r>
              <a:rPr lang="en-US" sz="2500" b="1" dirty="0" smtClean="0"/>
              <a:t>broke out</a:t>
            </a:r>
            <a:r>
              <a:rPr lang="en-US" sz="2500" b="1" dirty="0"/>
              <a:t>. 		</a:t>
            </a:r>
          </a:p>
          <a:p>
            <a:r>
              <a:rPr lang="en-US" sz="2500" b="1" dirty="0" smtClean="0"/>
              <a:t>B.  He </a:t>
            </a:r>
            <a:r>
              <a:rPr lang="en-US" sz="2500" b="1" dirty="0"/>
              <a:t>volunteered to join the German Army when war broke </a:t>
            </a:r>
            <a:r>
              <a:rPr lang="en-US" sz="2500" b="1" dirty="0" smtClean="0"/>
              <a:t>out.</a:t>
            </a:r>
            <a:r>
              <a:rPr lang="en-US" sz="2500" b="1" dirty="0"/>
              <a:t>		</a:t>
            </a:r>
          </a:p>
          <a:p>
            <a:r>
              <a:rPr lang="en-US" sz="2500" b="1" dirty="0"/>
              <a:t>C.  He was drafted by the German Army after the war broke out.			</a:t>
            </a:r>
          </a:p>
          <a:p>
            <a:r>
              <a:rPr lang="en-US" sz="2500" b="1" dirty="0"/>
              <a:t>D.  He decided to cross the border and join the Austrian-Hungarian Army </a:t>
            </a:r>
            <a:r>
              <a:rPr lang="en-US" sz="2500" b="1" dirty="0" smtClean="0"/>
              <a:t>rather</a:t>
            </a:r>
            <a:r>
              <a:rPr lang="en-US" sz="2500" b="1" dirty="0"/>
              <a:t> </a:t>
            </a:r>
            <a:r>
              <a:rPr lang="en-US" sz="2500" b="1" dirty="0" smtClean="0"/>
              <a:t>than </a:t>
            </a:r>
            <a:r>
              <a:rPr lang="en-US" sz="2500" b="1" dirty="0"/>
              <a:t>fight for Germany</a:t>
            </a:r>
            <a:r>
              <a:rPr lang="en-US" sz="2500" b="1" dirty="0" smtClean="0"/>
              <a:t>.</a:t>
            </a:r>
            <a:endParaRPr lang="en-US" sz="2500" b="1" dirty="0"/>
          </a:p>
          <a:p>
            <a:pPr marL="457200" lvl="0" indent="-457200">
              <a:buAutoNum type="arabicPeriod" startAt="2"/>
            </a:pPr>
            <a:r>
              <a:rPr lang="en-US" sz="2500" b="1" dirty="0" smtClean="0"/>
              <a:t>What </a:t>
            </a:r>
            <a:r>
              <a:rPr lang="en-US" sz="2500" b="1" dirty="0"/>
              <a:t>major battle did Otto Dix participate in on the </a:t>
            </a:r>
            <a:r>
              <a:rPr lang="en-US" sz="2500" b="1" dirty="0" smtClean="0"/>
              <a:t>Western </a:t>
            </a:r>
            <a:r>
              <a:rPr lang="en-US" sz="2500" b="1" dirty="0"/>
              <a:t>Front </a:t>
            </a:r>
            <a:r>
              <a:rPr lang="en-US" sz="2500" b="1" dirty="0" smtClean="0"/>
              <a:t>in  1916?</a:t>
            </a:r>
            <a:endParaRPr lang="en-US" sz="2500" b="1" dirty="0"/>
          </a:p>
          <a:p>
            <a:r>
              <a:rPr lang="en-US" sz="2500" b="1" dirty="0"/>
              <a:t>A.  First Battle of Ypres		</a:t>
            </a:r>
          </a:p>
          <a:p>
            <a:r>
              <a:rPr lang="en-US" sz="2500" b="1" dirty="0"/>
              <a:t>B.  Battle of Loos		</a:t>
            </a:r>
          </a:p>
          <a:p>
            <a:r>
              <a:rPr lang="en-US" sz="2500" b="1" dirty="0"/>
              <a:t>C.  Battle of Verdun</a:t>
            </a:r>
          </a:p>
          <a:p>
            <a:r>
              <a:rPr lang="en-US" sz="2500" b="1" dirty="0"/>
              <a:t>D.  Battle of the Somme</a:t>
            </a:r>
          </a:p>
          <a:p>
            <a:pPr lvl="0">
              <a:buAutoNum type="arabicPeriod" startAt="3"/>
            </a:pPr>
            <a:r>
              <a:rPr lang="en-US" sz="2500" b="1" dirty="0" smtClean="0"/>
              <a:t>In </a:t>
            </a:r>
            <a:r>
              <a:rPr lang="en-US" sz="2500" b="1" dirty="0"/>
              <a:t>1924, Otto Dix released a series of etchings and prints based on his </a:t>
            </a:r>
            <a:r>
              <a:rPr lang="en-US" sz="2500" b="1" dirty="0" smtClean="0"/>
              <a:t>experiences </a:t>
            </a:r>
            <a:r>
              <a:rPr lang="en-US" sz="2500" b="1" dirty="0"/>
              <a:t>and nightmares of WWI known as </a:t>
            </a:r>
          </a:p>
          <a:p>
            <a:r>
              <a:rPr lang="en-US" sz="2500" b="1" dirty="0"/>
              <a:t>A.  The War (</a:t>
            </a:r>
            <a:r>
              <a:rPr lang="en-US" sz="2500" b="1" i="1" dirty="0"/>
              <a:t>Der Krieg</a:t>
            </a:r>
            <a:r>
              <a:rPr lang="en-US" sz="2500" b="1" dirty="0"/>
              <a:t>)		</a:t>
            </a:r>
          </a:p>
          <a:p>
            <a:r>
              <a:rPr lang="en-US" sz="2500" b="1" dirty="0"/>
              <a:t>B.  The Leader (</a:t>
            </a:r>
            <a:r>
              <a:rPr lang="en-US" sz="2500" b="1" i="1" dirty="0"/>
              <a:t>Der Fuhrer</a:t>
            </a:r>
            <a:r>
              <a:rPr lang="en-US" sz="2500" b="1" dirty="0"/>
              <a:t>)  		</a:t>
            </a:r>
          </a:p>
          <a:p>
            <a:r>
              <a:rPr lang="en-US" sz="2500" b="1" dirty="0"/>
              <a:t>C.  My Struggle (</a:t>
            </a:r>
            <a:r>
              <a:rPr lang="en-US" sz="2500" b="1" i="1" dirty="0"/>
              <a:t>Mein </a:t>
            </a:r>
            <a:r>
              <a:rPr lang="en-US" sz="2500" b="1" i="1" dirty="0" err="1"/>
              <a:t>Kampf</a:t>
            </a:r>
            <a:r>
              <a:rPr lang="en-US" sz="2500" b="1" dirty="0"/>
              <a:t>)		</a:t>
            </a:r>
          </a:p>
          <a:p>
            <a:r>
              <a:rPr lang="en-US" sz="2500" b="1" dirty="0"/>
              <a:t>D.  My Memories (</a:t>
            </a:r>
            <a:r>
              <a:rPr lang="en-US" sz="2500" b="1" i="1" dirty="0"/>
              <a:t>Mein </a:t>
            </a:r>
            <a:r>
              <a:rPr lang="en-US" sz="2500" b="1" i="1" dirty="0" err="1"/>
              <a:t>Speicher</a:t>
            </a:r>
            <a:r>
              <a:rPr lang="en-US" sz="2500" b="1" dirty="0"/>
              <a:t>)</a:t>
            </a:r>
          </a:p>
          <a:p>
            <a:pPr marL="457200" lvl="1" indent="0">
              <a:buNone/>
            </a:pPr>
            <a:endParaRPr lang="en-US" dirty="0" smtClean="0"/>
          </a:p>
          <a:p>
            <a:pPr lvl="1"/>
            <a:endParaRPr lang="en-US" dirty="0" smtClean="0"/>
          </a:p>
          <a:p>
            <a:endParaRPr lang="en-US" dirty="0"/>
          </a:p>
        </p:txBody>
      </p:sp>
      <p:sp>
        <p:nvSpPr>
          <p:cNvPr id="4" name="Content Placeholder 3"/>
          <p:cNvSpPr>
            <a:spLocks noGrp="1"/>
          </p:cNvSpPr>
          <p:nvPr>
            <p:ph sz="half" idx="2"/>
          </p:nvPr>
        </p:nvSpPr>
        <p:spPr/>
        <p:txBody>
          <a:bodyPr>
            <a:normAutofit fontScale="47500" lnSpcReduction="20000"/>
          </a:bodyPr>
          <a:lstStyle/>
          <a:p>
            <a:pPr marL="0" lvl="0" indent="0">
              <a:buNone/>
            </a:pPr>
            <a:r>
              <a:rPr lang="en-US" b="1" dirty="0" smtClean="0"/>
              <a:t>4.  What </a:t>
            </a:r>
            <a:r>
              <a:rPr lang="en-US" b="1" dirty="0"/>
              <a:t>was the reaction to Otto Dix’s 1923 painting </a:t>
            </a:r>
            <a:r>
              <a:rPr lang="en-US" b="1" i="1" dirty="0"/>
              <a:t>The Trench</a:t>
            </a:r>
            <a:r>
              <a:rPr lang="en-US" b="1" dirty="0"/>
              <a:t> which showed decomposing corpses in a trench</a:t>
            </a:r>
            <a:r>
              <a:rPr lang="en-US" b="1" dirty="0" smtClean="0"/>
              <a:t>?</a:t>
            </a:r>
            <a:endParaRPr lang="en-US" dirty="0"/>
          </a:p>
          <a:p>
            <a:r>
              <a:rPr lang="en-US" b="1" dirty="0"/>
              <a:t>A.  He was arrested for indecency.		</a:t>
            </a:r>
            <a:endParaRPr lang="en-US" dirty="0"/>
          </a:p>
          <a:p>
            <a:r>
              <a:rPr lang="en-US" b="1" dirty="0"/>
              <a:t>B.  It was critically popular and he became a financial success.		</a:t>
            </a:r>
            <a:endParaRPr lang="en-US" dirty="0"/>
          </a:p>
          <a:p>
            <a:r>
              <a:rPr lang="en-US" b="1" dirty="0"/>
              <a:t>C.  Dix was fired from his teaching job at university.		</a:t>
            </a:r>
            <a:endParaRPr lang="en-US" dirty="0"/>
          </a:p>
          <a:p>
            <a:r>
              <a:rPr lang="en-US" b="1" dirty="0"/>
              <a:t>D.  The museum’s director was forced to resign.</a:t>
            </a:r>
            <a:endParaRPr lang="en-US" dirty="0"/>
          </a:p>
          <a:p>
            <a:pPr marL="0" indent="0">
              <a:buNone/>
            </a:pPr>
            <a:r>
              <a:rPr lang="en-US" b="1" dirty="0"/>
              <a:t> </a:t>
            </a:r>
            <a:endParaRPr lang="en-US" dirty="0"/>
          </a:p>
          <a:p>
            <a:pPr marL="0" lvl="0" indent="0">
              <a:buNone/>
            </a:pPr>
            <a:r>
              <a:rPr lang="en-US" b="1" dirty="0" smtClean="0"/>
              <a:t>5.  What </a:t>
            </a:r>
            <a:r>
              <a:rPr lang="en-US" b="1" dirty="0"/>
              <a:t>happened to Otto Dix when Hitler and the Nazis came to power in 1933?</a:t>
            </a:r>
            <a:endParaRPr lang="en-US" dirty="0"/>
          </a:p>
          <a:p>
            <a:pPr marL="0" indent="0">
              <a:buNone/>
            </a:pPr>
            <a:r>
              <a:rPr lang="en-US" b="1" dirty="0"/>
              <a:t> </a:t>
            </a:r>
            <a:endParaRPr lang="en-US" dirty="0"/>
          </a:p>
          <a:p>
            <a:pPr lvl="0"/>
            <a:r>
              <a:rPr lang="en-US" b="1" dirty="0" smtClean="0"/>
              <a:t>A.  Hitler </a:t>
            </a:r>
            <a:r>
              <a:rPr lang="en-US" b="1" dirty="0"/>
              <a:t>was a fan of Dix’s work since both were veterans of the German Army from WWI.			</a:t>
            </a:r>
            <a:endParaRPr lang="en-US" dirty="0"/>
          </a:p>
          <a:p>
            <a:pPr lvl="0"/>
            <a:r>
              <a:rPr lang="en-US" b="1" dirty="0" smtClean="0"/>
              <a:t>B.  Dix </a:t>
            </a:r>
            <a:r>
              <a:rPr lang="en-US" b="1" dirty="0"/>
              <a:t>was given a job with the Nazi Propaganda division to create work for </a:t>
            </a:r>
            <a:r>
              <a:rPr lang="en-US" b="1" dirty="0" smtClean="0"/>
              <a:t>the</a:t>
            </a:r>
            <a:r>
              <a:rPr lang="en-US" dirty="0"/>
              <a:t> </a:t>
            </a:r>
            <a:r>
              <a:rPr lang="en-US" b="1" dirty="0" smtClean="0"/>
              <a:t>Nazi </a:t>
            </a:r>
            <a:r>
              <a:rPr lang="en-US" b="1" dirty="0"/>
              <a:t>Party</a:t>
            </a:r>
            <a:r>
              <a:rPr lang="en-US" b="1" dirty="0" smtClean="0"/>
              <a:t>.</a:t>
            </a:r>
            <a:r>
              <a:rPr lang="en-US" b="1" dirty="0"/>
              <a:t> </a:t>
            </a:r>
            <a:endParaRPr lang="en-US" dirty="0"/>
          </a:p>
          <a:p>
            <a:pPr lvl="0"/>
            <a:r>
              <a:rPr lang="en-US" b="1" dirty="0" smtClean="0"/>
              <a:t>C.  Dix </a:t>
            </a:r>
            <a:r>
              <a:rPr lang="en-US" b="1" dirty="0"/>
              <a:t>was labeled as a degenerate artist, fired from his job, and forced to paint landscapes.				</a:t>
            </a:r>
            <a:endParaRPr lang="en-US" dirty="0"/>
          </a:p>
          <a:p>
            <a:r>
              <a:rPr lang="en-US" b="1" dirty="0"/>
              <a:t>D.  Dix escaped Nazi Germany and fled to New York City.</a:t>
            </a:r>
            <a:endParaRPr lang="en-US" dirty="0"/>
          </a:p>
          <a:p>
            <a:pPr marL="0" indent="0">
              <a:buNone/>
            </a:pPr>
            <a:endParaRPr lang="en-US" dirty="0"/>
          </a:p>
        </p:txBody>
      </p:sp>
    </p:spTree>
    <p:extLst>
      <p:ext uri="{BB962C8B-B14F-4D97-AF65-F5344CB8AC3E}">
        <p14:creationId xmlns:p14="http://schemas.microsoft.com/office/powerpoint/2010/main" val="4195098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Grade Level Expectations</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1900" b="1" u="sng" dirty="0">
                <a:latin typeface="Times New Roman" panose="02020603050405020304" pitchFamily="18" charset="0"/>
                <a:cs typeface="Times New Roman" panose="02020603050405020304" pitchFamily="18" charset="0"/>
              </a:rPr>
              <a:t>GLEs</a:t>
            </a:r>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 </a:t>
            </a:r>
            <a:r>
              <a:rPr lang="en-US" sz="1900" b="1" dirty="0" smtClean="0">
                <a:latin typeface="Times New Roman" panose="02020603050405020304" pitchFamily="18" charset="0"/>
                <a:cs typeface="Times New Roman" panose="02020603050405020304" pitchFamily="18" charset="0"/>
              </a:rPr>
              <a:t>3aX:  Examine the wars of the twentieth-century pertinent to US History including:  causes, comparisons, consequences, and peace efforts.</a:t>
            </a:r>
          </a:p>
          <a:p>
            <a:r>
              <a:rPr lang="en-US" sz="1900" b="1" dirty="0">
                <a:latin typeface="Times New Roman" panose="02020603050405020304" pitchFamily="18" charset="0"/>
                <a:cs typeface="Times New Roman" panose="02020603050405020304" pitchFamily="18" charset="0"/>
              </a:rPr>
              <a:t> 3aX: </a:t>
            </a:r>
            <a:r>
              <a:rPr lang="en-US" sz="1900" b="1" dirty="0" smtClean="0">
                <a:latin typeface="Times New Roman" panose="02020603050405020304" pitchFamily="18" charset="0"/>
                <a:cs typeface="Times New Roman" panose="02020603050405020304" pitchFamily="18" charset="0"/>
              </a:rPr>
              <a:t>Describing the changing character of society and culture:  </a:t>
            </a:r>
            <a:r>
              <a:rPr lang="en-US" sz="1900" b="1" dirty="0">
                <a:latin typeface="Times New Roman" panose="02020603050405020304" pitchFamily="18" charset="0"/>
                <a:cs typeface="Times New Roman" panose="02020603050405020304" pitchFamily="18" charset="0"/>
              </a:rPr>
              <a:t>(i.e., arts and literature, education and philosophy, religion and values, and </a:t>
            </a:r>
            <a:r>
              <a:rPr lang="en-US" sz="1900" b="1" dirty="0" smtClean="0">
                <a:latin typeface="Times New Roman" panose="02020603050405020304" pitchFamily="18" charset="0"/>
                <a:cs typeface="Times New Roman" panose="02020603050405020304" pitchFamily="18" charset="0"/>
              </a:rPr>
              <a:t>science and technology).</a:t>
            </a:r>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6L:  Changing of roles of various groups:  Analyze how the roles of class, ethnic, racial, gender and age groups have changed in society, including causes and effects</a:t>
            </a:r>
            <a:r>
              <a:rPr lang="en-US" sz="1900" b="1" dirty="0" smtClean="0">
                <a:latin typeface="Times New Roman" panose="02020603050405020304" pitchFamily="18" charset="0"/>
                <a:cs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6M: Describe the major social institutions (family, education, religion, economy and government) and how they fulfill human needs</a:t>
            </a:r>
            <a:r>
              <a:rPr lang="en-US" sz="1900" b="1" dirty="0" smtClean="0">
                <a:latin typeface="Times New Roman" panose="02020603050405020304" pitchFamily="18" charset="0"/>
                <a:cs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7A: Distinguish between and analyze primary sources and secondary sources</a:t>
            </a:r>
            <a:r>
              <a:rPr lang="en-US" sz="1900" b="1" dirty="0" smtClean="0">
                <a:latin typeface="Times New Roman" panose="02020603050405020304" pitchFamily="18" charset="0"/>
                <a:cs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a:p>
            <a:r>
              <a:rPr lang="en-US" sz="1900" b="1" dirty="0">
                <a:latin typeface="Times New Roman" panose="02020603050405020304" pitchFamily="18" charset="0"/>
                <a:cs typeface="Times New Roman" panose="02020603050405020304" pitchFamily="18" charset="0"/>
              </a:rPr>
              <a:t>7F:  Interpreting various social studies resources:  Interpreting maps, statistics, charts, diagrams, graphs, timelines, pictures, political cartoons, audiovisual materials, written resources, art, and artifacts.</a:t>
            </a:r>
          </a:p>
          <a:p>
            <a:pPr marL="457200" lvl="1" indent="0">
              <a:buNone/>
            </a:pPr>
            <a:endParaRPr lang="en-US" sz="1900" dirty="0" smtClean="0">
              <a:latin typeface="Times New Roman" panose="02020603050405020304" pitchFamily="18" charset="0"/>
              <a:cs typeface="Times New Roman" panose="02020603050405020304" pitchFamily="18" charset="0"/>
            </a:endParaRPr>
          </a:p>
          <a:p>
            <a:pPr lvl="1"/>
            <a:endParaRPr lang="en-US" dirty="0" smtClean="0"/>
          </a:p>
          <a:p>
            <a:endParaRPr lang="en-US" dirty="0"/>
          </a:p>
        </p:txBody>
      </p:sp>
    </p:spTree>
    <p:extLst>
      <p:ext uri="{BB962C8B-B14F-4D97-AF65-F5344CB8AC3E}">
        <p14:creationId xmlns:p14="http://schemas.microsoft.com/office/powerpoint/2010/main" val="152735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Resources</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r>
              <a:rPr lang="en-US" b="1" u="sng" dirty="0">
                <a:latin typeface="Times New Roman" panose="02020603050405020304" pitchFamily="18" charset="0"/>
                <a:cs typeface="Times New Roman" panose="02020603050405020304" pitchFamily="18" charset="0"/>
              </a:rPr>
              <a:t>Visual Primary Sources</a:t>
            </a:r>
            <a:r>
              <a:rPr lang="en-US" b="1" dirty="0">
                <a:latin typeface="Times New Roman" panose="02020603050405020304" pitchFamily="18" charset="0"/>
                <a:cs typeface="Times New Roman" panose="02020603050405020304" pitchFamily="18" charset="0"/>
              </a:rPr>
              <a:t> (for </a:t>
            </a:r>
            <a:r>
              <a:rPr lang="en-US" b="1" dirty="0" smtClean="0">
                <a:latin typeface="Times New Roman" panose="02020603050405020304" pitchFamily="18" charset="0"/>
                <a:cs typeface="Times New Roman" panose="02020603050405020304" pitchFamily="18" charset="0"/>
              </a:rPr>
              <a:t>Do Now Activity)</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Otto Dix, </a:t>
            </a:r>
            <a:r>
              <a:rPr lang="en-US" i="1" dirty="0">
                <a:latin typeface="Times New Roman" panose="02020603050405020304" pitchFamily="18" charset="0"/>
                <a:cs typeface="Times New Roman" panose="02020603050405020304" pitchFamily="18" charset="0"/>
              </a:rPr>
              <a:t>Self-Portrait with Carnation,</a:t>
            </a:r>
            <a:r>
              <a:rPr lang="en-US" dirty="0">
                <a:latin typeface="Times New Roman" panose="02020603050405020304" pitchFamily="18" charset="0"/>
                <a:cs typeface="Times New Roman" panose="02020603050405020304" pitchFamily="18" charset="0"/>
              </a:rPr>
              <a:t> 1912, Oil on </a:t>
            </a:r>
            <a:r>
              <a:rPr lang="en-US" dirty="0" smtClean="0">
                <a:latin typeface="Times New Roman" panose="02020603050405020304" pitchFamily="18" charset="0"/>
                <a:cs typeface="Times New Roman" panose="02020603050405020304" pitchFamily="18" charset="0"/>
              </a:rPr>
              <a:t>tempera on canvas</a:t>
            </a:r>
            <a:r>
              <a:rPr lang="en-US" dirty="0">
                <a:latin typeface="Times New Roman" panose="02020603050405020304" pitchFamily="18" charset="0"/>
                <a:cs typeface="Times New Roman" panose="02020603050405020304" pitchFamily="18" charset="0"/>
              </a:rPr>
              <a:t>, Institute of the Arts, Detroit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2"/>
              </a:rPr>
              <a:t>http://www.wikipaintings.org/en/otto-dix/self-portrait-1912</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Otto Dix, </a:t>
            </a:r>
            <a:r>
              <a:rPr lang="en-US" i="1" dirty="0" err="1">
                <a:latin typeface="Times New Roman" panose="02020603050405020304" pitchFamily="18" charset="0"/>
                <a:cs typeface="Times New Roman" panose="02020603050405020304" pitchFamily="18" charset="0"/>
              </a:rPr>
              <a:t>Selbstbildnis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als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Soldat</a:t>
            </a:r>
            <a:r>
              <a:rPr lang="en-US" i="1" dirty="0">
                <a:latin typeface="Times New Roman" panose="02020603050405020304" pitchFamily="18" charset="0"/>
                <a:cs typeface="Times New Roman" panose="02020603050405020304" pitchFamily="18" charset="0"/>
              </a:rPr>
              <a:t> (Self-Portrait as a Soldier)</a:t>
            </a:r>
            <a:r>
              <a:rPr lang="en-US" dirty="0">
                <a:latin typeface="Times New Roman" panose="02020603050405020304" pitchFamily="18" charset="0"/>
                <a:cs typeface="Times New Roman" panose="02020603050405020304" pitchFamily="18" charset="0"/>
              </a:rPr>
              <a:t>, 1914, ink and </a:t>
            </a:r>
            <a:r>
              <a:rPr lang="en-US" dirty="0" err="1">
                <a:latin typeface="Times New Roman" panose="02020603050405020304" pitchFamily="18" charset="0"/>
                <a:cs typeface="Times New Roman" panose="02020603050405020304" pitchFamily="18" charset="0"/>
              </a:rPr>
              <a:t>watercolour</a:t>
            </a:r>
            <a:r>
              <a:rPr lang="en-US" dirty="0">
                <a:latin typeface="Times New Roman" panose="02020603050405020304" pitchFamily="18" charset="0"/>
                <a:cs typeface="Times New Roman" panose="02020603050405020304" pitchFamily="18" charset="0"/>
              </a:rPr>
              <a:t> on paper, on both sides, 68 x 53.5 cm, Municipal Gallery, Stuttgart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3"/>
              </a:rPr>
              <a:t>http://www.memorial-caen.fr/10EVENT/EXPO1418/gb/texte/004text.html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Otto Dix, </a:t>
            </a:r>
            <a:r>
              <a:rPr lang="en-US" i="1" dirty="0" err="1">
                <a:latin typeface="Times New Roman" panose="02020603050405020304" pitchFamily="18" charset="0"/>
                <a:cs typeface="Times New Roman" panose="02020603050405020304" pitchFamily="18" charset="0"/>
              </a:rPr>
              <a:t>Selbstbildnis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Artillerie</a:t>
            </a:r>
            <a:r>
              <a:rPr lang="en-US" i="1" dirty="0">
                <a:latin typeface="Times New Roman" panose="02020603050405020304" pitchFamily="18" charset="0"/>
                <a:cs typeface="Times New Roman" panose="02020603050405020304" pitchFamily="18" charset="0"/>
              </a:rPr>
              <a:t>-Helm (Self-Portrait Wearing a Gunner's Helmet)</a:t>
            </a:r>
            <a:r>
              <a:rPr lang="en-US" dirty="0">
                <a:latin typeface="Times New Roman" panose="02020603050405020304" pitchFamily="18" charset="0"/>
                <a:cs typeface="Times New Roman" panose="02020603050405020304" pitchFamily="18" charset="0"/>
              </a:rPr>
              <a:t>, 1914, ink and </a:t>
            </a:r>
            <a:r>
              <a:rPr lang="en-US" dirty="0" err="1">
                <a:latin typeface="Times New Roman" panose="02020603050405020304" pitchFamily="18" charset="0"/>
                <a:cs typeface="Times New Roman" panose="02020603050405020304" pitchFamily="18" charset="0"/>
              </a:rPr>
              <a:t>watercolour</a:t>
            </a:r>
            <a:r>
              <a:rPr lang="en-US" dirty="0">
                <a:latin typeface="Times New Roman" panose="02020603050405020304" pitchFamily="18" charset="0"/>
                <a:cs typeface="Times New Roman" panose="02020603050405020304" pitchFamily="18" charset="0"/>
              </a:rPr>
              <a:t> on paper, on both sides, 68 x 53.5 cm, Municipal Gallery, Stuttgart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3"/>
              </a:rPr>
              <a:t>http://www.memorial-caen.fr/10EVENT/EXPO1418/gb/texte/004text.html</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Otto Dix, </a:t>
            </a:r>
            <a:r>
              <a:rPr lang="en-US" i="1" dirty="0" err="1">
                <a:latin typeface="Times New Roman" panose="02020603050405020304" pitchFamily="18" charset="0"/>
                <a:cs typeface="Times New Roman" panose="02020603050405020304" pitchFamily="18" charset="0"/>
              </a:rPr>
              <a:t>Selbstbildnis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Artillerie</a:t>
            </a:r>
            <a:r>
              <a:rPr lang="en-US" i="1" dirty="0">
                <a:latin typeface="Times New Roman" panose="02020603050405020304" pitchFamily="18" charset="0"/>
                <a:cs typeface="Times New Roman" panose="02020603050405020304" pitchFamily="18" charset="0"/>
              </a:rPr>
              <a:t>-Helm (Self-Portrait as Mars)</a:t>
            </a:r>
            <a:r>
              <a:rPr lang="en-US" dirty="0">
                <a:latin typeface="Times New Roman" panose="02020603050405020304" pitchFamily="18" charset="0"/>
                <a:cs typeface="Times New Roman" panose="02020603050405020304" pitchFamily="18" charset="0"/>
              </a:rPr>
              <a:t>, 1915, Oil on canvas, Municipal Gallery, Stuttgart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hlinkClick r:id="rId4"/>
              </a:rPr>
              <a:t>http://www.ottodix.org/index/catalog-item/124.001.html</a:t>
            </a:r>
            <a:endParaRPr lang="en-US" dirty="0">
              <a:latin typeface="Times New Roman" panose="02020603050405020304" pitchFamily="18" charset="0"/>
              <a:cs typeface="Times New Roman" panose="02020603050405020304" pitchFamily="18" charset="0"/>
            </a:endParaRPr>
          </a:p>
          <a:p>
            <a:pPr marL="457200" lvl="1" indent="0">
              <a:buNone/>
            </a:pPr>
            <a:endParaRPr lang="en-US" sz="1900" b="1" u="sng" dirty="0" smtClean="0">
              <a:latin typeface="Times New Roman" panose="02020603050405020304" pitchFamily="18" charset="0"/>
              <a:cs typeface="Times New Roman" panose="02020603050405020304" pitchFamily="18" charset="0"/>
            </a:endParaRPr>
          </a:p>
          <a:p>
            <a:pPr lvl="1"/>
            <a:endParaRPr lang="en-US" dirty="0" smtClean="0"/>
          </a:p>
          <a:p>
            <a:endParaRPr lang="en-US" dirty="0"/>
          </a:p>
        </p:txBody>
      </p:sp>
    </p:spTree>
    <p:extLst>
      <p:ext uri="{BB962C8B-B14F-4D97-AF65-F5344CB8AC3E}">
        <p14:creationId xmlns:p14="http://schemas.microsoft.com/office/powerpoint/2010/main" val="417807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Resources</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b="1" u="sng" dirty="0" smtClean="0"/>
              <a:t>Written </a:t>
            </a:r>
            <a:r>
              <a:rPr lang="en-US" b="1" u="sng" dirty="0"/>
              <a:t>Primary Sources</a:t>
            </a:r>
            <a:r>
              <a:rPr lang="en-US" b="1" dirty="0"/>
              <a:t> (for Anticipatory Set)</a:t>
            </a:r>
            <a:endParaRPr lang="en-US" dirty="0"/>
          </a:p>
          <a:p>
            <a:pPr marL="0" indent="0">
              <a:buNone/>
            </a:pPr>
            <a:endParaRPr lang="en-US" dirty="0"/>
          </a:p>
          <a:p>
            <a:r>
              <a:rPr lang="en-US" b="1" dirty="0">
                <a:latin typeface="Times New Roman" panose="02020603050405020304" pitchFamily="18" charset="0"/>
                <a:cs typeface="Times New Roman" panose="02020603050405020304" pitchFamily="18" charset="0"/>
              </a:rPr>
              <a:t>Otto Dix (Wikipedia)</a:t>
            </a:r>
          </a:p>
          <a:p>
            <a:pPr lvl="1"/>
            <a:r>
              <a:rPr lang="en-US" b="1" dirty="0">
                <a:latin typeface="Times New Roman" panose="02020603050405020304" pitchFamily="18" charset="0"/>
                <a:cs typeface="Times New Roman" panose="02020603050405020304" pitchFamily="18" charset="0"/>
                <a:hlinkClick r:id="rId2"/>
              </a:rPr>
              <a:t>http://en.wikipedia.org/wiki/Otto_Dix</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The Online Otto Dix Project</a:t>
            </a:r>
          </a:p>
          <a:p>
            <a:pPr lvl="1"/>
            <a:r>
              <a:rPr lang="en-US" dirty="0">
                <a:hlinkClick r:id="rId3"/>
              </a:rPr>
              <a:t>http://www.ottodix.org/index/biography</a:t>
            </a:r>
            <a:endParaRPr lang="en-US" dirty="0"/>
          </a:p>
          <a:p>
            <a:r>
              <a:rPr lang="en-US" b="1" dirty="0">
                <a:latin typeface="Times New Roman" panose="02020603050405020304" pitchFamily="18" charset="0"/>
                <a:cs typeface="Times New Roman" panose="02020603050405020304" pitchFamily="18" charset="0"/>
              </a:rPr>
              <a:t>Otto Dix (Spartacus Educational)</a:t>
            </a:r>
          </a:p>
          <a:p>
            <a:pPr lvl="1"/>
            <a:r>
              <a:rPr lang="en-US" b="1" dirty="0">
                <a:latin typeface="Times New Roman" panose="02020603050405020304" pitchFamily="18" charset="0"/>
                <a:cs typeface="Times New Roman" panose="02020603050405020304" pitchFamily="18" charset="0"/>
                <a:hlinkClick r:id="rId4"/>
              </a:rPr>
              <a:t>http://spartacus-educational.com/ARTdix.htm</a:t>
            </a:r>
            <a:endParaRPr lang="en-US" dirty="0"/>
          </a:p>
          <a:p>
            <a:pPr marL="457200" lvl="1" indent="0">
              <a:buNone/>
            </a:pPr>
            <a:endParaRPr lang="en-US" sz="1900" b="1" u="sng" dirty="0" smtClean="0">
              <a:latin typeface="Times New Roman" panose="02020603050405020304" pitchFamily="18" charset="0"/>
              <a:cs typeface="Times New Roman" panose="02020603050405020304" pitchFamily="18" charset="0"/>
            </a:endParaRPr>
          </a:p>
          <a:p>
            <a:pPr lvl="1"/>
            <a:endParaRPr lang="en-US" dirty="0" smtClean="0"/>
          </a:p>
          <a:p>
            <a:endParaRPr lang="en-US" dirty="0"/>
          </a:p>
        </p:txBody>
      </p:sp>
    </p:spTree>
    <p:extLst>
      <p:ext uri="{BB962C8B-B14F-4D97-AF65-F5344CB8AC3E}">
        <p14:creationId xmlns:p14="http://schemas.microsoft.com/office/powerpoint/2010/main" val="319544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Resources</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u="sng" dirty="0" smtClean="0">
                <a:latin typeface="Times New Roman" panose="02020603050405020304" pitchFamily="18" charset="0"/>
                <a:cs typeface="Times New Roman" panose="02020603050405020304" pitchFamily="18" charset="0"/>
              </a:rPr>
              <a:t>Google </a:t>
            </a:r>
            <a:r>
              <a:rPr lang="en-US" b="1" u="sng" dirty="0">
                <a:latin typeface="Times New Roman" panose="02020603050405020304" pitchFamily="18" charset="0"/>
                <a:cs typeface="Times New Roman" panose="02020603050405020304" pitchFamily="18" charset="0"/>
              </a:rPr>
              <a:t>Docs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Teachers may click the links below to receive permission to have this lesson “shared” through Google Docs.  Then, if students have access to computers and Google Docs, the lesson may be shared with them to be done online.</a:t>
            </a:r>
            <a:endParaRPr lang="en-US" dirty="0">
              <a:latin typeface="Times New Roman" panose="02020603050405020304" pitchFamily="18" charset="0"/>
              <a:cs typeface="Times New Roman" panose="02020603050405020304" pitchFamily="18" charset="0"/>
            </a:endParaRPr>
          </a:p>
          <a:p>
            <a:pPr fontAlgn="base"/>
            <a:r>
              <a:rPr lang="en-US" dirty="0"/>
              <a:t/>
            </a:r>
            <a:br>
              <a:rPr lang="en-US" dirty="0"/>
            </a:br>
            <a:r>
              <a:rPr lang="en-US" b="1" dirty="0">
                <a:latin typeface="Times New Roman" panose="02020603050405020304" pitchFamily="18" charset="0"/>
                <a:cs typeface="Times New Roman" panose="02020603050405020304" pitchFamily="18" charset="0"/>
              </a:rPr>
              <a:t>Presentation</a:t>
            </a:r>
            <a:r>
              <a:rPr lang="en-US" b="1" dirty="0"/>
              <a:t>:  </a:t>
            </a:r>
            <a:r>
              <a:rPr lang="en-US" sz="1000" b="1" u="sng" dirty="0">
                <a:hlinkClick r:id="rId2"/>
              </a:rPr>
              <a:t>https://docs.google.com/a/neoshor5.org/presentation/d/17sYf_swyUdmyjLd52OWiDykz16uw1pBMCfWYj5t7Amc/edit#slide=id.p13</a:t>
            </a:r>
            <a:endParaRPr lang="en-US" sz="1000" b="1" dirty="0"/>
          </a:p>
          <a:p>
            <a:pPr fontAlgn="base"/>
            <a:r>
              <a:rPr lang="en-US" b="1" dirty="0">
                <a:latin typeface="Times New Roman" panose="02020603050405020304" pitchFamily="18" charset="0"/>
                <a:cs typeface="Times New Roman" panose="02020603050405020304" pitchFamily="18" charset="0"/>
              </a:rPr>
              <a:t>Pre/Post Test</a:t>
            </a:r>
            <a:r>
              <a:rPr lang="en-US" b="1" dirty="0"/>
              <a:t>: </a:t>
            </a:r>
            <a:r>
              <a:rPr lang="en-US" sz="1100" b="1" u="sng" dirty="0">
                <a:hlinkClick r:id="rId3"/>
              </a:rPr>
              <a:t>https://docs.google.com/a/neoshor5.org/document/d/19MV2Dztqn8tQChooXR6GR4aKFzsrsrVRMDVYyvfMIms/edit</a:t>
            </a:r>
            <a:endParaRPr lang="en-US" sz="1100" b="1" dirty="0"/>
          </a:p>
          <a:p>
            <a:endParaRPr lang="en-US" dirty="0"/>
          </a:p>
        </p:txBody>
      </p:sp>
    </p:spTree>
    <p:extLst>
      <p:ext uri="{BB962C8B-B14F-4D97-AF65-F5344CB8AC3E}">
        <p14:creationId xmlns:p14="http://schemas.microsoft.com/office/powerpoint/2010/main" val="351576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4340180" cy="1600200"/>
          </a:xfrm>
        </p:spPr>
        <p:txBody>
          <a:bodyPr>
            <a:normAutofit/>
          </a:bodyPr>
          <a:lstStyle/>
          <a:p>
            <a:pPr algn="ct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pic>
        <p:nvPicPr>
          <p:cNvPr id="6" name="Picture Placeholder 5"/>
          <p:cNvPicPr>
            <a:picLocks noGrp="1" noChangeAspect="1"/>
          </p:cNvPicPr>
          <p:nvPr>
            <p:ph type="pic" idx="1"/>
          </p:nvPr>
        </p:nvPicPr>
        <p:blipFill>
          <a:blip r:embed="rId2"/>
          <a:srcRect t="11141" b="11141"/>
          <a:stretch>
            <a:fillRect/>
          </a:stretch>
        </p:blipFill>
        <p:spPr>
          <a:xfrm>
            <a:off x="4632581" y="457199"/>
            <a:ext cx="7315234" cy="5776175"/>
          </a:xfrm>
          <a:prstGeom prst="rect">
            <a:avLst/>
          </a:prstGeom>
        </p:spPr>
      </p:pic>
      <p:sp>
        <p:nvSpPr>
          <p:cNvPr id="3" name="Content Placeholder 2"/>
          <p:cNvSpPr>
            <a:spLocks noGrp="1"/>
          </p:cNvSpPr>
          <p:nvPr>
            <p:ph type="body" sz="half" idx="2"/>
          </p:nvPr>
        </p:nvSpPr>
        <p:spPr/>
        <p:txBody>
          <a:bodyPr>
            <a:normAutofit/>
          </a:bodyPr>
          <a:lstStyle/>
          <a:p>
            <a:pPr marL="457200" lvl="1" indent="0">
              <a:buNone/>
            </a:pPr>
            <a:endParaRPr lang="en-US" dirty="0" smtClean="0"/>
          </a:p>
          <a:p>
            <a:pPr lvl="1"/>
            <a:endParaRPr lang="en-US" dirty="0" smtClean="0"/>
          </a:p>
          <a:p>
            <a:endParaRPr lang="en-US" dirty="0"/>
          </a:p>
        </p:txBody>
      </p:sp>
      <p:sp>
        <p:nvSpPr>
          <p:cNvPr id="7" name="TextBox 6"/>
          <p:cNvSpPr txBox="1"/>
          <p:nvPr/>
        </p:nvSpPr>
        <p:spPr>
          <a:xfrm>
            <a:off x="1088767" y="5864042"/>
            <a:ext cx="2901180" cy="369332"/>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Otto Dix, </a:t>
            </a:r>
            <a:r>
              <a:rPr lang="en-US" b="1" i="1" dirty="0" smtClean="0">
                <a:latin typeface="Times New Roman" panose="02020603050405020304" pitchFamily="18" charset="0"/>
                <a:cs typeface="Times New Roman" panose="02020603050405020304" pitchFamily="18" charset="0"/>
              </a:rPr>
              <a:t>The Trench, 1923.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46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Pre-Test</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825624"/>
            <a:ext cx="5181600" cy="5032375"/>
          </a:xfrm>
        </p:spPr>
        <p:txBody>
          <a:bodyPr>
            <a:normAutofit fontScale="47500" lnSpcReduction="20000"/>
          </a:bodyPr>
          <a:lstStyle/>
          <a:p>
            <a:pPr marL="457200" indent="-457200">
              <a:buAutoNum type="arabicPeriod"/>
            </a:pPr>
            <a:r>
              <a:rPr lang="en-US" sz="2500" b="1" dirty="0" smtClean="0"/>
              <a:t>How </a:t>
            </a:r>
            <a:r>
              <a:rPr lang="en-US" sz="2500" b="1" dirty="0"/>
              <a:t>did German artist Otto Dix come to find himself fighting </a:t>
            </a:r>
            <a:r>
              <a:rPr lang="en-US" sz="2500" b="1" dirty="0" smtClean="0"/>
              <a:t>in </a:t>
            </a:r>
            <a:r>
              <a:rPr lang="en-US" sz="2500" b="1" dirty="0"/>
              <a:t>World </a:t>
            </a:r>
            <a:r>
              <a:rPr lang="en-US" sz="2500" b="1" dirty="0" smtClean="0"/>
              <a:t>War </a:t>
            </a:r>
            <a:r>
              <a:rPr lang="en-US" sz="2500" b="1" dirty="0"/>
              <a:t>One</a:t>
            </a:r>
            <a:r>
              <a:rPr lang="en-US" sz="2500" b="1" dirty="0" smtClean="0"/>
              <a:t>?</a:t>
            </a:r>
            <a:endParaRPr lang="en-US" sz="2500" b="1" dirty="0"/>
          </a:p>
          <a:p>
            <a:r>
              <a:rPr lang="en-US" sz="2500" b="1" dirty="0" smtClean="0"/>
              <a:t>A.  He </a:t>
            </a:r>
            <a:r>
              <a:rPr lang="en-US" sz="2500" b="1" dirty="0"/>
              <a:t>was already a member of the German Army when war </a:t>
            </a:r>
            <a:r>
              <a:rPr lang="en-US" sz="2500" b="1" dirty="0" smtClean="0"/>
              <a:t>broke out</a:t>
            </a:r>
            <a:r>
              <a:rPr lang="en-US" sz="2500" b="1" dirty="0"/>
              <a:t>. 		</a:t>
            </a:r>
          </a:p>
          <a:p>
            <a:r>
              <a:rPr lang="en-US" sz="2500" b="1" dirty="0" smtClean="0"/>
              <a:t>B.  He </a:t>
            </a:r>
            <a:r>
              <a:rPr lang="en-US" sz="2500" b="1" dirty="0"/>
              <a:t>volunteered to join the German Army when war broke </a:t>
            </a:r>
            <a:r>
              <a:rPr lang="en-US" sz="2500" b="1" dirty="0" smtClean="0"/>
              <a:t>out.</a:t>
            </a:r>
            <a:r>
              <a:rPr lang="en-US" sz="2500" b="1" dirty="0"/>
              <a:t>		</a:t>
            </a:r>
          </a:p>
          <a:p>
            <a:r>
              <a:rPr lang="en-US" sz="2500" b="1" dirty="0"/>
              <a:t>C.  He was drafted by the German Army after the war broke out.			</a:t>
            </a:r>
          </a:p>
          <a:p>
            <a:r>
              <a:rPr lang="en-US" sz="2500" b="1" dirty="0"/>
              <a:t>D.  He decided to cross the border and join the Austrian-Hungarian Army </a:t>
            </a:r>
            <a:r>
              <a:rPr lang="en-US" sz="2500" b="1" dirty="0" smtClean="0"/>
              <a:t>rather</a:t>
            </a:r>
            <a:r>
              <a:rPr lang="en-US" sz="2500" b="1" dirty="0"/>
              <a:t> </a:t>
            </a:r>
            <a:r>
              <a:rPr lang="en-US" sz="2500" b="1" dirty="0" smtClean="0"/>
              <a:t>than </a:t>
            </a:r>
            <a:r>
              <a:rPr lang="en-US" sz="2500" b="1" dirty="0"/>
              <a:t>fight for Germany</a:t>
            </a:r>
            <a:r>
              <a:rPr lang="en-US" sz="2500" b="1" dirty="0" smtClean="0"/>
              <a:t>.</a:t>
            </a:r>
            <a:endParaRPr lang="en-US" sz="2500" b="1" dirty="0"/>
          </a:p>
          <a:p>
            <a:pPr marL="457200" lvl="0" indent="-457200">
              <a:buAutoNum type="arabicPeriod" startAt="2"/>
            </a:pPr>
            <a:r>
              <a:rPr lang="en-US" sz="2500" b="1" dirty="0" smtClean="0"/>
              <a:t>What </a:t>
            </a:r>
            <a:r>
              <a:rPr lang="en-US" sz="2500" b="1" dirty="0"/>
              <a:t>major battle did Otto Dix participate in on the </a:t>
            </a:r>
            <a:r>
              <a:rPr lang="en-US" sz="2500" b="1" dirty="0" smtClean="0"/>
              <a:t>Western </a:t>
            </a:r>
            <a:r>
              <a:rPr lang="en-US" sz="2500" b="1" dirty="0"/>
              <a:t>Front </a:t>
            </a:r>
            <a:r>
              <a:rPr lang="en-US" sz="2500" b="1" dirty="0" smtClean="0"/>
              <a:t>in  1916?</a:t>
            </a:r>
            <a:endParaRPr lang="en-US" sz="2500" b="1" dirty="0"/>
          </a:p>
          <a:p>
            <a:r>
              <a:rPr lang="en-US" sz="2500" b="1" dirty="0"/>
              <a:t>A.  First Battle of Ypres		</a:t>
            </a:r>
          </a:p>
          <a:p>
            <a:r>
              <a:rPr lang="en-US" sz="2500" b="1" dirty="0"/>
              <a:t>B.  Battle of Loos		</a:t>
            </a:r>
          </a:p>
          <a:p>
            <a:r>
              <a:rPr lang="en-US" sz="2500" b="1" dirty="0"/>
              <a:t>C.  Battle of Verdun</a:t>
            </a:r>
          </a:p>
          <a:p>
            <a:r>
              <a:rPr lang="en-US" sz="2500" b="1" dirty="0"/>
              <a:t>D.  Battle of the Somme</a:t>
            </a:r>
          </a:p>
          <a:p>
            <a:pPr lvl="0">
              <a:buAutoNum type="arabicPeriod" startAt="3"/>
            </a:pPr>
            <a:r>
              <a:rPr lang="en-US" sz="2500" b="1" dirty="0" smtClean="0"/>
              <a:t>In </a:t>
            </a:r>
            <a:r>
              <a:rPr lang="en-US" sz="2500" b="1" dirty="0"/>
              <a:t>1924, Otto Dix released a series of etchings and prints based on his </a:t>
            </a:r>
            <a:r>
              <a:rPr lang="en-US" sz="2500" b="1" dirty="0" smtClean="0"/>
              <a:t>experiences </a:t>
            </a:r>
            <a:r>
              <a:rPr lang="en-US" sz="2500" b="1" dirty="0"/>
              <a:t>and nightmares of WWI known as </a:t>
            </a:r>
          </a:p>
          <a:p>
            <a:r>
              <a:rPr lang="en-US" sz="2500" b="1" dirty="0"/>
              <a:t>A.  The War (</a:t>
            </a:r>
            <a:r>
              <a:rPr lang="en-US" sz="2500" b="1" i="1" dirty="0"/>
              <a:t>Der Krieg</a:t>
            </a:r>
            <a:r>
              <a:rPr lang="en-US" sz="2500" b="1" dirty="0"/>
              <a:t>)		</a:t>
            </a:r>
          </a:p>
          <a:p>
            <a:r>
              <a:rPr lang="en-US" sz="2500" b="1" dirty="0"/>
              <a:t>B.  The Leader (</a:t>
            </a:r>
            <a:r>
              <a:rPr lang="en-US" sz="2500" b="1" i="1" dirty="0"/>
              <a:t>Der Fuhrer</a:t>
            </a:r>
            <a:r>
              <a:rPr lang="en-US" sz="2500" b="1" dirty="0"/>
              <a:t>)  		</a:t>
            </a:r>
          </a:p>
          <a:p>
            <a:r>
              <a:rPr lang="en-US" sz="2500" b="1" dirty="0"/>
              <a:t>C.  My Struggle (</a:t>
            </a:r>
            <a:r>
              <a:rPr lang="en-US" sz="2500" b="1" i="1" dirty="0"/>
              <a:t>Mein </a:t>
            </a:r>
            <a:r>
              <a:rPr lang="en-US" sz="2500" b="1" i="1" dirty="0" err="1"/>
              <a:t>Kampf</a:t>
            </a:r>
            <a:r>
              <a:rPr lang="en-US" sz="2500" b="1" dirty="0"/>
              <a:t>)		</a:t>
            </a:r>
          </a:p>
          <a:p>
            <a:r>
              <a:rPr lang="en-US" sz="2500" b="1" dirty="0"/>
              <a:t>D.  My Memories (</a:t>
            </a:r>
            <a:r>
              <a:rPr lang="en-US" sz="2500" b="1" i="1" dirty="0"/>
              <a:t>Mein </a:t>
            </a:r>
            <a:r>
              <a:rPr lang="en-US" sz="2500" b="1" i="1" dirty="0" err="1"/>
              <a:t>Speicher</a:t>
            </a:r>
            <a:r>
              <a:rPr lang="en-US" sz="2500" b="1" dirty="0"/>
              <a:t>)</a:t>
            </a:r>
          </a:p>
          <a:p>
            <a:pPr marL="457200" lvl="1" indent="0">
              <a:buNone/>
            </a:pPr>
            <a:endParaRPr lang="en-US" dirty="0" smtClean="0"/>
          </a:p>
          <a:p>
            <a:pPr lvl="1"/>
            <a:endParaRPr lang="en-US" dirty="0" smtClean="0"/>
          </a:p>
          <a:p>
            <a:endParaRPr lang="en-US" dirty="0"/>
          </a:p>
        </p:txBody>
      </p:sp>
      <p:sp>
        <p:nvSpPr>
          <p:cNvPr id="4" name="Content Placeholder 3"/>
          <p:cNvSpPr>
            <a:spLocks noGrp="1"/>
          </p:cNvSpPr>
          <p:nvPr>
            <p:ph sz="half" idx="2"/>
          </p:nvPr>
        </p:nvSpPr>
        <p:spPr/>
        <p:txBody>
          <a:bodyPr>
            <a:normAutofit fontScale="47500" lnSpcReduction="20000"/>
          </a:bodyPr>
          <a:lstStyle/>
          <a:p>
            <a:pPr marL="0" lvl="0" indent="0">
              <a:buNone/>
            </a:pPr>
            <a:r>
              <a:rPr lang="en-US" b="1" dirty="0" smtClean="0"/>
              <a:t>4.  What </a:t>
            </a:r>
            <a:r>
              <a:rPr lang="en-US" b="1" dirty="0"/>
              <a:t>was the reaction to Otto Dix’s 1923 painting </a:t>
            </a:r>
            <a:r>
              <a:rPr lang="en-US" b="1" i="1" dirty="0"/>
              <a:t>The Trench</a:t>
            </a:r>
            <a:r>
              <a:rPr lang="en-US" b="1" dirty="0"/>
              <a:t> which showed decomposing corpses in a trench</a:t>
            </a:r>
            <a:r>
              <a:rPr lang="en-US" b="1" dirty="0" smtClean="0"/>
              <a:t>?</a:t>
            </a:r>
            <a:endParaRPr lang="en-US" dirty="0"/>
          </a:p>
          <a:p>
            <a:r>
              <a:rPr lang="en-US" b="1" dirty="0"/>
              <a:t>A.  He was arrested for indecency.		</a:t>
            </a:r>
            <a:endParaRPr lang="en-US" dirty="0"/>
          </a:p>
          <a:p>
            <a:r>
              <a:rPr lang="en-US" b="1" dirty="0"/>
              <a:t>B.  It was critically popular and he became a financial success.		</a:t>
            </a:r>
            <a:endParaRPr lang="en-US" dirty="0"/>
          </a:p>
          <a:p>
            <a:r>
              <a:rPr lang="en-US" b="1" dirty="0"/>
              <a:t>C.  Dix was fired from his teaching job at university.		</a:t>
            </a:r>
            <a:endParaRPr lang="en-US" dirty="0"/>
          </a:p>
          <a:p>
            <a:r>
              <a:rPr lang="en-US" b="1" dirty="0"/>
              <a:t>D.  The museum’s director was forced to resign.</a:t>
            </a:r>
            <a:endParaRPr lang="en-US" dirty="0"/>
          </a:p>
          <a:p>
            <a:pPr marL="0" indent="0">
              <a:buNone/>
            </a:pPr>
            <a:r>
              <a:rPr lang="en-US" b="1" dirty="0"/>
              <a:t> </a:t>
            </a:r>
            <a:endParaRPr lang="en-US" dirty="0"/>
          </a:p>
          <a:p>
            <a:pPr marL="0" lvl="0" indent="0">
              <a:buNone/>
            </a:pPr>
            <a:r>
              <a:rPr lang="en-US" b="1" dirty="0" smtClean="0"/>
              <a:t>5.  What </a:t>
            </a:r>
            <a:r>
              <a:rPr lang="en-US" b="1" dirty="0"/>
              <a:t>happened to Otto Dix when Hitler and the Nazis came to power in 1933?</a:t>
            </a:r>
            <a:endParaRPr lang="en-US" dirty="0"/>
          </a:p>
          <a:p>
            <a:pPr marL="0" indent="0">
              <a:buNone/>
            </a:pPr>
            <a:r>
              <a:rPr lang="en-US" b="1" dirty="0"/>
              <a:t> </a:t>
            </a:r>
            <a:endParaRPr lang="en-US" dirty="0"/>
          </a:p>
          <a:p>
            <a:pPr lvl="0"/>
            <a:r>
              <a:rPr lang="en-US" b="1" dirty="0" smtClean="0"/>
              <a:t>A.  Hitler </a:t>
            </a:r>
            <a:r>
              <a:rPr lang="en-US" b="1" dirty="0"/>
              <a:t>was a fan of Dix’s work since both were veterans of the German Army from WWI.			</a:t>
            </a:r>
            <a:endParaRPr lang="en-US" dirty="0"/>
          </a:p>
          <a:p>
            <a:pPr lvl="0"/>
            <a:r>
              <a:rPr lang="en-US" b="1" dirty="0" smtClean="0"/>
              <a:t>B.  Dix </a:t>
            </a:r>
            <a:r>
              <a:rPr lang="en-US" b="1" dirty="0"/>
              <a:t>was given a job with the Nazi Propaganda division to create work for </a:t>
            </a:r>
            <a:r>
              <a:rPr lang="en-US" b="1" dirty="0" smtClean="0"/>
              <a:t>the</a:t>
            </a:r>
            <a:r>
              <a:rPr lang="en-US" dirty="0"/>
              <a:t> </a:t>
            </a:r>
            <a:r>
              <a:rPr lang="en-US" b="1" dirty="0" smtClean="0"/>
              <a:t>Nazi </a:t>
            </a:r>
            <a:r>
              <a:rPr lang="en-US" b="1" dirty="0"/>
              <a:t>Party</a:t>
            </a:r>
            <a:r>
              <a:rPr lang="en-US" b="1" dirty="0" smtClean="0"/>
              <a:t>.</a:t>
            </a:r>
            <a:r>
              <a:rPr lang="en-US" b="1" dirty="0"/>
              <a:t> </a:t>
            </a:r>
            <a:endParaRPr lang="en-US" dirty="0"/>
          </a:p>
          <a:p>
            <a:pPr lvl="0"/>
            <a:r>
              <a:rPr lang="en-US" b="1" dirty="0" smtClean="0"/>
              <a:t>C.  Dix </a:t>
            </a:r>
            <a:r>
              <a:rPr lang="en-US" b="1" dirty="0"/>
              <a:t>was labeled as a degenerate artist, fired from his job, and forced to paint landscapes.				</a:t>
            </a:r>
            <a:endParaRPr lang="en-US" dirty="0"/>
          </a:p>
          <a:p>
            <a:r>
              <a:rPr lang="en-US" b="1" dirty="0"/>
              <a:t>D.  Dix escaped Nazi Germany and fled to New York City.</a:t>
            </a:r>
            <a:endParaRPr lang="en-US" dirty="0"/>
          </a:p>
          <a:p>
            <a:pPr marL="0" indent="0">
              <a:buNone/>
            </a:pPr>
            <a:endParaRPr lang="en-US" dirty="0"/>
          </a:p>
        </p:txBody>
      </p:sp>
    </p:spTree>
    <p:extLst>
      <p:ext uri="{BB962C8B-B14F-4D97-AF65-F5344CB8AC3E}">
        <p14:creationId xmlns:p14="http://schemas.microsoft.com/office/powerpoint/2010/main" val="700599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Historical Background / Lesson Summary</a:t>
            </a:r>
            <a:br>
              <a:rPr lang="en-US" b="1" u="sng" dirty="0" smtClean="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Artist 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5563"/>
            <a:ext cx="10515600" cy="4351338"/>
          </a:xfrm>
        </p:spPr>
        <p:txBody>
          <a:bodyPr>
            <a:noAutofit/>
          </a:bodyPr>
          <a:lstStyle/>
          <a:p>
            <a:r>
              <a:rPr lang="en-US" sz="1600" b="1" dirty="0" smtClean="0">
                <a:latin typeface="Times New Roman" panose="02020603050405020304" pitchFamily="18" charset="0"/>
                <a:cs typeface="Times New Roman" panose="02020603050405020304" pitchFamily="18" charset="0"/>
              </a:rPr>
              <a:t>The Great War, later to become known as World War One, tore Europe apart, altering the political, economic, military, and social landscape of a continent forever.  Simultaneously, a whole generation of young men were to be scarred.  The war began in the late summer of 1914, and by the time the guns went silent on November 11, 1918, nine and a half million men had been killed, while twice that number had been wounded, many disfigured for life.  Nothing would ever be the same again.</a:t>
            </a:r>
          </a:p>
          <a:p>
            <a:r>
              <a:rPr lang="en-US" sz="1600" b="1" dirty="0" smtClean="0">
                <a:latin typeface="Times New Roman" panose="02020603050405020304" pitchFamily="18" charset="0"/>
                <a:cs typeface="Times New Roman" panose="02020603050405020304" pitchFamily="18" charset="0"/>
              </a:rPr>
              <a:t>Germany and her people were particularly devastated by World War One.  Heavy losses amongst what was due to be their greatest generation, and the dire political and economic consequences set down by the Treaty of Versailles would lead to great hardship in the years following the conflict.</a:t>
            </a:r>
          </a:p>
          <a:p>
            <a:r>
              <a:rPr lang="en-US" sz="1600" b="1" dirty="0" smtClean="0">
                <a:latin typeface="Times New Roman" panose="02020603050405020304" pitchFamily="18" charset="0"/>
                <a:cs typeface="Times New Roman" panose="02020603050405020304" pitchFamily="18" charset="0"/>
              </a:rPr>
              <a:t>It is often said that history is “written by the victors”, and from a simplistic view that may be true.  However, the history World War One from the German perspective can be found through the arts.  </a:t>
            </a:r>
          </a:p>
          <a:p>
            <a:r>
              <a:rPr lang="en-US" sz="1600" b="1" dirty="0" smtClean="0">
                <a:latin typeface="Times New Roman" panose="02020603050405020304" pitchFamily="18" charset="0"/>
                <a:cs typeface="Times New Roman" panose="02020603050405020304" pitchFamily="18" charset="0"/>
              </a:rPr>
              <a:t>One of the great war novels (and soon after motion picture) </a:t>
            </a:r>
            <a:r>
              <a:rPr lang="en-US" sz="1600" b="1" i="1" dirty="0" smtClean="0">
                <a:latin typeface="Times New Roman" panose="02020603050405020304" pitchFamily="18" charset="0"/>
                <a:cs typeface="Times New Roman" panose="02020603050405020304" pitchFamily="18" charset="0"/>
              </a:rPr>
              <a:t>All Quiet on the Western Front</a:t>
            </a:r>
            <a:r>
              <a:rPr lang="en-US" sz="1600" b="1" dirty="0" smtClean="0">
                <a:latin typeface="Times New Roman" panose="02020603050405020304" pitchFamily="18" charset="0"/>
                <a:cs typeface="Times New Roman" panose="02020603050405020304" pitchFamily="18" charset="0"/>
              </a:rPr>
              <a:t>, penned by former German soldier Erich Maria Remarque, offers a fascinating look at the conflict from the perspective of the defeated.</a:t>
            </a:r>
          </a:p>
          <a:p>
            <a:r>
              <a:rPr lang="en-US" sz="1600" b="1" dirty="0" smtClean="0">
                <a:latin typeface="Times New Roman" panose="02020603050405020304" pitchFamily="18" charset="0"/>
                <a:cs typeface="Times New Roman" panose="02020603050405020304" pitchFamily="18" charset="0"/>
              </a:rPr>
              <a:t>An often overlooked area of study are a generation of German painters and artists that experienced the horrors of war both on the battlefield and the home front.  Artists like Otto Dix, George Grosz, and </a:t>
            </a:r>
            <a:r>
              <a:rPr lang="en-US" sz="1600" b="1" dirty="0" err="1" smtClean="0">
                <a:latin typeface="Times New Roman" panose="02020603050405020304" pitchFamily="18" charset="0"/>
                <a:cs typeface="Times New Roman" panose="02020603050405020304" pitchFamily="18" charset="0"/>
              </a:rPr>
              <a:t>Kathe</a:t>
            </a:r>
            <a:r>
              <a:rPr lang="en-US" sz="1600" b="1" dirty="0" smtClean="0">
                <a:latin typeface="Times New Roman" panose="02020603050405020304" pitchFamily="18" charset="0"/>
                <a:cs typeface="Times New Roman" panose="02020603050405020304" pitchFamily="18" charset="0"/>
              </a:rPr>
              <a:t> Kollwitz are unknown to most students, but their body of work allows a glimpse into the tragedy of war both on the battlefield and the streets of Germany following their defeat as they attempted to rebuild their society within the confines of the conditions set down by the Treaty of Versailles.</a:t>
            </a:r>
          </a:p>
          <a:p>
            <a:r>
              <a:rPr lang="en-US" sz="1600" b="1" dirty="0" smtClean="0">
                <a:latin typeface="Times New Roman" panose="02020603050405020304" pitchFamily="18" charset="0"/>
                <a:cs typeface="Times New Roman" panose="02020603050405020304" pitchFamily="18" charset="0"/>
              </a:rPr>
              <a:t>This short lesson will introduce students to the German artist Otto Dix.  His work provides valuable primary resources that will enable students to better understand the war and postwar Germany better from the perspective of the Germans themselves.</a:t>
            </a:r>
            <a:endParaRPr lang="en-US" sz="1600" dirty="0"/>
          </a:p>
        </p:txBody>
      </p:sp>
    </p:spTree>
    <p:extLst>
      <p:ext uri="{BB962C8B-B14F-4D97-AF65-F5344CB8AC3E}">
        <p14:creationId xmlns:p14="http://schemas.microsoft.com/office/powerpoint/2010/main" val="100963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Anticipatory Set</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anose="02020603050405020304" pitchFamily="18" charset="0"/>
                <a:cs typeface="Times New Roman" panose="02020603050405020304" pitchFamily="18" charset="0"/>
              </a:rPr>
              <a:t>Students will use the following links to biographies of German artist and WWI veteran Otto Dix, to complete a background worksheet.</a:t>
            </a:r>
          </a:p>
          <a:p>
            <a:r>
              <a:rPr lang="en-US" b="1" dirty="0" smtClean="0">
                <a:latin typeface="Times New Roman" panose="02020603050405020304" pitchFamily="18" charset="0"/>
                <a:cs typeface="Times New Roman" panose="02020603050405020304" pitchFamily="18" charset="0"/>
              </a:rPr>
              <a:t>Otto Dix (Wikipedia)</a:t>
            </a:r>
          </a:p>
          <a:p>
            <a:pPr lvl="1"/>
            <a:r>
              <a:rPr lang="en-US" b="1" dirty="0">
                <a:latin typeface="Times New Roman" panose="02020603050405020304" pitchFamily="18" charset="0"/>
                <a:cs typeface="Times New Roman" panose="02020603050405020304" pitchFamily="18" charset="0"/>
                <a:hlinkClick r:id="rId2"/>
              </a:rPr>
              <a:t>http://</a:t>
            </a:r>
            <a:r>
              <a:rPr lang="en-US" b="1" dirty="0" smtClean="0">
                <a:latin typeface="Times New Roman" panose="02020603050405020304" pitchFamily="18" charset="0"/>
                <a:cs typeface="Times New Roman" panose="02020603050405020304" pitchFamily="18" charset="0"/>
                <a:hlinkClick r:id="rId2"/>
              </a:rPr>
              <a:t>en.wikipedia.org/wiki/Otto_Dix</a:t>
            </a:r>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 Online Otto Dix Project</a:t>
            </a:r>
          </a:p>
          <a:p>
            <a:pPr lvl="1"/>
            <a:r>
              <a:rPr lang="en-US" dirty="0">
                <a:hlinkClick r:id="rId3"/>
              </a:rPr>
              <a:t>http://</a:t>
            </a:r>
            <a:r>
              <a:rPr lang="en-US" dirty="0" smtClean="0">
                <a:hlinkClick r:id="rId3"/>
              </a:rPr>
              <a:t>www.ottodix.org/index/biography</a:t>
            </a:r>
            <a:endParaRPr lang="en-US" dirty="0" smtClean="0"/>
          </a:p>
          <a:p>
            <a:r>
              <a:rPr lang="en-US" b="1" dirty="0">
                <a:latin typeface="Times New Roman" panose="02020603050405020304" pitchFamily="18" charset="0"/>
                <a:cs typeface="Times New Roman" panose="02020603050405020304" pitchFamily="18" charset="0"/>
              </a:rPr>
              <a:t>Otto Dix (Spartacus Educational)</a:t>
            </a:r>
          </a:p>
          <a:p>
            <a:pPr lvl="1"/>
            <a:r>
              <a:rPr lang="en-US" b="1" dirty="0">
                <a:latin typeface="Times New Roman" panose="02020603050405020304" pitchFamily="18" charset="0"/>
                <a:cs typeface="Times New Roman" panose="02020603050405020304" pitchFamily="18" charset="0"/>
                <a:hlinkClick r:id="rId4"/>
              </a:rPr>
              <a:t>http://</a:t>
            </a:r>
            <a:r>
              <a:rPr lang="en-US" b="1" dirty="0" smtClean="0">
                <a:latin typeface="Times New Roman" panose="02020603050405020304" pitchFamily="18" charset="0"/>
                <a:cs typeface="Times New Roman" panose="02020603050405020304" pitchFamily="18" charset="0"/>
                <a:hlinkClick r:id="rId4"/>
              </a:rPr>
              <a:t>spartacus-educational.com/ARTdix.htm</a:t>
            </a:r>
            <a:endParaRPr lang="en-US" dirty="0" smtClean="0"/>
          </a:p>
          <a:p>
            <a:pPr marL="45720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192041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Anticipatory Set</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825624"/>
            <a:ext cx="5181600" cy="5032375"/>
          </a:xfrm>
        </p:spPr>
        <p:txBody>
          <a:bodyPr>
            <a:normAutofit fontScale="47500" lnSpcReduction="20000"/>
          </a:bodyPr>
          <a:lstStyle/>
          <a:p>
            <a:pPr marL="457200" indent="-457200">
              <a:buAutoNum type="arabicPeriod"/>
            </a:pPr>
            <a:r>
              <a:rPr lang="en-US" sz="2500" b="1" dirty="0" smtClean="0"/>
              <a:t>How </a:t>
            </a:r>
            <a:r>
              <a:rPr lang="en-US" sz="2500" b="1" dirty="0"/>
              <a:t>did German artist Otto Dix come to find himself fighting </a:t>
            </a:r>
            <a:r>
              <a:rPr lang="en-US" sz="2500" b="1" dirty="0" smtClean="0"/>
              <a:t>in </a:t>
            </a:r>
            <a:r>
              <a:rPr lang="en-US" sz="2500" b="1" dirty="0"/>
              <a:t>World </a:t>
            </a:r>
            <a:r>
              <a:rPr lang="en-US" sz="2500" b="1" dirty="0" smtClean="0"/>
              <a:t>War </a:t>
            </a:r>
            <a:r>
              <a:rPr lang="en-US" sz="2500" b="1" dirty="0"/>
              <a:t>One</a:t>
            </a:r>
            <a:r>
              <a:rPr lang="en-US" sz="2500" b="1" dirty="0" smtClean="0"/>
              <a:t>?</a:t>
            </a:r>
            <a:endParaRPr lang="en-US" sz="2500" b="1" dirty="0"/>
          </a:p>
          <a:p>
            <a:r>
              <a:rPr lang="en-US" sz="2500" b="1" dirty="0" smtClean="0"/>
              <a:t>A.  He </a:t>
            </a:r>
            <a:r>
              <a:rPr lang="en-US" sz="2500" b="1" dirty="0"/>
              <a:t>was already a member of the German Army when war </a:t>
            </a:r>
            <a:r>
              <a:rPr lang="en-US" sz="2500" b="1" dirty="0" smtClean="0"/>
              <a:t>broke out</a:t>
            </a:r>
            <a:r>
              <a:rPr lang="en-US" sz="2500" b="1" dirty="0"/>
              <a:t>. 		</a:t>
            </a:r>
          </a:p>
          <a:p>
            <a:r>
              <a:rPr lang="en-US" sz="2500" b="1" dirty="0" smtClean="0"/>
              <a:t>B.  He </a:t>
            </a:r>
            <a:r>
              <a:rPr lang="en-US" sz="2500" b="1" dirty="0"/>
              <a:t>volunteered to join the German Army when war broke </a:t>
            </a:r>
            <a:r>
              <a:rPr lang="en-US" sz="2500" b="1" dirty="0" smtClean="0"/>
              <a:t>out.</a:t>
            </a:r>
            <a:r>
              <a:rPr lang="en-US" sz="2500" b="1" dirty="0"/>
              <a:t>		</a:t>
            </a:r>
          </a:p>
          <a:p>
            <a:r>
              <a:rPr lang="en-US" sz="2500" b="1" dirty="0"/>
              <a:t>C.  He was drafted by the German Army after the war broke out.			</a:t>
            </a:r>
          </a:p>
          <a:p>
            <a:r>
              <a:rPr lang="en-US" sz="2500" b="1" dirty="0"/>
              <a:t>D.  He decided to cross the border and join the Austrian-Hungarian Army </a:t>
            </a:r>
            <a:r>
              <a:rPr lang="en-US" sz="2500" b="1" dirty="0" smtClean="0"/>
              <a:t>rather</a:t>
            </a:r>
            <a:r>
              <a:rPr lang="en-US" sz="2500" b="1" dirty="0"/>
              <a:t> </a:t>
            </a:r>
            <a:r>
              <a:rPr lang="en-US" sz="2500" b="1" dirty="0" smtClean="0"/>
              <a:t>than </a:t>
            </a:r>
            <a:r>
              <a:rPr lang="en-US" sz="2500" b="1" dirty="0"/>
              <a:t>fight for Germany</a:t>
            </a:r>
            <a:r>
              <a:rPr lang="en-US" sz="2500" b="1" dirty="0" smtClean="0"/>
              <a:t>.</a:t>
            </a:r>
            <a:endParaRPr lang="en-US" sz="2500" b="1" dirty="0"/>
          </a:p>
          <a:p>
            <a:pPr marL="457200" lvl="0" indent="-457200">
              <a:buAutoNum type="arabicPeriod" startAt="2"/>
            </a:pPr>
            <a:r>
              <a:rPr lang="en-US" sz="2500" b="1" dirty="0" smtClean="0"/>
              <a:t>What </a:t>
            </a:r>
            <a:r>
              <a:rPr lang="en-US" sz="2500" b="1" dirty="0"/>
              <a:t>major battle did Otto Dix participate in on the </a:t>
            </a:r>
            <a:r>
              <a:rPr lang="en-US" sz="2500" b="1" dirty="0" smtClean="0"/>
              <a:t>Western </a:t>
            </a:r>
            <a:r>
              <a:rPr lang="en-US" sz="2500" b="1" dirty="0"/>
              <a:t>Front </a:t>
            </a:r>
            <a:r>
              <a:rPr lang="en-US" sz="2500" b="1" dirty="0" smtClean="0"/>
              <a:t>in  1916?</a:t>
            </a:r>
            <a:endParaRPr lang="en-US" sz="2500" b="1" dirty="0"/>
          </a:p>
          <a:p>
            <a:r>
              <a:rPr lang="en-US" sz="2500" b="1" dirty="0"/>
              <a:t>A.  First Battle of Ypres		</a:t>
            </a:r>
          </a:p>
          <a:p>
            <a:r>
              <a:rPr lang="en-US" sz="2500" b="1" dirty="0"/>
              <a:t>B.  Battle of Loos		</a:t>
            </a:r>
          </a:p>
          <a:p>
            <a:r>
              <a:rPr lang="en-US" sz="2500" b="1" dirty="0"/>
              <a:t>C.  Battle of Verdun</a:t>
            </a:r>
          </a:p>
          <a:p>
            <a:r>
              <a:rPr lang="en-US" sz="2500" b="1" dirty="0"/>
              <a:t>D.  Battle of the Somme</a:t>
            </a:r>
          </a:p>
          <a:p>
            <a:pPr lvl="0">
              <a:buAutoNum type="arabicPeriod" startAt="3"/>
            </a:pPr>
            <a:r>
              <a:rPr lang="en-US" sz="2500" b="1" dirty="0" smtClean="0"/>
              <a:t>In </a:t>
            </a:r>
            <a:r>
              <a:rPr lang="en-US" sz="2500" b="1" dirty="0"/>
              <a:t>1924, Otto Dix released a series of etchings and prints based on his </a:t>
            </a:r>
            <a:r>
              <a:rPr lang="en-US" sz="2500" b="1" dirty="0" smtClean="0"/>
              <a:t>experiences </a:t>
            </a:r>
            <a:r>
              <a:rPr lang="en-US" sz="2500" b="1" dirty="0"/>
              <a:t>and nightmares of WWI known as </a:t>
            </a:r>
          </a:p>
          <a:p>
            <a:r>
              <a:rPr lang="en-US" sz="2500" b="1" dirty="0"/>
              <a:t>A.  The War (</a:t>
            </a:r>
            <a:r>
              <a:rPr lang="en-US" sz="2500" b="1" i="1" dirty="0"/>
              <a:t>Der Krieg</a:t>
            </a:r>
            <a:r>
              <a:rPr lang="en-US" sz="2500" b="1" dirty="0"/>
              <a:t>)		</a:t>
            </a:r>
          </a:p>
          <a:p>
            <a:r>
              <a:rPr lang="en-US" sz="2500" b="1" dirty="0"/>
              <a:t>B.  The Leader (</a:t>
            </a:r>
            <a:r>
              <a:rPr lang="en-US" sz="2500" b="1" i="1" dirty="0"/>
              <a:t>Der Fuhrer</a:t>
            </a:r>
            <a:r>
              <a:rPr lang="en-US" sz="2500" b="1" dirty="0"/>
              <a:t>)  		</a:t>
            </a:r>
          </a:p>
          <a:p>
            <a:r>
              <a:rPr lang="en-US" sz="2500" b="1" dirty="0"/>
              <a:t>C.  My Struggle (</a:t>
            </a:r>
            <a:r>
              <a:rPr lang="en-US" sz="2500" b="1" i="1" dirty="0"/>
              <a:t>Mein </a:t>
            </a:r>
            <a:r>
              <a:rPr lang="en-US" sz="2500" b="1" i="1" dirty="0" err="1"/>
              <a:t>Kampf</a:t>
            </a:r>
            <a:r>
              <a:rPr lang="en-US" sz="2500" b="1" dirty="0"/>
              <a:t>)		</a:t>
            </a:r>
          </a:p>
          <a:p>
            <a:r>
              <a:rPr lang="en-US" sz="2500" b="1" dirty="0"/>
              <a:t>D.  My Memories (</a:t>
            </a:r>
            <a:r>
              <a:rPr lang="en-US" sz="2500" b="1" i="1" dirty="0"/>
              <a:t>Mein </a:t>
            </a:r>
            <a:r>
              <a:rPr lang="en-US" sz="2500" b="1" i="1" dirty="0" err="1"/>
              <a:t>Speicher</a:t>
            </a:r>
            <a:r>
              <a:rPr lang="en-US" sz="2500" b="1" dirty="0"/>
              <a:t>)</a:t>
            </a:r>
          </a:p>
          <a:p>
            <a:pPr marL="457200" lvl="1" indent="0">
              <a:buNone/>
            </a:pPr>
            <a:endParaRPr lang="en-US" dirty="0" smtClean="0"/>
          </a:p>
          <a:p>
            <a:pPr lvl="1"/>
            <a:endParaRPr lang="en-US" dirty="0" smtClean="0"/>
          </a:p>
          <a:p>
            <a:endParaRPr lang="en-US" dirty="0"/>
          </a:p>
        </p:txBody>
      </p:sp>
      <p:sp>
        <p:nvSpPr>
          <p:cNvPr id="4" name="Content Placeholder 3"/>
          <p:cNvSpPr>
            <a:spLocks noGrp="1"/>
          </p:cNvSpPr>
          <p:nvPr>
            <p:ph sz="half" idx="2"/>
          </p:nvPr>
        </p:nvSpPr>
        <p:spPr/>
        <p:txBody>
          <a:bodyPr>
            <a:normAutofit fontScale="47500" lnSpcReduction="20000"/>
          </a:bodyPr>
          <a:lstStyle/>
          <a:p>
            <a:pPr marL="0" lvl="0" indent="0">
              <a:buNone/>
            </a:pPr>
            <a:r>
              <a:rPr lang="en-US" b="1" dirty="0" smtClean="0"/>
              <a:t>4.  What </a:t>
            </a:r>
            <a:r>
              <a:rPr lang="en-US" b="1" dirty="0"/>
              <a:t>was the reaction to Otto Dix’s 1923 painting </a:t>
            </a:r>
            <a:r>
              <a:rPr lang="en-US" b="1" i="1" dirty="0"/>
              <a:t>The Trench</a:t>
            </a:r>
            <a:r>
              <a:rPr lang="en-US" b="1" dirty="0"/>
              <a:t> which showed decomposing corpses in a trench</a:t>
            </a:r>
            <a:r>
              <a:rPr lang="en-US" b="1" dirty="0" smtClean="0"/>
              <a:t>?</a:t>
            </a:r>
            <a:endParaRPr lang="en-US" dirty="0"/>
          </a:p>
          <a:p>
            <a:r>
              <a:rPr lang="en-US" b="1" dirty="0"/>
              <a:t>A.  He was arrested for indecency.		</a:t>
            </a:r>
            <a:endParaRPr lang="en-US" dirty="0"/>
          </a:p>
          <a:p>
            <a:r>
              <a:rPr lang="en-US" b="1" dirty="0"/>
              <a:t>B.  It was critically popular and he became a financial success.		</a:t>
            </a:r>
            <a:endParaRPr lang="en-US" dirty="0"/>
          </a:p>
          <a:p>
            <a:r>
              <a:rPr lang="en-US" b="1" dirty="0"/>
              <a:t>C.  Dix was fired from his teaching job at university.		</a:t>
            </a:r>
            <a:endParaRPr lang="en-US" dirty="0"/>
          </a:p>
          <a:p>
            <a:r>
              <a:rPr lang="en-US" b="1" dirty="0"/>
              <a:t>D.  The museum’s director was forced to resign.</a:t>
            </a:r>
            <a:endParaRPr lang="en-US" dirty="0"/>
          </a:p>
          <a:p>
            <a:pPr marL="0" indent="0">
              <a:buNone/>
            </a:pPr>
            <a:r>
              <a:rPr lang="en-US" b="1" dirty="0"/>
              <a:t> </a:t>
            </a:r>
            <a:endParaRPr lang="en-US" dirty="0"/>
          </a:p>
          <a:p>
            <a:pPr marL="0" lvl="0" indent="0">
              <a:buNone/>
            </a:pPr>
            <a:r>
              <a:rPr lang="en-US" b="1" dirty="0" smtClean="0"/>
              <a:t>5.  What </a:t>
            </a:r>
            <a:r>
              <a:rPr lang="en-US" b="1" dirty="0"/>
              <a:t>happened to Otto Dix when Hitler and the Nazis came to power in 1933?</a:t>
            </a:r>
            <a:endParaRPr lang="en-US" dirty="0"/>
          </a:p>
          <a:p>
            <a:pPr marL="0" indent="0">
              <a:buNone/>
            </a:pPr>
            <a:r>
              <a:rPr lang="en-US" b="1" dirty="0"/>
              <a:t> </a:t>
            </a:r>
            <a:endParaRPr lang="en-US" dirty="0"/>
          </a:p>
          <a:p>
            <a:pPr lvl="0"/>
            <a:r>
              <a:rPr lang="en-US" b="1" dirty="0" smtClean="0"/>
              <a:t>A.  Hitler </a:t>
            </a:r>
            <a:r>
              <a:rPr lang="en-US" b="1" dirty="0"/>
              <a:t>was a fan of Dix’s work since both were veterans of the German Army from WWI.			</a:t>
            </a:r>
            <a:endParaRPr lang="en-US" dirty="0"/>
          </a:p>
          <a:p>
            <a:pPr lvl="0"/>
            <a:r>
              <a:rPr lang="en-US" b="1" dirty="0" smtClean="0"/>
              <a:t>B.  Dix </a:t>
            </a:r>
            <a:r>
              <a:rPr lang="en-US" b="1" dirty="0"/>
              <a:t>was given a job with the Nazi Propaganda division to create work for </a:t>
            </a:r>
            <a:r>
              <a:rPr lang="en-US" b="1" dirty="0" smtClean="0"/>
              <a:t>the</a:t>
            </a:r>
            <a:r>
              <a:rPr lang="en-US" dirty="0"/>
              <a:t> </a:t>
            </a:r>
            <a:r>
              <a:rPr lang="en-US" b="1" dirty="0" smtClean="0"/>
              <a:t>Nazi </a:t>
            </a:r>
            <a:r>
              <a:rPr lang="en-US" b="1" dirty="0"/>
              <a:t>Party</a:t>
            </a:r>
            <a:r>
              <a:rPr lang="en-US" b="1" dirty="0" smtClean="0"/>
              <a:t>.</a:t>
            </a:r>
            <a:r>
              <a:rPr lang="en-US" b="1" dirty="0"/>
              <a:t> </a:t>
            </a:r>
            <a:endParaRPr lang="en-US" dirty="0"/>
          </a:p>
          <a:p>
            <a:pPr lvl="0"/>
            <a:r>
              <a:rPr lang="en-US" b="1" dirty="0" smtClean="0"/>
              <a:t>C.  Dix </a:t>
            </a:r>
            <a:r>
              <a:rPr lang="en-US" b="1" dirty="0"/>
              <a:t>was labeled as a degenerate artist, fired from his job, and forced to paint landscapes.				</a:t>
            </a:r>
            <a:endParaRPr lang="en-US" dirty="0"/>
          </a:p>
          <a:p>
            <a:r>
              <a:rPr lang="en-US" b="1" dirty="0"/>
              <a:t>D.  Dix escaped Nazi Germany and fled to New York City.</a:t>
            </a:r>
            <a:endParaRPr lang="en-US" dirty="0"/>
          </a:p>
          <a:p>
            <a:pPr marL="0" indent="0">
              <a:buNone/>
            </a:pPr>
            <a:endParaRPr lang="en-US" dirty="0"/>
          </a:p>
        </p:txBody>
      </p:sp>
    </p:spTree>
    <p:extLst>
      <p:ext uri="{BB962C8B-B14F-4D97-AF65-F5344CB8AC3E}">
        <p14:creationId xmlns:p14="http://schemas.microsoft.com/office/powerpoint/2010/main" val="1836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latin typeface="Times New Roman" panose="02020603050405020304" pitchFamily="18" charset="0"/>
                <a:cs typeface="Times New Roman" panose="02020603050405020304" pitchFamily="18" charset="0"/>
              </a:rPr>
              <a:t>Do Now Activity</a:t>
            </a:r>
            <a:br>
              <a:rPr lang="en-US" b="1" u="sng"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Artist </a:t>
            </a:r>
            <a:r>
              <a:rPr lang="en-US" sz="2700" b="1" dirty="0">
                <a:latin typeface="Times New Roman" panose="02020603050405020304" pitchFamily="18" charset="0"/>
                <a:cs typeface="Times New Roman" panose="02020603050405020304" pitchFamily="18" charset="0"/>
              </a:rPr>
              <a:t>Otto Dix: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Documenting the Horrors of the Great War</a:t>
            </a: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	Students will complete a primary source analysis of four self-portraits of German painter and World War One veteran Otto Dix.  The paintings to be analyzed are “Otto Dix, </a:t>
            </a:r>
            <a:r>
              <a:rPr lang="en-US" b="1" i="1" dirty="0">
                <a:latin typeface="Times New Roman" panose="02020603050405020304" pitchFamily="18" charset="0"/>
                <a:cs typeface="Times New Roman" panose="02020603050405020304" pitchFamily="18" charset="0"/>
              </a:rPr>
              <a:t>Self-Portrait with Carnation,</a:t>
            </a:r>
            <a:r>
              <a:rPr lang="en-US" b="1" dirty="0">
                <a:latin typeface="Times New Roman" panose="02020603050405020304" pitchFamily="18" charset="0"/>
                <a:cs typeface="Times New Roman" panose="02020603050405020304" pitchFamily="18" charset="0"/>
              </a:rPr>
              <a:t> 1912”, “Otto Dix, </a:t>
            </a:r>
            <a:r>
              <a:rPr lang="en-US" b="1" i="1" dirty="0">
                <a:latin typeface="Times New Roman" panose="02020603050405020304" pitchFamily="18" charset="0"/>
                <a:cs typeface="Times New Roman" panose="02020603050405020304" pitchFamily="18" charset="0"/>
              </a:rPr>
              <a:t>Self-Portrait as a Soldier</a:t>
            </a:r>
            <a:r>
              <a:rPr lang="en-US" b="1" dirty="0">
                <a:latin typeface="Times New Roman" panose="02020603050405020304" pitchFamily="18" charset="0"/>
                <a:cs typeface="Times New Roman" panose="02020603050405020304" pitchFamily="18" charset="0"/>
              </a:rPr>
              <a:t>, 1914”, “Otto Dix, </a:t>
            </a:r>
            <a:r>
              <a:rPr lang="en-US" b="1" i="1" dirty="0">
                <a:latin typeface="Times New Roman" panose="02020603050405020304" pitchFamily="18" charset="0"/>
                <a:cs typeface="Times New Roman" panose="02020603050405020304" pitchFamily="18" charset="0"/>
              </a:rPr>
              <a:t>Self-Portrait Wearing a Gunner's Helmet</a:t>
            </a:r>
            <a:r>
              <a:rPr lang="en-US" b="1" dirty="0">
                <a:latin typeface="Times New Roman" panose="02020603050405020304" pitchFamily="18" charset="0"/>
                <a:cs typeface="Times New Roman" panose="02020603050405020304" pitchFamily="18" charset="0"/>
              </a:rPr>
              <a:t>, 1914”, and “Otto Dix, </a:t>
            </a:r>
            <a:r>
              <a:rPr lang="en-US" b="1" i="1" dirty="0">
                <a:latin typeface="Times New Roman" panose="02020603050405020304" pitchFamily="18" charset="0"/>
                <a:cs typeface="Times New Roman" panose="02020603050405020304" pitchFamily="18" charset="0"/>
              </a:rPr>
              <a:t>Self-Portrait as Mars</a:t>
            </a:r>
            <a:r>
              <a:rPr lang="en-US" b="1" dirty="0">
                <a:latin typeface="Times New Roman" panose="02020603050405020304" pitchFamily="18" charset="0"/>
                <a:cs typeface="Times New Roman" panose="02020603050405020304" pitchFamily="18" charset="0"/>
              </a:rPr>
              <a:t>, 1915”.</a:t>
            </a:r>
          </a:p>
          <a:p>
            <a:r>
              <a:rPr lang="en-US" b="1" dirty="0">
                <a:latin typeface="Times New Roman" panose="02020603050405020304" pitchFamily="18" charset="0"/>
                <a:cs typeface="Times New Roman" panose="02020603050405020304" pitchFamily="18" charset="0"/>
              </a:rPr>
              <a:t>	After studying each version of Otto Dix’s self-portrait paintings, students will write an essay analyzing the changes Dix sees in himself as he transitions from civilian painter in 1912 to inexperienced soldier in 1914, and finally as an experienced veteran in 1915.  Analyzing these sources will generate interest in the topic, assess prior knowledge, and generate student questions that will be addressed later in the “Do Now Activity”.</a:t>
            </a:r>
          </a:p>
          <a:p>
            <a:endParaRPr lang="en-US" dirty="0"/>
          </a:p>
        </p:txBody>
      </p:sp>
    </p:spTree>
    <p:extLst>
      <p:ext uri="{BB962C8B-B14F-4D97-AF65-F5344CB8AC3E}">
        <p14:creationId xmlns:p14="http://schemas.microsoft.com/office/powerpoint/2010/main" val="242594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019800" cy="1549021"/>
          </a:xfrm>
        </p:spPr>
        <p:txBody>
          <a:bodyPr>
            <a:noAutofit/>
          </a:bodyPr>
          <a:lstStyle/>
          <a:p>
            <a:pPr lvl="0"/>
            <a:r>
              <a:rPr lang="en-US" sz="2800" b="1" dirty="0">
                <a:latin typeface="Times New Roman" panose="02020603050405020304" pitchFamily="18" charset="0"/>
                <a:cs typeface="Times New Roman" panose="02020603050405020304" pitchFamily="18" charset="0"/>
              </a:rPr>
              <a:t>Otto Dix, </a:t>
            </a:r>
            <a:r>
              <a:rPr lang="en-US" sz="2800" b="1" i="1" dirty="0">
                <a:latin typeface="Times New Roman" panose="02020603050405020304" pitchFamily="18" charset="0"/>
                <a:cs typeface="Times New Roman" panose="02020603050405020304" pitchFamily="18" charset="0"/>
              </a:rPr>
              <a:t>Self-Portrait with Carnation,</a:t>
            </a:r>
            <a:r>
              <a:rPr lang="en-US" sz="2800" b="1" dirty="0">
                <a:latin typeface="Times New Roman" panose="02020603050405020304" pitchFamily="18" charset="0"/>
                <a:cs typeface="Times New Roman" panose="02020603050405020304" pitchFamily="18" charset="0"/>
              </a:rPr>
              <a:t> 1912, Oil on </a:t>
            </a:r>
            <a:r>
              <a:rPr lang="en-US" sz="2800" b="1" dirty="0" smtClean="0">
                <a:latin typeface="Times New Roman" panose="02020603050405020304" pitchFamily="18" charset="0"/>
                <a:cs typeface="Times New Roman" panose="02020603050405020304" pitchFamily="18" charset="0"/>
              </a:rPr>
              <a:t>tempera on canvas</a:t>
            </a:r>
            <a:r>
              <a:rPr lang="en-US" sz="2800" b="1" dirty="0">
                <a:latin typeface="Times New Roman" panose="02020603050405020304" pitchFamily="18" charset="0"/>
                <a:cs typeface="Times New Roman" panose="02020603050405020304" pitchFamily="18" charset="0"/>
              </a:rPr>
              <a:t>, Institute of the Arts, Detroit.</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In this painting we see an incredibly confident young man. Dix didn't just emulate an Old Master. He depicted himself </a:t>
            </a:r>
            <a:r>
              <a:rPr lang="en-US" i="1" dirty="0">
                <a:latin typeface="Times New Roman" panose="02020603050405020304" pitchFamily="18" charset="0"/>
                <a:cs typeface="Times New Roman" panose="02020603050405020304" pitchFamily="18" charset="0"/>
              </a:rPr>
              <a:t>as an Old Master</a:t>
            </a:r>
            <a:r>
              <a:rPr lang="en-US" dirty="0">
                <a:latin typeface="Times New Roman" panose="02020603050405020304" pitchFamily="18" charset="0"/>
                <a:cs typeface="Times New Roman" panose="02020603050405020304" pitchFamily="18" charset="0"/>
              </a:rPr>
              <a:t>. There are many established artists who would never consider doing such a thing, let alone doing it at aged 21. </a:t>
            </a:r>
            <a:endParaRPr lang="en-US" dirty="0" smtClean="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hlinkClick r:id="rId2"/>
            </a:endParaRPr>
          </a:p>
          <a:p>
            <a:pPr marL="0" indent="0">
              <a:buNone/>
            </a:pPr>
            <a:r>
              <a:rPr lang="en-US" sz="1200" dirty="0" smtClean="0">
                <a:latin typeface="Times New Roman" panose="02020603050405020304" pitchFamily="18" charset="0"/>
                <a:cs typeface="Times New Roman" panose="02020603050405020304" pitchFamily="18" charset="0"/>
                <a:hlinkClick r:id="rId2"/>
              </a:rPr>
              <a:t>http</a:t>
            </a:r>
            <a:r>
              <a:rPr lang="en-US" sz="1200" dirty="0">
                <a:latin typeface="Times New Roman" panose="02020603050405020304" pitchFamily="18" charset="0"/>
                <a:cs typeface="Times New Roman" panose="02020603050405020304" pitchFamily="18" charset="0"/>
                <a:hlinkClick r:id="rId2"/>
              </a:rPr>
              <a:t>://</a:t>
            </a:r>
            <a:r>
              <a:rPr lang="en-US" sz="1200" dirty="0" smtClean="0">
                <a:latin typeface="Times New Roman" panose="02020603050405020304" pitchFamily="18" charset="0"/>
                <a:cs typeface="Times New Roman" panose="02020603050405020304" pitchFamily="18" charset="0"/>
                <a:hlinkClick r:id="rId2"/>
              </a:rPr>
              <a:t>www.ottodix.org/index/catalog-paintings</a:t>
            </a:r>
            <a:endParaRPr lang="en-US" sz="1200"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7" name="Content Placeholder 6"/>
          <p:cNvPicPr>
            <a:picLocks noGrp="1" noChangeAspect="1"/>
          </p:cNvPicPr>
          <p:nvPr>
            <p:ph sz="half" idx="2"/>
          </p:nvPr>
        </p:nvPicPr>
        <p:blipFill>
          <a:blip r:embed="rId3"/>
          <a:stretch>
            <a:fillRect/>
          </a:stretch>
        </p:blipFill>
        <p:spPr>
          <a:xfrm>
            <a:off x="7608131" y="0"/>
            <a:ext cx="4583869" cy="6882688"/>
          </a:xfrm>
          <a:prstGeom prst="rect">
            <a:avLst/>
          </a:prstGeom>
        </p:spPr>
      </p:pic>
    </p:spTree>
    <p:extLst>
      <p:ext uri="{BB962C8B-B14F-4D97-AF65-F5344CB8AC3E}">
        <p14:creationId xmlns:p14="http://schemas.microsoft.com/office/powerpoint/2010/main" val="540725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6604"/>
            <a:ext cx="6019800" cy="1549021"/>
          </a:xfrm>
        </p:spPr>
        <p:txBody>
          <a:bodyPr>
            <a:noAutofit/>
          </a:bodyPr>
          <a:lstStyle/>
          <a:p>
            <a:pPr lvl="0"/>
            <a:r>
              <a:rPr lang="en-US" sz="2800" b="1" dirty="0">
                <a:latin typeface="Times New Roman" panose="02020603050405020304" pitchFamily="18" charset="0"/>
                <a:cs typeface="Times New Roman" panose="02020603050405020304" pitchFamily="18" charset="0"/>
              </a:rPr>
              <a:t>Otto Dix, </a:t>
            </a:r>
            <a:r>
              <a:rPr lang="en-US" sz="2800" b="1" i="1" dirty="0" err="1">
                <a:latin typeface="Times New Roman" panose="02020603050405020304" pitchFamily="18" charset="0"/>
                <a:cs typeface="Times New Roman" panose="02020603050405020304" pitchFamily="18" charset="0"/>
              </a:rPr>
              <a:t>Selbstbildnis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als</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Soldat</a:t>
            </a:r>
            <a:r>
              <a:rPr lang="en-US" sz="2800" b="1" i="1" dirty="0">
                <a:latin typeface="Times New Roman" panose="02020603050405020304" pitchFamily="18" charset="0"/>
                <a:cs typeface="Times New Roman" panose="02020603050405020304" pitchFamily="18" charset="0"/>
              </a:rPr>
              <a:t> (Self-Portrait as a Soldier)</a:t>
            </a:r>
            <a:r>
              <a:rPr lang="en-US" sz="2800" b="1" dirty="0">
                <a:latin typeface="Times New Roman" panose="02020603050405020304" pitchFamily="18" charset="0"/>
                <a:cs typeface="Times New Roman" panose="02020603050405020304" pitchFamily="18" charset="0"/>
              </a:rPr>
              <a:t>, 1914, ink and </a:t>
            </a:r>
            <a:r>
              <a:rPr lang="en-US" sz="2800" b="1" dirty="0" err="1">
                <a:latin typeface="Times New Roman" panose="02020603050405020304" pitchFamily="18" charset="0"/>
                <a:cs typeface="Times New Roman" panose="02020603050405020304" pitchFamily="18" charset="0"/>
              </a:rPr>
              <a:t>watercolour</a:t>
            </a:r>
            <a:r>
              <a:rPr lang="en-US" sz="2800" b="1" dirty="0">
                <a:latin typeface="Times New Roman" panose="02020603050405020304" pitchFamily="18" charset="0"/>
                <a:cs typeface="Times New Roman" panose="02020603050405020304" pitchFamily="18" charset="0"/>
              </a:rPr>
              <a:t> on paper, on both sides, 68 x 53.5 cm, Municipal Gallery, Stuttgart.</a:t>
            </a:r>
          </a:p>
        </p:txBody>
      </p:sp>
      <p:sp>
        <p:nvSpPr>
          <p:cNvPr id="5" name="Content Placeholder 4"/>
          <p:cNvSpPr>
            <a:spLocks noGrp="1"/>
          </p:cNvSpPr>
          <p:nvPr>
            <p:ph sz="half" idx="1"/>
          </p:nvPr>
        </p:nvSpPr>
        <p:spPr>
          <a:xfrm>
            <a:off x="670775" y="2366538"/>
            <a:ext cx="5181600" cy="4351338"/>
          </a:xfrm>
        </p:spPr>
        <p:txBody>
          <a:bodyPr>
            <a:normAutofit/>
          </a:bodyPr>
          <a:lstStyle/>
          <a:p>
            <a:r>
              <a:rPr lang="en-US" dirty="0">
                <a:latin typeface="Times New Roman" panose="02020603050405020304" pitchFamily="18" charset="0"/>
                <a:cs typeface="Times New Roman" panose="02020603050405020304" pitchFamily="18" charset="0"/>
              </a:rPr>
              <a:t>In the first year of war, Dix painted himself twice on one piece of paper. On this side, he is depicted in hellish combat with red and white flashes and eyes wide open</a:t>
            </a:r>
            <a:r>
              <a:rPr lang="en-US" dirty="0" smtClean="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hlinkClick r:id="rId2"/>
              </a:rPr>
              <a:t>http://www.ottodix.org/index/catalog-paintings</a:t>
            </a:r>
            <a:endParaRPr lang="en-US" sz="1200"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3"/>
          <a:stretch>
            <a:fillRect/>
          </a:stretch>
        </p:blipFill>
        <p:spPr>
          <a:xfrm>
            <a:off x="6941713" y="0"/>
            <a:ext cx="5250287" cy="6829642"/>
          </a:xfrm>
          <a:prstGeom prst="rect">
            <a:avLst/>
          </a:prstGeom>
        </p:spPr>
      </p:pic>
    </p:spTree>
    <p:extLst>
      <p:ext uri="{BB962C8B-B14F-4D97-AF65-F5344CB8AC3E}">
        <p14:creationId xmlns:p14="http://schemas.microsoft.com/office/powerpoint/2010/main" val="191020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985</Words>
  <Application>Microsoft Office PowerPoint</Application>
  <PresentationFormat>Custom</PresentationFormat>
  <Paragraphs>171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Artist Otto Dix:   Documenting the Horrors of the Great War (A High School Lesson)</vt:lpstr>
      <vt:lpstr>Artist Otto Dix:   Documenting the Horrors of the Great War</vt:lpstr>
      <vt:lpstr>Pre-Test Artist Otto Dix:   Documenting the Horrors of the Great War</vt:lpstr>
      <vt:lpstr>Historical Background / Lesson Summary Artist Otto Dix:   Documenting the Horrors of the Great War</vt:lpstr>
      <vt:lpstr>Anticipatory Set Artist Otto Dix:   Documenting the Horrors of the Great War</vt:lpstr>
      <vt:lpstr>Anticipatory Set Artist Otto Dix:   Documenting the Horrors of the Great War</vt:lpstr>
      <vt:lpstr>Do Now Activity Artist Otto Dix:   Documenting the Horrors of the Great War</vt:lpstr>
      <vt:lpstr>Otto Dix, Self-Portrait with Carnation, 1912, Oil on tempera on canvas, Institute of the Arts, Detroit. </vt:lpstr>
      <vt:lpstr>Otto Dix, Selbstbildnis als Soldat (Self-Portrait as a Soldier), 1914, ink and watercolour on paper, on both sides, 68 x 53.5 cm, Municipal Gallery, Stuttgart.</vt:lpstr>
      <vt:lpstr>Otto Dix, Selbstbildnis mit Artillerie-Helm (Self-Portrait Wearing a Gunner's Helmet), 1914, ink and watercolour on paper, on both sides, 68 x 53.5 cm, Municipal Gallery, Stuttgart.</vt:lpstr>
      <vt:lpstr>Otto Dix, Selbstbildnis mit Artillerie-Helm (Self-Portrait as Mars), 1915, Oil on canvas, Municipal Gallery, Stuttgart.</vt:lpstr>
      <vt:lpstr>Do Now Activity Artist Otto Dix:   Documenting the Horrors of the Great War</vt:lpstr>
      <vt:lpstr>Post-Test Artist Otto Dix:   Documenting the Horrors of the Great War</vt:lpstr>
      <vt:lpstr>Grade Level Expectations Artist Otto Dix:   Documenting the Horrors of the Great War</vt:lpstr>
      <vt:lpstr>Resources Artist Otto Dix:   Documenting the Horrors of the Great War</vt:lpstr>
      <vt:lpstr>Resources Artist Otto Dix:   Documenting the Horrors of the Great War</vt:lpstr>
      <vt:lpstr>Resources Artist Otto Dix:   Documenting the Horrors of the Great War</vt:lpstr>
    </vt:vector>
  </TitlesOfParts>
  <Company>Neosho R5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Otto Dix:   Documenting the Horrors of the Great War</dc:title>
  <dc:creator>Glenn Oney</dc:creator>
  <cp:lastModifiedBy>Melody Cundiff</cp:lastModifiedBy>
  <cp:revision>19</cp:revision>
  <cp:lastPrinted>2014-05-12T15:36:54Z</cp:lastPrinted>
  <dcterms:created xsi:type="dcterms:W3CDTF">2013-11-30T20:31:22Z</dcterms:created>
  <dcterms:modified xsi:type="dcterms:W3CDTF">2014-05-22T14:00:58Z</dcterms:modified>
</cp:coreProperties>
</file>