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7" autoAdjust="0"/>
    <p:restoredTop sz="94673" autoAdjust="0"/>
  </p:normalViewPr>
  <p:slideViewPr>
    <p:cSldViewPr>
      <p:cViewPr varScale="1">
        <p:scale>
          <a:sx n="74" d="100"/>
          <a:sy n="74" d="100"/>
        </p:scale>
        <p:origin x="-150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8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A9245DA-3EAD-4506-8AF6-62A3DB04B19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600A7-2FED-4D28-A004-CD34BC606063}" type="slidenum">
              <a:rPr lang="en-US"/>
              <a:pPr/>
              <a:t>9</a:t>
            </a:fld>
            <a:endParaRPr 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Pic of the bombardment on Fort Sumter.  (Bing.com)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498475" y="1311275"/>
            <a:ext cx="10429875" cy="5908675"/>
            <a:chOff x="-313" y="824"/>
            <a:chExt cx="6570" cy="3722"/>
          </a:xfrm>
        </p:grpSpPr>
        <p:sp>
          <p:nvSpPr>
            <p:cNvPr id="2867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p>
          </p:txBody>
        </p:sp>
        <p:sp>
          <p:nvSpPr>
            <p:cNvPr id="2867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p>
          </p:txBody>
        </p:sp>
        <p:sp>
          <p:nvSpPr>
            <p:cNvPr id="2867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p>
          </p:txBody>
        </p:sp>
        <p:sp>
          <p:nvSpPr>
            <p:cNvPr id="2867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p>
          </p:txBody>
        </p:sp>
        <p:sp>
          <p:nvSpPr>
            <p:cNvPr id="2867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p>
          </p:txBody>
        </p:sp>
        <p:sp>
          <p:nvSpPr>
            <p:cNvPr id="2868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p>
          </p:txBody>
        </p:sp>
        <p:sp>
          <p:nvSpPr>
            <p:cNvPr id="2868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p>
          </p:txBody>
        </p:sp>
        <p:sp>
          <p:nvSpPr>
            <p:cNvPr id="2868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endParaRPr lang="en-US"/>
            </a:p>
          </p:txBody>
        </p:sp>
        <p:sp>
          <p:nvSpPr>
            <p:cNvPr id="2868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endParaRPr lang="en-US"/>
            </a:p>
          </p:txBody>
        </p:sp>
        <p:sp>
          <p:nvSpPr>
            <p:cNvPr id="2868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endParaRPr lang="en-US"/>
            </a:p>
          </p:txBody>
        </p:sp>
        <p:sp>
          <p:nvSpPr>
            <p:cNvPr id="2868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a:p>
          </p:txBody>
        </p:sp>
        <p:sp>
          <p:nvSpPr>
            <p:cNvPr id="2868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endParaRPr lang="en-US"/>
            </a:p>
          </p:txBody>
        </p:sp>
        <p:sp>
          <p:nvSpPr>
            <p:cNvPr id="2868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endParaRPr lang="en-US"/>
            </a:p>
          </p:txBody>
        </p:sp>
        <p:sp>
          <p:nvSpPr>
            <p:cNvPr id="2868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endParaRPr lang="en-US"/>
            </a:p>
          </p:txBody>
        </p:sp>
        <p:sp>
          <p:nvSpPr>
            <p:cNvPr id="28689"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n-US"/>
            </a:p>
          </p:txBody>
        </p:sp>
        <p:sp>
          <p:nvSpPr>
            <p:cNvPr id="2869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n-US"/>
            </a:p>
          </p:txBody>
        </p:sp>
        <p:sp>
          <p:nvSpPr>
            <p:cNvPr id="2869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endParaRPr lang="en-US"/>
            </a:p>
          </p:txBody>
        </p:sp>
        <p:sp>
          <p:nvSpPr>
            <p:cNvPr id="2869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n-US"/>
            </a:p>
          </p:txBody>
        </p:sp>
        <p:sp>
          <p:nvSpPr>
            <p:cNvPr id="2869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n-US"/>
            </a:p>
          </p:txBody>
        </p:sp>
        <p:sp>
          <p:nvSpPr>
            <p:cNvPr id="2869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endParaRPr lang="en-US"/>
            </a:p>
          </p:txBody>
        </p:sp>
        <p:sp>
          <p:nvSpPr>
            <p:cNvPr id="2869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endParaRPr lang="en-US"/>
            </a:p>
          </p:txBody>
        </p:sp>
        <p:sp>
          <p:nvSpPr>
            <p:cNvPr id="2869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endParaRPr lang="en-US"/>
            </a:p>
          </p:txBody>
        </p:sp>
        <p:sp>
          <p:nvSpPr>
            <p:cNvPr id="2869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a:p>
          </p:txBody>
        </p:sp>
        <p:sp>
          <p:nvSpPr>
            <p:cNvPr id="2869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a:p>
          </p:txBody>
        </p:sp>
        <p:sp>
          <p:nvSpPr>
            <p:cNvPr id="2869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a:p>
          </p:txBody>
        </p:sp>
        <p:sp>
          <p:nvSpPr>
            <p:cNvPr id="2870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a:p>
          </p:txBody>
        </p:sp>
        <p:sp>
          <p:nvSpPr>
            <p:cNvPr id="2870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endParaRPr lang="en-US"/>
            </a:p>
          </p:txBody>
        </p:sp>
        <p:sp>
          <p:nvSpPr>
            <p:cNvPr id="2870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n-US"/>
            </a:p>
          </p:txBody>
        </p:sp>
        <p:sp>
          <p:nvSpPr>
            <p:cNvPr id="2870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n-US"/>
            </a:p>
          </p:txBody>
        </p:sp>
        <p:sp>
          <p:nvSpPr>
            <p:cNvPr id="2870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a:p>
          </p:txBody>
        </p:sp>
        <p:sp>
          <p:nvSpPr>
            <p:cNvPr id="2870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endParaRPr lang="en-US"/>
            </a:p>
          </p:txBody>
        </p:sp>
        <p:sp>
          <p:nvSpPr>
            <p:cNvPr id="2870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endParaRPr lang="en-US"/>
            </a:p>
          </p:txBody>
        </p:sp>
        <p:sp>
          <p:nvSpPr>
            <p:cNvPr id="2870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0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0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1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1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1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1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1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1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2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2872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2872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2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2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2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3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3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3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3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3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4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4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4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4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4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4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4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4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4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4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5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5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5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5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5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75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75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75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75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5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6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6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6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6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6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6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6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6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6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6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7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77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77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77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78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8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878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78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8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8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78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8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8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8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79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79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79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79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79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79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9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9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879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79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80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0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0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0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81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81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81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81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1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81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881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1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1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1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2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2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2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882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2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3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884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884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84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84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4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5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5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5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5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5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n-US"/>
            </a:p>
          </p:txBody>
        </p:sp>
        <p:sp>
          <p:nvSpPr>
            <p:cNvPr id="2886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886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86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86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886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6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2887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2887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2887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sp>
          <p:nvSpPr>
            <p:cNvPr id="2887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7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n-US"/>
            </a:p>
          </p:txBody>
        </p:sp>
        <p:sp>
          <p:nvSpPr>
            <p:cNvPr id="2888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endParaRPr lang="en-US"/>
            </a:p>
          </p:txBody>
        </p:sp>
        <p:sp>
          <p:nvSpPr>
            <p:cNvPr id="2888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endParaRPr lang="en-US"/>
            </a:p>
          </p:txBody>
        </p:sp>
        <p:sp>
          <p:nvSpPr>
            <p:cNvPr id="2888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888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888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888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endParaRPr lang="en-US"/>
            </a:p>
          </p:txBody>
        </p:sp>
      </p:grpSp>
      <p:sp>
        <p:nvSpPr>
          <p:cNvPr id="28890"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28891"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8892" name="Rectangle 220"/>
          <p:cNvSpPr>
            <a:spLocks noGrp="1" noChangeArrowheads="1"/>
          </p:cNvSpPr>
          <p:nvPr>
            <p:ph type="dt" sz="quarter" idx="2"/>
          </p:nvPr>
        </p:nvSpPr>
        <p:spPr/>
        <p:txBody>
          <a:bodyPr/>
          <a:lstStyle>
            <a:lvl1pPr>
              <a:defRPr/>
            </a:lvl1pPr>
          </a:lstStyle>
          <a:p>
            <a:endParaRPr lang="en-US"/>
          </a:p>
        </p:txBody>
      </p:sp>
      <p:sp>
        <p:nvSpPr>
          <p:cNvPr id="28893" name="Rectangle 221"/>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28894" name="Rectangle 222"/>
          <p:cNvSpPr>
            <a:spLocks noGrp="1" noChangeArrowheads="1"/>
          </p:cNvSpPr>
          <p:nvPr>
            <p:ph type="sldNum" sz="quarter" idx="4"/>
          </p:nvPr>
        </p:nvSpPr>
        <p:spPr/>
        <p:txBody>
          <a:bodyPr/>
          <a:lstStyle>
            <a:lvl1pPr>
              <a:defRPr/>
            </a:lvl1pPr>
          </a:lstStyle>
          <a:p>
            <a:fld id="{5BF51425-2EF5-4700-A927-4A343B2AF95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7C396A4-D123-40BE-952C-4A56C8A64D37}"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2DEE77A-8E31-4904-879B-6610E99B1F57}"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0447E1E-D1A6-424B-ACE7-86BEE231F1D4}"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86A8DF3-7419-4199-8229-78A777DDDD3B}" type="slidenum">
              <a:rPr lang="en-US"/>
              <a:pPr/>
              <a:t>‹#›</a:t>
            </a:fld>
            <a:endParaRPr lang="en-US"/>
          </a:p>
        </p:txBody>
      </p:sp>
      <p:sp>
        <p:nvSpPr>
          <p:cNvPr id="5" name="Date Placeholder 4"/>
          <p:cNvSpPr>
            <a:spLocks noGrp="1"/>
          </p:cNvSpPr>
          <p:nvPr>
            <p:ph type="dt" sz="half" idx="11"/>
          </p:nvPr>
        </p:nvSpPr>
        <p:spPr/>
        <p:txBody>
          <a:bodyPr/>
          <a:lstStyle>
            <a:lvl1pPr>
              <a:defRPr/>
            </a:lvl1pPr>
          </a:lstStyle>
          <a:p>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2F6DE28-FE4E-4B1C-9416-B29D63308258}"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0F8B959-0651-4494-BD03-A4313DC10875}" type="slidenum">
              <a:rPr lang="en-US"/>
              <a:pPr/>
              <a:t>‹#›</a:t>
            </a:fld>
            <a:endParaRPr lang="en-US"/>
          </a:p>
        </p:txBody>
      </p:sp>
      <p:sp>
        <p:nvSpPr>
          <p:cNvPr id="8" name="Date Placeholder 7"/>
          <p:cNvSpPr>
            <a:spLocks noGrp="1"/>
          </p:cNvSpPr>
          <p:nvPr>
            <p:ph type="dt" sz="half" idx="11"/>
          </p:nvPr>
        </p:nvSpPr>
        <p:spPr/>
        <p:txBody>
          <a:bodyPr/>
          <a:lstStyle>
            <a:lvl1pPr>
              <a:defRPr/>
            </a:lvl1pPr>
          </a:lstStyle>
          <a:p>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78070FC-7EEC-493A-A3F7-78FE23A9177F}" type="slidenum">
              <a:rPr lang="en-US"/>
              <a:pPr/>
              <a:t>‹#›</a:t>
            </a:fld>
            <a:endParaRPr lang="en-US"/>
          </a:p>
        </p:txBody>
      </p:sp>
      <p:sp>
        <p:nvSpPr>
          <p:cNvPr id="4" name="Date Placeholder 3"/>
          <p:cNvSpPr>
            <a:spLocks noGrp="1"/>
          </p:cNvSpPr>
          <p:nvPr>
            <p:ph type="dt" sz="half" idx="11"/>
          </p:nvPr>
        </p:nvSpPr>
        <p:spPr/>
        <p:txBody>
          <a:bodyPr/>
          <a:lstStyle>
            <a:lvl1pPr>
              <a:defRPr/>
            </a:lvl1pPr>
          </a:lstStyle>
          <a:p>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4816196-C782-4E9C-8184-7D2C6BAE0AA5}" type="slidenum">
              <a:rPr lang="en-US"/>
              <a:pPr/>
              <a:t>‹#›</a:t>
            </a:fld>
            <a:endParaRPr lang="en-US"/>
          </a:p>
        </p:txBody>
      </p:sp>
      <p:sp>
        <p:nvSpPr>
          <p:cNvPr id="3" name="Date Placeholder 2"/>
          <p:cNvSpPr>
            <a:spLocks noGrp="1"/>
          </p:cNvSpPr>
          <p:nvPr>
            <p:ph type="dt" sz="half" idx="11"/>
          </p:nvPr>
        </p:nvSpPr>
        <p:spPr/>
        <p:txBody>
          <a:bodyPr/>
          <a:lstStyle>
            <a:lvl1pPr>
              <a:defRPr/>
            </a:lvl1pPr>
          </a:lstStyle>
          <a:p>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200B2BF-58AE-4E18-AA3D-FC2DFA045DE3}"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A698CF6-8190-41DD-919E-2CC1AD80A5CB}" type="slidenum">
              <a:rPr lang="en-US"/>
              <a:pPr/>
              <a:t>‹#›</a:t>
            </a:fld>
            <a:endParaRPr lang="en-US"/>
          </a:p>
        </p:txBody>
      </p:sp>
      <p:sp>
        <p:nvSpPr>
          <p:cNvPr id="6" name="Date Placeholder 5"/>
          <p:cNvSpPr>
            <a:spLocks noGrp="1"/>
          </p:cNvSpPr>
          <p:nvPr>
            <p:ph type="dt" sz="half" idx="11"/>
          </p:nvPr>
        </p:nvSpPr>
        <p:spPr/>
        <p:txBody>
          <a:bodyPr/>
          <a:lstStyle>
            <a:lvl1pPr>
              <a:defRPr/>
            </a:lvl1pPr>
          </a:lstStyle>
          <a:p>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496888" y="1308100"/>
            <a:ext cx="10429876" cy="5908675"/>
            <a:chOff x="-313" y="824"/>
            <a:chExt cx="6570" cy="3722"/>
          </a:xfrm>
        </p:grpSpPr>
        <p:sp>
          <p:nvSpPr>
            <p:cNvPr id="2765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5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5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5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5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5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5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5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5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6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6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6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6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6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65"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n-US">
                <a:effectLst>
                  <a:outerShdw blurRad="38100" dist="38100" dir="2700000" algn="tl">
                    <a:srgbClr val="000000"/>
                  </a:outerShdw>
                </a:effectLst>
              </a:endParaRPr>
            </a:p>
          </p:txBody>
        </p:sp>
        <p:sp>
          <p:nvSpPr>
            <p:cNvPr id="2766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endParaRPr lang="en-US">
                <a:effectLst>
                  <a:outerShdw blurRad="38100" dist="38100" dir="2700000" algn="tl">
                    <a:srgbClr val="000000"/>
                  </a:outerShdw>
                </a:effectLst>
              </a:endParaRPr>
            </a:p>
          </p:txBody>
        </p:sp>
        <p:sp>
          <p:nvSpPr>
            <p:cNvPr id="2766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endParaRPr lang="en-US">
                <a:effectLst>
                  <a:outerShdw blurRad="38100" dist="38100" dir="2700000" algn="tl">
                    <a:srgbClr val="000000"/>
                  </a:outerShdw>
                </a:effectLst>
              </a:endParaRPr>
            </a:p>
          </p:txBody>
        </p:sp>
        <p:sp>
          <p:nvSpPr>
            <p:cNvPr id="2766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n-US">
                <a:effectLst>
                  <a:outerShdw blurRad="38100" dist="38100" dir="2700000" algn="tl">
                    <a:srgbClr val="000000"/>
                  </a:outerShdw>
                </a:effectLst>
              </a:endParaRPr>
            </a:p>
          </p:txBody>
        </p:sp>
        <p:sp>
          <p:nvSpPr>
            <p:cNvPr id="2766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endParaRPr lang="en-US">
                <a:effectLst>
                  <a:outerShdw blurRad="38100" dist="38100" dir="2700000" algn="tl">
                    <a:srgbClr val="000000"/>
                  </a:outerShdw>
                </a:effectLst>
              </a:endParaRPr>
            </a:p>
          </p:txBody>
        </p:sp>
        <p:sp>
          <p:nvSpPr>
            <p:cNvPr id="2767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endParaRPr lang="en-US">
                <a:effectLst>
                  <a:outerShdw blurRad="38100" dist="38100" dir="2700000" algn="tl">
                    <a:srgbClr val="000000"/>
                  </a:outerShdw>
                </a:effectLst>
              </a:endParaRPr>
            </a:p>
          </p:txBody>
        </p:sp>
        <p:sp>
          <p:nvSpPr>
            <p:cNvPr id="2767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endParaRPr lang="en-US">
                <a:effectLst>
                  <a:outerShdw blurRad="38100" dist="38100" dir="2700000" algn="tl">
                    <a:srgbClr val="000000"/>
                  </a:outerShdw>
                </a:effectLst>
              </a:endParaRPr>
            </a:p>
          </p:txBody>
        </p:sp>
        <p:sp>
          <p:nvSpPr>
            <p:cNvPr id="2767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endParaRPr lang="en-US">
                <a:effectLst>
                  <a:outerShdw blurRad="38100" dist="38100" dir="2700000" algn="tl">
                    <a:srgbClr val="000000"/>
                  </a:outerShdw>
                </a:effectLst>
              </a:endParaRPr>
            </a:p>
          </p:txBody>
        </p:sp>
        <p:sp>
          <p:nvSpPr>
            <p:cNvPr id="2767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7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a:effectLst>
                  <a:outerShdw blurRad="38100" dist="38100" dir="2700000" algn="tl">
                    <a:srgbClr val="000000"/>
                  </a:outerShdw>
                </a:effectLst>
              </a:endParaRPr>
            </a:p>
          </p:txBody>
        </p:sp>
        <p:sp>
          <p:nvSpPr>
            <p:cNvPr id="2767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a:effectLst>
                  <a:outerShdw blurRad="38100" dist="38100" dir="2700000" algn="tl">
                    <a:srgbClr val="000000"/>
                  </a:outerShdw>
                </a:effectLst>
              </a:endParaRPr>
            </a:p>
          </p:txBody>
        </p:sp>
        <p:sp>
          <p:nvSpPr>
            <p:cNvPr id="2767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endParaRPr lang="en-US">
                <a:effectLst>
                  <a:outerShdw blurRad="38100" dist="38100" dir="2700000" algn="tl">
                    <a:srgbClr val="000000"/>
                  </a:outerShdw>
                </a:effectLst>
              </a:endParaRPr>
            </a:p>
          </p:txBody>
        </p:sp>
        <p:sp>
          <p:nvSpPr>
            <p:cNvPr id="2767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endParaRPr lang="en-US">
                <a:effectLst>
                  <a:outerShdw blurRad="38100" dist="38100" dir="2700000" algn="tl">
                    <a:srgbClr val="000000"/>
                  </a:outerShdw>
                </a:effectLst>
              </a:endParaRPr>
            </a:p>
          </p:txBody>
        </p:sp>
        <p:sp>
          <p:nvSpPr>
            <p:cNvPr id="2767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7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8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8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8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endParaRPr lang="en-US">
                <a:effectLst>
                  <a:outerShdw blurRad="38100" dist="38100" dir="2700000" algn="tl">
                    <a:srgbClr val="000000"/>
                  </a:outerShdw>
                </a:effectLst>
              </a:endParaRPr>
            </a:p>
          </p:txBody>
        </p:sp>
        <p:sp>
          <p:nvSpPr>
            <p:cNvPr id="2768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8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8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69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9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69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69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0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2770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endParaRPr lang="en-US"/>
            </a:p>
          </p:txBody>
        </p:sp>
        <p:sp>
          <p:nvSpPr>
            <p:cNvPr id="2770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0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0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0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0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0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0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0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1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1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1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1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1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1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2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2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2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2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3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3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3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3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3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3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3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3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3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3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4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4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4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4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75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75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75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75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endParaRPr lang="en-US"/>
            </a:p>
          </p:txBody>
        </p:sp>
        <p:sp>
          <p:nvSpPr>
            <p:cNvPr id="2775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5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6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6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6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6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6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6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6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6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6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6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7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7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7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7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endParaRPr lang="en-US"/>
            </a:p>
          </p:txBody>
        </p:sp>
        <p:sp>
          <p:nvSpPr>
            <p:cNvPr id="2777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77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7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7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7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7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8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78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8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8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8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79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endParaRPr lang="en-US"/>
            </a:p>
          </p:txBody>
        </p:sp>
        <p:sp>
          <p:nvSpPr>
            <p:cNvPr id="2779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9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79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79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79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endParaRPr lang="en-US"/>
            </a:p>
          </p:txBody>
        </p:sp>
        <p:sp>
          <p:nvSpPr>
            <p:cNvPr id="2780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0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1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endParaRPr lang="en-US"/>
            </a:p>
          </p:txBody>
        </p:sp>
        <p:sp>
          <p:nvSpPr>
            <p:cNvPr id="2781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endParaRPr lang="en-US"/>
            </a:p>
          </p:txBody>
        </p:sp>
        <p:sp>
          <p:nvSpPr>
            <p:cNvPr id="2781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81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82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2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endParaRPr lang="en-US"/>
            </a:p>
          </p:txBody>
        </p:sp>
        <p:sp>
          <p:nvSpPr>
            <p:cNvPr id="2783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3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4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endParaRPr lang="en-US"/>
            </a:p>
          </p:txBody>
        </p:sp>
        <p:sp>
          <p:nvSpPr>
            <p:cNvPr id="2784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84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84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endParaRPr lang="en-US"/>
            </a:p>
          </p:txBody>
        </p:sp>
        <p:sp>
          <p:nvSpPr>
            <p:cNvPr id="27844"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45"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46"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27847"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27848"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49"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0"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27851"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2"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3"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sp>
          <p:nvSpPr>
            <p:cNvPr id="27854"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5"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6"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7"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8"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59"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n-US"/>
            </a:p>
          </p:txBody>
        </p:sp>
        <p:sp>
          <p:nvSpPr>
            <p:cNvPr id="27860"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endParaRPr lang="en-US"/>
            </a:p>
          </p:txBody>
        </p:sp>
        <p:sp>
          <p:nvSpPr>
            <p:cNvPr id="27861"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endParaRPr lang="en-US"/>
            </a:p>
          </p:txBody>
        </p:sp>
        <p:sp>
          <p:nvSpPr>
            <p:cNvPr id="2786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endParaRPr lang="en-US"/>
            </a:p>
          </p:txBody>
        </p:sp>
        <p:sp>
          <p:nvSpPr>
            <p:cNvPr id="2786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endParaRPr lang="en-US"/>
            </a:p>
          </p:txBody>
        </p:sp>
        <p:sp>
          <p:nvSpPr>
            <p:cNvPr id="2786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endParaRPr lang="en-US"/>
            </a:p>
          </p:txBody>
        </p:sp>
        <p:sp>
          <p:nvSpPr>
            <p:cNvPr id="27865"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endParaRPr lang="en-US"/>
            </a:p>
          </p:txBody>
        </p:sp>
      </p:grpSp>
      <p:sp>
        <p:nvSpPr>
          <p:cNvPr id="27866"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EE25F0B8-5CD5-4044-BEAD-B02BA31A095F}" type="slidenum">
              <a:rPr lang="en-US"/>
              <a:pPr/>
              <a:t>‹#›</a:t>
            </a:fld>
            <a:endParaRPr lang="en-US"/>
          </a:p>
        </p:txBody>
      </p:sp>
      <p:sp>
        <p:nvSpPr>
          <p:cNvPr id="27867"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27868"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27869"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870"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upload.wikimedia.org/wikipedia/commons/f/fe/Gettsyburginvitationpage2.jp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Modernization" TargetMode="External"/><Relationship Id="rId13" Type="http://schemas.openxmlformats.org/officeDocument/2006/relationships/hyperlink" Target="http://en.wikipedia.org/wiki/Buff_(color)" TargetMode="External"/><Relationship Id="rId3" Type="http://schemas.openxmlformats.org/officeDocument/2006/relationships/hyperlink" Target="http://en.wikipedia.org/wiki/Anti-Masonic_Party" TargetMode="External"/><Relationship Id="rId7" Type="http://schemas.openxmlformats.org/officeDocument/2006/relationships/hyperlink" Target="http://en.wikipedia.org/wiki/List_of_political_ideologies" TargetMode="External"/><Relationship Id="rId12" Type="http://schemas.openxmlformats.org/officeDocument/2006/relationships/hyperlink" Target="http://en.wikipedia.org/wiki/Blue" TargetMode="External"/><Relationship Id="rId2" Type="http://schemas.openxmlformats.org/officeDocument/2006/relationships/hyperlink" Target="http://en.wikipedia.org/wiki/National_Republican_Party" TargetMode="External"/><Relationship Id="rId1" Type="http://schemas.openxmlformats.org/officeDocument/2006/relationships/slideLayout" Target="../slideLayouts/slideLayout2.xml"/><Relationship Id="rId6" Type="http://schemas.openxmlformats.org/officeDocument/2006/relationships/hyperlink" Target="http://en.wikipedia.org/wiki/Republican_Party_(United_States)" TargetMode="External"/><Relationship Id="rId11" Type="http://schemas.openxmlformats.org/officeDocument/2006/relationships/hyperlink" Target="http://en.wikipedia.org/wiki/President_of_the_United_States" TargetMode="External"/><Relationship Id="rId5" Type="http://schemas.openxmlformats.org/officeDocument/2006/relationships/hyperlink" Target="http://en.wikipedia.org/wiki/Know-Nothing_Party" TargetMode="External"/><Relationship Id="rId10" Type="http://schemas.openxmlformats.org/officeDocument/2006/relationships/hyperlink" Target="http://en.wikipedia.org/wiki/United_States_Congress" TargetMode="External"/><Relationship Id="rId4" Type="http://schemas.openxmlformats.org/officeDocument/2006/relationships/hyperlink" Target="http://en.wikipedia.org/wiki/Free_Soil_Party" TargetMode="External"/><Relationship Id="rId9" Type="http://schemas.openxmlformats.org/officeDocument/2006/relationships/hyperlink" Target="http://en.wikipedia.org/wiki/Protectionis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Fiscal_conservatism" TargetMode="External"/><Relationship Id="rId13" Type="http://schemas.openxmlformats.org/officeDocument/2006/relationships/hyperlink" Target="http://en.wikipedia.org/wiki/Red_states_and_blue_states" TargetMode="External"/><Relationship Id="rId3" Type="http://schemas.openxmlformats.org/officeDocument/2006/relationships/hyperlink" Target="http://en.wikipedia.org/wiki/Know_Nothing" TargetMode="External"/><Relationship Id="rId7" Type="http://schemas.openxmlformats.org/officeDocument/2006/relationships/hyperlink" Target="http://en.wikipedia.org/wiki/Social_conservatism" TargetMode="External"/><Relationship Id="rId12" Type="http://schemas.openxmlformats.org/officeDocument/2006/relationships/hyperlink" Target="http://en.wikipedia.org/wiki/Classical_liberalism" TargetMode="External"/><Relationship Id="rId2" Type="http://schemas.openxmlformats.org/officeDocument/2006/relationships/hyperlink" Target="http://en.wikipedia.org/wiki/Whig_Party_(United_States)" TargetMode="External"/><Relationship Id="rId1" Type="http://schemas.openxmlformats.org/officeDocument/2006/relationships/slideLayout" Target="../slideLayouts/slideLayout2.xml"/><Relationship Id="rId6" Type="http://schemas.openxmlformats.org/officeDocument/2006/relationships/hyperlink" Target="http://en.wikipedia.org/wiki/Conservatism_in_the_United_States" TargetMode="External"/><Relationship Id="rId11" Type="http://schemas.openxmlformats.org/officeDocument/2006/relationships/hyperlink" Target="http://en.wikipedia.org/wiki/Abolitionism" TargetMode="External"/><Relationship Id="rId5" Type="http://schemas.openxmlformats.org/officeDocument/2006/relationships/hyperlink" Target="http://en.wikipedia.org/wiki/List_of_political_ideologies" TargetMode="External"/><Relationship Id="rId15" Type="http://schemas.openxmlformats.org/officeDocument/2006/relationships/hyperlink" Target="http://en.wikipedia.org/wiki/Centre-right" TargetMode="External"/><Relationship Id="rId10" Type="http://schemas.openxmlformats.org/officeDocument/2006/relationships/hyperlink" Target="http://en.wikipedia.org/wiki/Libertarian_conservatism" TargetMode="External"/><Relationship Id="rId4" Type="http://schemas.openxmlformats.org/officeDocument/2006/relationships/hyperlink" Target="http://en.wikipedia.org/wiki/Free_Soil_Party" TargetMode="External"/><Relationship Id="rId9" Type="http://schemas.openxmlformats.org/officeDocument/2006/relationships/hyperlink" Target="http://en.wikipedia.org/wiki/Economic_liberalism" TargetMode="External"/><Relationship Id="rId14" Type="http://schemas.openxmlformats.org/officeDocument/2006/relationships/hyperlink" Target="http://en.wikipedia.org/wiki/Political_spectru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4/44/Abraham_Lincoln_head_on_shoulders_photo_portrait.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1524000"/>
          </a:xfrm>
        </p:spPr>
        <p:txBody>
          <a:bodyPr/>
          <a:lstStyle/>
          <a:p>
            <a:r>
              <a:rPr lang="en-US">
                <a:latin typeface="Comic Sans MS" pitchFamily="66" charset="0"/>
              </a:rPr>
              <a:t>ABRAHAM LINCOLN TIMELINE</a:t>
            </a:r>
          </a:p>
        </p:txBody>
      </p:sp>
      <p:sp>
        <p:nvSpPr>
          <p:cNvPr id="2051" name="Rectangle 3"/>
          <p:cNvSpPr>
            <a:spLocks noGrp="1" noChangeArrowheads="1"/>
          </p:cNvSpPr>
          <p:nvPr>
            <p:ph type="subTitle" idx="1"/>
          </p:nvPr>
        </p:nvSpPr>
        <p:spPr/>
        <p:txBody>
          <a:bodyPr/>
          <a:lstStyle/>
          <a:p>
            <a:endParaRPr lang="en-US"/>
          </a:p>
        </p:txBody>
      </p:sp>
      <p:pic>
        <p:nvPicPr>
          <p:cNvPr id="2053" name="Picture 5" descr="tresh-2009-lincoln-memorial-2"/>
          <p:cNvPicPr>
            <a:picLocks noChangeAspect="1" noChangeArrowheads="1"/>
          </p:cNvPicPr>
          <p:nvPr/>
        </p:nvPicPr>
        <p:blipFill>
          <a:blip r:embed="rId2" cstate="print"/>
          <a:srcRect/>
          <a:stretch>
            <a:fillRect/>
          </a:stretch>
        </p:blipFill>
        <p:spPr bwMode="auto">
          <a:xfrm>
            <a:off x="914400" y="1828800"/>
            <a:ext cx="7543800"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500" decel="50000" fill="hold">
                                          <p:stCondLst>
                                            <p:cond delay="0"/>
                                          </p:stCondLst>
                                        </p:cTn>
                                        <p:tgtEl>
                                          <p:spTgt spid="205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3"/>
                                        </p:tgtEl>
                                        <p:attrNameLst>
                                          <p:attrName>ppt_w</p:attrName>
                                        </p:attrNameLst>
                                      </p:cBhvr>
                                      <p:tavLst>
                                        <p:tav tm="0">
                                          <p:val>
                                            <p:strVal val="#ppt_w*.05"/>
                                          </p:val>
                                        </p:tav>
                                        <p:tav tm="100000">
                                          <p:val>
                                            <p:strVal val="#ppt_w"/>
                                          </p:val>
                                        </p:tav>
                                      </p:tavLst>
                                    </p:anim>
                                    <p:anim calcmode="lin" valueType="num">
                                      <p:cBhvr>
                                        <p:cTn id="10" dur="1000" fill="hold"/>
                                        <p:tgtEl>
                                          <p:spTgt spid="205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1706562"/>
          </a:xfrm>
        </p:spPr>
        <p:txBody>
          <a:bodyPr/>
          <a:lstStyle/>
          <a:p>
            <a:r>
              <a:rPr lang="en-US" sz="2800">
                <a:latin typeface="Comic Sans MS" pitchFamily="66" charset="0"/>
              </a:rPr>
              <a:t>In 1863, President Lincoln issues the Emancipation Proclamation on January 1.  He also delivers the immortal Gettysburg Address at the dedication of a national cemetery.</a:t>
            </a:r>
          </a:p>
        </p:txBody>
      </p:sp>
      <p:sp>
        <p:nvSpPr>
          <p:cNvPr id="14339" name="Rectangle 3"/>
          <p:cNvSpPr>
            <a:spLocks noGrp="1" noChangeArrowheads="1"/>
          </p:cNvSpPr>
          <p:nvPr>
            <p:ph type="body" idx="1"/>
          </p:nvPr>
        </p:nvSpPr>
        <p:spPr>
          <a:xfrm>
            <a:off x="457200" y="2211388"/>
            <a:ext cx="8229600" cy="3922712"/>
          </a:xfrm>
        </p:spPr>
        <p:txBody>
          <a:bodyPr/>
          <a:lstStyle/>
          <a:p>
            <a:endParaRPr lang="en-US"/>
          </a:p>
        </p:txBody>
      </p:sp>
      <p:pic>
        <p:nvPicPr>
          <p:cNvPr id="14341" name="Picture 5" descr="draft1a"/>
          <p:cNvPicPr>
            <a:picLocks noChangeAspect="1" noChangeArrowheads="1"/>
          </p:cNvPicPr>
          <p:nvPr/>
        </p:nvPicPr>
        <p:blipFill>
          <a:blip r:embed="rId2" cstate="print"/>
          <a:srcRect/>
          <a:stretch>
            <a:fillRect/>
          </a:stretch>
        </p:blipFill>
        <p:spPr bwMode="auto">
          <a:xfrm rot="-19622347">
            <a:off x="1082675" y="3813175"/>
            <a:ext cx="788988" cy="401638"/>
          </a:xfrm>
          <a:prstGeom prst="rect">
            <a:avLst/>
          </a:prstGeom>
          <a:noFill/>
        </p:spPr>
      </p:pic>
      <p:pic>
        <p:nvPicPr>
          <p:cNvPr id="14343" name="Picture 7" descr="emancipation-proclamation-1"/>
          <p:cNvPicPr>
            <a:picLocks noChangeAspect="1" noChangeArrowheads="1"/>
          </p:cNvPicPr>
          <p:nvPr/>
        </p:nvPicPr>
        <p:blipFill>
          <a:blip r:embed="rId3" cstate="print"/>
          <a:srcRect/>
          <a:stretch>
            <a:fillRect/>
          </a:stretch>
        </p:blipFill>
        <p:spPr bwMode="auto">
          <a:xfrm>
            <a:off x="457200" y="2209800"/>
            <a:ext cx="3505200" cy="4267200"/>
          </a:xfrm>
          <a:prstGeom prst="rect">
            <a:avLst/>
          </a:prstGeom>
          <a:noFill/>
        </p:spPr>
      </p:pic>
      <p:pic>
        <p:nvPicPr>
          <p:cNvPr id="14347" name="Picture 11" descr="File:Gettsyburginvitationpage2.jpg">
            <a:hlinkClick r:id="rId4"/>
          </p:cNvPr>
          <p:cNvPicPr>
            <a:picLocks noChangeAspect="1" noChangeArrowheads="1"/>
          </p:cNvPicPr>
          <p:nvPr/>
        </p:nvPicPr>
        <p:blipFill>
          <a:blip r:embed="rId5" cstate="print"/>
          <a:srcRect/>
          <a:stretch>
            <a:fillRect/>
          </a:stretch>
        </p:blipFill>
        <p:spPr bwMode="auto">
          <a:xfrm>
            <a:off x="4800600" y="2133600"/>
            <a:ext cx="3886200"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2800">
                <a:latin typeface="Comic Sans MS" pitchFamily="66" charset="0"/>
              </a:rPr>
              <a:t>President Lincoln was re-elected President of the United States in 1864.</a:t>
            </a:r>
          </a:p>
        </p:txBody>
      </p:sp>
      <p:sp>
        <p:nvSpPr>
          <p:cNvPr id="15363" name="Rectangle 3"/>
          <p:cNvSpPr>
            <a:spLocks noGrp="1" noChangeArrowheads="1"/>
          </p:cNvSpPr>
          <p:nvPr>
            <p:ph type="body" idx="1"/>
          </p:nvPr>
        </p:nvSpPr>
        <p:spPr/>
        <p:txBody>
          <a:bodyPr/>
          <a:lstStyle/>
          <a:p>
            <a:endParaRPr lang="en-US"/>
          </a:p>
        </p:txBody>
      </p:sp>
      <p:pic>
        <p:nvPicPr>
          <p:cNvPr id="15365" name="Picture 5" descr="Abraham_Lincoln_head_on_shoulders_photo_portrait"/>
          <p:cNvPicPr>
            <a:picLocks noChangeAspect="1" noChangeArrowheads="1"/>
          </p:cNvPicPr>
          <p:nvPr/>
        </p:nvPicPr>
        <p:blipFill>
          <a:blip r:embed="rId2" cstate="print"/>
          <a:srcRect/>
          <a:stretch>
            <a:fillRect/>
          </a:stretch>
        </p:blipFill>
        <p:spPr bwMode="auto">
          <a:xfrm>
            <a:off x="2362200" y="1600200"/>
            <a:ext cx="4953000"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305800" cy="2239962"/>
          </a:xfrm>
        </p:spPr>
        <p:txBody>
          <a:bodyPr/>
          <a:lstStyle/>
          <a:p>
            <a:r>
              <a:rPr lang="en-US" sz="2800">
                <a:latin typeface="Comic Sans MS" pitchFamily="66" charset="0"/>
              </a:rPr>
              <a:t>On April 9</a:t>
            </a:r>
            <a:r>
              <a:rPr lang="en-US" sz="2800" baseline="30000">
                <a:latin typeface="Comic Sans MS" pitchFamily="66" charset="0"/>
              </a:rPr>
              <a:t>th</a:t>
            </a:r>
            <a:r>
              <a:rPr lang="en-US" sz="2800">
                <a:latin typeface="Comic Sans MS" pitchFamily="66" charset="0"/>
              </a:rPr>
              <a:t>, 1865, Robert E. Lee surrenders to Grant.  Five days later on April 14, President Lincoln was assassinated by John Wilkes Booth at Ford’s Theatre and dies the next morning at 7:22 A.M.</a:t>
            </a:r>
          </a:p>
        </p:txBody>
      </p:sp>
      <p:sp>
        <p:nvSpPr>
          <p:cNvPr id="16387" name="Rectangle 3"/>
          <p:cNvSpPr>
            <a:spLocks noGrp="1" noChangeArrowheads="1"/>
          </p:cNvSpPr>
          <p:nvPr>
            <p:ph type="body" idx="1"/>
          </p:nvPr>
        </p:nvSpPr>
        <p:spPr>
          <a:xfrm>
            <a:off x="457200" y="3048000"/>
            <a:ext cx="8229600" cy="3086100"/>
          </a:xfrm>
        </p:spPr>
        <p:txBody>
          <a:bodyPr/>
          <a:lstStyle/>
          <a:p>
            <a:endParaRPr lang="en-US"/>
          </a:p>
        </p:txBody>
      </p:sp>
      <p:pic>
        <p:nvPicPr>
          <p:cNvPr id="16389" name="Picture 5" descr="ligr001532"/>
          <p:cNvPicPr>
            <a:picLocks noChangeAspect="1" noChangeArrowheads="1"/>
          </p:cNvPicPr>
          <p:nvPr/>
        </p:nvPicPr>
        <p:blipFill>
          <a:blip r:embed="rId2" cstate="print"/>
          <a:srcRect/>
          <a:stretch>
            <a:fillRect/>
          </a:stretch>
        </p:blipFill>
        <p:spPr bwMode="auto">
          <a:xfrm>
            <a:off x="4876800" y="2819400"/>
            <a:ext cx="3962400" cy="3733800"/>
          </a:xfrm>
          <a:prstGeom prst="rect">
            <a:avLst/>
          </a:prstGeom>
          <a:noFill/>
        </p:spPr>
      </p:pic>
      <p:pic>
        <p:nvPicPr>
          <p:cNvPr id="16391" name="Picture 7" descr="lincolnshot_1"/>
          <p:cNvPicPr>
            <a:picLocks noChangeAspect="1" noChangeArrowheads="1"/>
          </p:cNvPicPr>
          <p:nvPr/>
        </p:nvPicPr>
        <p:blipFill>
          <a:blip r:embed="rId3" cstate="print"/>
          <a:srcRect/>
          <a:stretch>
            <a:fillRect/>
          </a:stretch>
        </p:blipFill>
        <p:spPr bwMode="auto">
          <a:xfrm>
            <a:off x="381000" y="2819400"/>
            <a:ext cx="38862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2800">
                <a:latin typeface="Comic Sans MS" pitchFamily="66" charset="0"/>
              </a:rPr>
              <a:t>Abraham Lincoln was born on February 12, 1809 to Nancy and Thomas Lincoln in a log cabin near Hodgenville, Kentucky.</a:t>
            </a:r>
          </a:p>
        </p:txBody>
      </p:sp>
      <p:sp>
        <p:nvSpPr>
          <p:cNvPr id="6147" name="Rectangle 3"/>
          <p:cNvSpPr>
            <a:spLocks noGrp="1" noChangeArrowheads="1"/>
          </p:cNvSpPr>
          <p:nvPr>
            <p:ph type="body" idx="1"/>
          </p:nvPr>
        </p:nvSpPr>
        <p:spPr/>
        <p:txBody>
          <a:bodyPr/>
          <a:lstStyle/>
          <a:p>
            <a:endParaRPr lang="en-US"/>
          </a:p>
        </p:txBody>
      </p:sp>
      <p:pic>
        <p:nvPicPr>
          <p:cNvPr id="6149" name="Picture 5" descr="thomas_lincoln1"/>
          <p:cNvPicPr>
            <a:picLocks noChangeAspect="1" noChangeArrowheads="1"/>
          </p:cNvPicPr>
          <p:nvPr/>
        </p:nvPicPr>
        <p:blipFill>
          <a:blip r:embed="rId2" cstate="print"/>
          <a:srcRect/>
          <a:stretch>
            <a:fillRect/>
          </a:stretch>
        </p:blipFill>
        <p:spPr bwMode="auto">
          <a:xfrm>
            <a:off x="457200" y="1676400"/>
            <a:ext cx="2743200" cy="3124200"/>
          </a:xfrm>
          <a:prstGeom prst="rect">
            <a:avLst/>
          </a:prstGeom>
          <a:noFill/>
        </p:spPr>
      </p:pic>
      <p:pic>
        <p:nvPicPr>
          <p:cNvPr id="6151" name="Picture 7" descr="[nancy+hanks.jpg]"/>
          <p:cNvPicPr>
            <a:picLocks noChangeAspect="1" noChangeArrowheads="1"/>
          </p:cNvPicPr>
          <p:nvPr/>
        </p:nvPicPr>
        <p:blipFill>
          <a:blip r:embed="rId3" cstate="print"/>
          <a:srcRect/>
          <a:stretch>
            <a:fillRect/>
          </a:stretch>
        </p:blipFill>
        <p:spPr bwMode="auto">
          <a:xfrm>
            <a:off x="5943600" y="1600200"/>
            <a:ext cx="2743200" cy="3124200"/>
          </a:xfrm>
          <a:prstGeom prst="rect">
            <a:avLst/>
          </a:prstGeom>
          <a:noFill/>
        </p:spPr>
      </p:pic>
      <p:pic>
        <p:nvPicPr>
          <p:cNvPr id="6153" name="Picture 9" descr="kentucky219"/>
          <p:cNvPicPr>
            <a:picLocks noChangeAspect="1" noChangeArrowheads="1"/>
          </p:cNvPicPr>
          <p:nvPr/>
        </p:nvPicPr>
        <p:blipFill>
          <a:blip r:embed="rId4" cstate="print"/>
          <a:srcRect/>
          <a:stretch>
            <a:fillRect/>
          </a:stretch>
        </p:blipFill>
        <p:spPr bwMode="auto">
          <a:xfrm>
            <a:off x="2895600" y="3429000"/>
            <a:ext cx="3352800" cy="2590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2392362"/>
          </a:xfrm>
        </p:spPr>
        <p:txBody>
          <a:bodyPr/>
          <a:lstStyle/>
          <a:p>
            <a:r>
              <a:rPr lang="en-US" sz="2800">
                <a:latin typeface="Comic Sans MS" pitchFamily="66" charset="0"/>
              </a:rPr>
              <a:t>As a young boy, Abraham Lincoln was encouraged by his step mother to read and improve himself.  It is said that he could be found in front of the fireplace reading books as well as reading books on horseback.</a:t>
            </a:r>
          </a:p>
        </p:txBody>
      </p:sp>
      <p:sp>
        <p:nvSpPr>
          <p:cNvPr id="7171" name="Rectangle 3"/>
          <p:cNvSpPr>
            <a:spLocks noGrp="1" noChangeArrowheads="1"/>
          </p:cNvSpPr>
          <p:nvPr>
            <p:ph type="body" idx="1"/>
          </p:nvPr>
        </p:nvSpPr>
        <p:spPr>
          <a:xfrm>
            <a:off x="457200" y="2743200"/>
            <a:ext cx="8229600" cy="4114800"/>
          </a:xfrm>
        </p:spPr>
        <p:txBody>
          <a:bodyPr/>
          <a:lstStyle/>
          <a:p>
            <a:endParaRPr lang="en-US"/>
          </a:p>
        </p:txBody>
      </p:sp>
      <p:pic>
        <p:nvPicPr>
          <p:cNvPr id="7173" name="Picture 5" descr="Abereading"/>
          <p:cNvPicPr>
            <a:picLocks noChangeAspect="1" noChangeArrowheads="1"/>
          </p:cNvPicPr>
          <p:nvPr/>
        </p:nvPicPr>
        <p:blipFill>
          <a:blip r:embed="rId2" cstate="print"/>
          <a:srcRect/>
          <a:stretch>
            <a:fillRect/>
          </a:stretch>
        </p:blipFill>
        <p:spPr bwMode="auto">
          <a:xfrm>
            <a:off x="685800" y="2743200"/>
            <a:ext cx="3352800" cy="3733800"/>
          </a:xfrm>
          <a:prstGeom prst="rect">
            <a:avLst/>
          </a:prstGeom>
          <a:noFill/>
        </p:spPr>
      </p:pic>
      <p:pic>
        <p:nvPicPr>
          <p:cNvPr id="7175" name="Picture 7" descr="2465411368"/>
          <p:cNvPicPr>
            <a:picLocks noChangeAspect="1" noChangeArrowheads="1"/>
          </p:cNvPicPr>
          <p:nvPr/>
        </p:nvPicPr>
        <p:blipFill>
          <a:blip r:embed="rId3" cstate="print"/>
          <a:srcRect/>
          <a:stretch>
            <a:fillRect/>
          </a:stretch>
        </p:blipFill>
        <p:spPr bwMode="auto">
          <a:xfrm>
            <a:off x="4648200" y="2743200"/>
            <a:ext cx="41148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2468562"/>
          </a:xfrm>
        </p:spPr>
        <p:txBody>
          <a:bodyPr/>
          <a:lstStyle/>
          <a:p>
            <a:r>
              <a:rPr lang="en-US" sz="2800">
                <a:latin typeface="Comic Sans MS" pitchFamily="66" charset="0"/>
              </a:rPr>
              <a:t>In 1834, Abraham Lincoln was elected to the State legislature as a member of the Whig party.</a:t>
            </a:r>
          </a:p>
        </p:txBody>
      </p:sp>
      <p:sp>
        <p:nvSpPr>
          <p:cNvPr id="8195" name="Rectangle 3"/>
          <p:cNvSpPr>
            <a:spLocks noGrp="1" noChangeArrowheads="1"/>
          </p:cNvSpPr>
          <p:nvPr>
            <p:ph type="body" idx="1"/>
          </p:nvPr>
        </p:nvSpPr>
        <p:spPr>
          <a:xfrm>
            <a:off x="457200" y="2590800"/>
            <a:ext cx="8229600" cy="4267200"/>
          </a:xfrm>
        </p:spPr>
        <p:txBody>
          <a:bodyPr/>
          <a:lstStyle/>
          <a:p>
            <a:pPr>
              <a:lnSpc>
                <a:spcPct val="90000"/>
              </a:lnSpc>
            </a:pPr>
            <a:r>
              <a:rPr lang="en-US" sz="2400" b="1"/>
              <a:t>Whig Party </a:t>
            </a:r>
          </a:p>
          <a:p>
            <a:pPr>
              <a:lnSpc>
                <a:spcPct val="90000"/>
              </a:lnSpc>
            </a:pPr>
            <a:r>
              <a:rPr lang="en-US" sz="2400" b="1"/>
              <a:t>Founded</a:t>
            </a:r>
            <a:r>
              <a:rPr lang="en-US" sz="2400"/>
              <a:t>1833 </a:t>
            </a:r>
            <a:r>
              <a:rPr lang="en-US" sz="2400" b="1"/>
              <a:t>Dissolved</a:t>
            </a:r>
            <a:r>
              <a:rPr lang="en-US" sz="2400"/>
              <a:t>1856 </a:t>
            </a:r>
          </a:p>
          <a:p>
            <a:pPr>
              <a:lnSpc>
                <a:spcPct val="90000"/>
              </a:lnSpc>
            </a:pPr>
            <a:r>
              <a:rPr lang="en-US" sz="2400" b="1"/>
              <a:t>Preceded by </a:t>
            </a:r>
            <a:r>
              <a:rPr lang="en-US" sz="2400">
                <a:hlinkClick r:id="rId2" tooltip="National Republican Party"/>
              </a:rPr>
              <a:t>National Republican Party</a:t>
            </a:r>
            <a:r>
              <a:rPr lang="en-US" sz="2400"/>
              <a:t>, </a:t>
            </a:r>
            <a:r>
              <a:rPr lang="en-US" sz="2400">
                <a:hlinkClick r:id="rId3" tooltip="Anti-Masonic Party"/>
              </a:rPr>
              <a:t>Anti-Masonic Party</a:t>
            </a:r>
            <a:endParaRPr lang="en-US" sz="2400"/>
          </a:p>
          <a:p>
            <a:pPr>
              <a:lnSpc>
                <a:spcPct val="90000"/>
              </a:lnSpc>
            </a:pPr>
            <a:r>
              <a:rPr lang="en-US" sz="2400" b="1"/>
              <a:t>Succeeded by </a:t>
            </a:r>
            <a:r>
              <a:rPr lang="en-US" sz="2400">
                <a:hlinkClick r:id="rId4" tooltip="Free Soil Party"/>
              </a:rPr>
              <a:t>Free Soil Party</a:t>
            </a:r>
            <a:r>
              <a:rPr lang="en-US" sz="2400"/>
              <a:t>, </a:t>
            </a:r>
            <a:r>
              <a:rPr lang="en-US" sz="2400">
                <a:hlinkClick r:id="rId5" tooltip="Know-Nothing Party"/>
              </a:rPr>
              <a:t>Know-Nothing Party</a:t>
            </a:r>
            <a:r>
              <a:rPr lang="en-US" sz="2400"/>
              <a:t>, </a:t>
            </a:r>
            <a:r>
              <a:rPr lang="en-US" sz="2400">
                <a:hlinkClick r:id="rId6" tooltip="Republican Party (United States)"/>
              </a:rPr>
              <a:t>Republican Party</a:t>
            </a:r>
            <a:endParaRPr lang="en-US" sz="2400"/>
          </a:p>
          <a:p>
            <a:pPr>
              <a:lnSpc>
                <a:spcPct val="90000"/>
              </a:lnSpc>
            </a:pPr>
            <a:r>
              <a:rPr lang="en-US" sz="2400" b="1">
                <a:hlinkClick r:id="rId7" tooltip="List of political ideologies"/>
              </a:rPr>
              <a:t>Ideology</a:t>
            </a:r>
            <a:r>
              <a:rPr lang="en-US" sz="2400" b="1"/>
              <a:t> </a:t>
            </a:r>
            <a:r>
              <a:rPr lang="en-US" sz="2400">
                <a:hlinkClick r:id="rId8" tooltip="Modernization"/>
              </a:rPr>
              <a:t>Modernization</a:t>
            </a:r>
            <a:r>
              <a:rPr lang="en-US" sz="2400"/>
              <a:t>; </a:t>
            </a:r>
            <a:r>
              <a:rPr lang="en-US" sz="2400">
                <a:hlinkClick r:id="rId9" tooltip="Protectionism"/>
              </a:rPr>
              <a:t>protectionism</a:t>
            </a:r>
            <a:r>
              <a:rPr lang="en-US" sz="2400"/>
              <a:t>; </a:t>
            </a:r>
            <a:r>
              <a:rPr lang="en-US" sz="2400">
                <a:hlinkClick r:id="rId10" tooltip="United States Congress"/>
              </a:rPr>
              <a:t>congressional</a:t>
            </a:r>
            <a:r>
              <a:rPr lang="en-US" sz="2400"/>
              <a:t>, rather than </a:t>
            </a:r>
            <a:r>
              <a:rPr lang="en-US" sz="2400">
                <a:hlinkClick r:id="rId11" tooltip="President of the United States"/>
              </a:rPr>
              <a:t>presidential</a:t>
            </a:r>
            <a:r>
              <a:rPr lang="en-US" sz="2400"/>
              <a:t>, dominance</a:t>
            </a:r>
          </a:p>
          <a:p>
            <a:pPr>
              <a:lnSpc>
                <a:spcPct val="90000"/>
              </a:lnSpc>
            </a:pPr>
            <a:r>
              <a:rPr lang="en-US" sz="2400" b="1"/>
              <a:t>Official colors </a:t>
            </a:r>
            <a:r>
              <a:rPr lang="en-US" sz="2400">
                <a:hlinkClick r:id="rId12" tooltip="Blue"/>
              </a:rPr>
              <a:t>Blue</a:t>
            </a:r>
            <a:r>
              <a:rPr lang="en-US" sz="2400"/>
              <a:t> and </a:t>
            </a:r>
            <a:r>
              <a:rPr lang="en-US" sz="2400">
                <a:hlinkClick r:id="rId13" tooltip="Buff (color)"/>
              </a:rPr>
              <a:t>buff</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2316162"/>
          </a:xfrm>
        </p:spPr>
        <p:txBody>
          <a:bodyPr/>
          <a:lstStyle/>
          <a:p>
            <a:r>
              <a:rPr lang="en-US" sz="2800">
                <a:latin typeface="Comic Sans MS" pitchFamily="66" charset="0"/>
              </a:rPr>
              <a:t>On November 4, 1842, Abraham Lincoln marries Mary Todd.  They later have 4 sons: Edward, William (Willie), Thomas (Tad), and Robert. </a:t>
            </a:r>
          </a:p>
        </p:txBody>
      </p:sp>
      <p:sp>
        <p:nvSpPr>
          <p:cNvPr id="9219" name="Rectangle 3"/>
          <p:cNvSpPr>
            <a:spLocks noGrp="1" noChangeArrowheads="1"/>
          </p:cNvSpPr>
          <p:nvPr>
            <p:ph type="body" idx="1"/>
          </p:nvPr>
        </p:nvSpPr>
        <p:spPr>
          <a:xfrm>
            <a:off x="457200" y="2590800"/>
            <a:ext cx="8229600" cy="3543300"/>
          </a:xfrm>
        </p:spPr>
        <p:txBody>
          <a:bodyPr/>
          <a:lstStyle/>
          <a:p>
            <a:endParaRPr lang="en-US"/>
          </a:p>
        </p:txBody>
      </p:sp>
      <p:pic>
        <p:nvPicPr>
          <p:cNvPr id="9221" name="Picture 5" descr="mary_todd_lincoln"/>
          <p:cNvPicPr>
            <a:picLocks noChangeAspect="1" noChangeArrowheads="1"/>
          </p:cNvPicPr>
          <p:nvPr/>
        </p:nvPicPr>
        <p:blipFill>
          <a:blip r:embed="rId2" cstate="print"/>
          <a:srcRect/>
          <a:stretch>
            <a:fillRect/>
          </a:stretch>
        </p:blipFill>
        <p:spPr bwMode="auto">
          <a:xfrm>
            <a:off x="2514600" y="2514600"/>
            <a:ext cx="396240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2800">
                <a:latin typeface="Comic Sans MS" pitchFamily="66" charset="0"/>
              </a:rPr>
              <a:t>Abraham Lincoln was elected to the U.S. House of Representatives; this was the only Congressional term Lincoln served.  He voted antislavery and sought abolition in D.C.</a:t>
            </a:r>
            <a:r>
              <a:rPr lang="en-US" sz="2400">
                <a:latin typeface="Comic Sans MS" pitchFamily="66" charset="0"/>
              </a:rPr>
              <a:t> </a:t>
            </a:r>
          </a:p>
        </p:txBody>
      </p:sp>
      <p:sp>
        <p:nvSpPr>
          <p:cNvPr id="10243" name="Rectangle 3"/>
          <p:cNvSpPr>
            <a:spLocks noGrp="1" noChangeArrowheads="1"/>
          </p:cNvSpPr>
          <p:nvPr>
            <p:ph type="body" idx="1"/>
          </p:nvPr>
        </p:nvSpPr>
        <p:spPr>
          <a:xfrm>
            <a:off x="533400" y="2209800"/>
            <a:ext cx="8229600" cy="4648200"/>
          </a:xfrm>
        </p:spPr>
        <p:txBody>
          <a:bodyPr/>
          <a:lstStyle/>
          <a:p>
            <a:endParaRPr lang="en-US"/>
          </a:p>
        </p:txBody>
      </p:sp>
      <p:pic>
        <p:nvPicPr>
          <p:cNvPr id="10245" name="Picture 5" descr="lincolnpic"/>
          <p:cNvPicPr>
            <a:picLocks noChangeAspect="1" noChangeArrowheads="1"/>
          </p:cNvPicPr>
          <p:nvPr/>
        </p:nvPicPr>
        <p:blipFill>
          <a:blip r:embed="rId2" cstate="print"/>
          <a:srcRect/>
          <a:stretch>
            <a:fillRect/>
          </a:stretch>
        </p:blipFill>
        <p:spPr bwMode="auto">
          <a:xfrm>
            <a:off x="2895600" y="2438400"/>
            <a:ext cx="3276600" cy="4114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0" fill="hold"/>
                                        <p:tgtEl>
                                          <p:spTgt spid="10242"/>
                                        </p:tgtEl>
                                        <p:attrNameLst>
                                          <p:attrName>ppt_x</p:attrName>
                                        </p:attrNameLst>
                                      </p:cBhvr>
                                      <p:tavLst>
                                        <p:tav tm="0">
                                          <p:val>
                                            <p:strVal val="#ppt_x"/>
                                          </p:val>
                                        </p:tav>
                                        <p:tav tm="100000">
                                          <p:val>
                                            <p:strVal val="#ppt_x"/>
                                          </p:val>
                                        </p:tav>
                                      </p:tavLst>
                                    </p:anim>
                                    <p:anim calcmode="lin" valueType="num">
                                      <p:cBhvr additive="base">
                                        <p:cTn id="8" dur="50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2800">
                <a:latin typeface="Comic Sans MS" pitchFamily="66" charset="0"/>
              </a:rPr>
              <a:t>Abraham Lincoln organized the Republican Party and became its chief in 1856.</a:t>
            </a:r>
          </a:p>
        </p:txBody>
      </p:sp>
      <p:sp>
        <p:nvSpPr>
          <p:cNvPr id="11267" name="Rectangle 3"/>
          <p:cNvSpPr>
            <a:spLocks noGrp="1" noChangeArrowheads="1"/>
          </p:cNvSpPr>
          <p:nvPr>
            <p:ph type="body" idx="1"/>
          </p:nvPr>
        </p:nvSpPr>
        <p:spPr>
          <a:xfrm>
            <a:off x="457200" y="1828800"/>
            <a:ext cx="8229600" cy="4305300"/>
          </a:xfrm>
        </p:spPr>
        <p:txBody>
          <a:bodyPr/>
          <a:lstStyle/>
          <a:p>
            <a:pPr>
              <a:lnSpc>
                <a:spcPct val="90000"/>
              </a:lnSpc>
            </a:pPr>
            <a:r>
              <a:rPr lang="en-US" sz="2400" b="1"/>
              <a:t>Founded</a:t>
            </a:r>
            <a:r>
              <a:rPr lang="en-US" sz="2400"/>
              <a:t>1854</a:t>
            </a:r>
          </a:p>
          <a:p>
            <a:pPr>
              <a:lnSpc>
                <a:spcPct val="90000"/>
              </a:lnSpc>
            </a:pPr>
            <a:r>
              <a:rPr lang="en-US" sz="2400" b="1"/>
              <a:t>Preceded by </a:t>
            </a:r>
            <a:r>
              <a:rPr lang="en-US" sz="2400">
                <a:hlinkClick r:id="rId2" tooltip="Whig Party (United States)"/>
              </a:rPr>
              <a:t>Whig Party</a:t>
            </a:r>
            <a:r>
              <a:rPr lang="en-US" sz="2400"/>
              <a:t>, </a:t>
            </a:r>
            <a:r>
              <a:rPr lang="en-US" sz="2400">
                <a:hlinkClick r:id="rId3" tooltip="Know Nothing"/>
              </a:rPr>
              <a:t>Know Nothing</a:t>
            </a:r>
            <a:r>
              <a:rPr lang="en-US" sz="2400"/>
              <a:t>, </a:t>
            </a:r>
            <a:r>
              <a:rPr lang="en-US" sz="2400">
                <a:hlinkClick r:id="rId4" tooltip="Free Soil Party"/>
              </a:rPr>
              <a:t>Free Soil Party</a:t>
            </a:r>
            <a:endParaRPr lang="en-US" sz="2400"/>
          </a:p>
          <a:p>
            <a:pPr>
              <a:lnSpc>
                <a:spcPct val="90000"/>
              </a:lnSpc>
              <a:buFontTx/>
              <a:buChar char="•"/>
            </a:pPr>
            <a:r>
              <a:rPr lang="en-US" sz="2400"/>
              <a:t> </a:t>
            </a:r>
            <a:r>
              <a:rPr lang="en-US" sz="2400" b="1">
                <a:hlinkClick r:id="rId5" tooltip="List of political ideologies"/>
              </a:rPr>
              <a:t>Ideology</a:t>
            </a:r>
            <a:r>
              <a:rPr lang="en-US" sz="2400" b="1"/>
              <a:t> </a:t>
            </a:r>
            <a:r>
              <a:rPr lang="en-US" sz="2400" i="1"/>
              <a:t>Modern:</a:t>
            </a:r>
            <a:r>
              <a:rPr lang="en-US" sz="2400"/>
              <a:t/>
            </a:r>
            <a:br>
              <a:rPr lang="en-US" sz="2400"/>
            </a:br>
            <a:r>
              <a:rPr lang="en-US" sz="2400">
                <a:hlinkClick r:id="rId6" tooltip="Conservatism in the United States"/>
              </a:rPr>
              <a:t>American conservatism</a:t>
            </a:r>
            <a:r>
              <a:rPr lang="en-US" sz="2400"/>
              <a:t>, </a:t>
            </a:r>
            <a:r>
              <a:rPr lang="en-US" sz="2400">
                <a:hlinkClick r:id="rId7" tooltip="Social conservatism"/>
              </a:rPr>
              <a:t>Social conservatism</a:t>
            </a:r>
            <a:r>
              <a:rPr lang="en-US" sz="2400"/>
              <a:t>,</a:t>
            </a:r>
            <a:br>
              <a:rPr lang="en-US" sz="2400"/>
            </a:br>
            <a:r>
              <a:rPr lang="en-US" sz="2400">
                <a:hlinkClick r:id="rId8" tooltip="Fiscal conservatism"/>
              </a:rPr>
              <a:t>Fiscal conservatism</a:t>
            </a:r>
            <a:r>
              <a:rPr lang="en-US" sz="2400"/>
              <a:t>, </a:t>
            </a:r>
            <a:r>
              <a:rPr lang="en-US" sz="2400">
                <a:hlinkClick r:id="rId9" tooltip="Economic liberalism"/>
              </a:rPr>
              <a:t>Economic liberalism</a:t>
            </a:r>
            <a:r>
              <a:rPr lang="en-US" sz="2400"/>
              <a:t>,</a:t>
            </a:r>
            <a:br>
              <a:rPr lang="en-US" sz="2400"/>
            </a:br>
            <a:r>
              <a:rPr lang="en-US" sz="2400">
                <a:hlinkClick r:id="rId10" tooltip="Libertarian conservatism"/>
              </a:rPr>
              <a:t>Libertarian conservatism</a:t>
            </a:r>
            <a:r>
              <a:rPr lang="en-US" sz="2400"/>
              <a:t/>
            </a:r>
            <a:br>
              <a:rPr lang="en-US" sz="2400"/>
            </a:br>
            <a:r>
              <a:rPr lang="en-US" sz="2400" i="1"/>
              <a:t>Historical:</a:t>
            </a:r>
            <a:r>
              <a:rPr lang="en-US" sz="2400">
                <a:hlinkClick r:id="rId11" tooltip="Abolitionism"/>
              </a:rPr>
              <a:t>Abolitionism</a:t>
            </a:r>
            <a:r>
              <a:rPr lang="en-US" sz="2400"/>
              <a:t>, </a:t>
            </a:r>
            <a:r>
              <a:rPr lang="en-US" sz="2400">
                <a:hlinkClick r:id="rId12" tooltip="Classical liberalism"/>
              </a:rPr>
              <a:t>Classical liberalism</a:t>
            </a:r>
            <a:endParaRPr lang="en-US" sz="2400"/>
          </a:p>
          <a:p>
            <a:pPr>
              <a:lnSpc>
                <a:spcPct val="90000"/>
              </a:lnSpc>
              <a:buFont typeface="Wingdings" pitchFamily="2" charset="2"/>
              <a:buChar char="§"/>
            </a:pPr>
            <a:r>
              <a:rPr lang="en-US" sz="2400" b="1"/>
              <a:t>Unofficial colors </a:t>
            </a:r>
            <a:r>
              <a:rPr lang="en-US" sz="2400">
                <a:hlinkClick r:id="rId13" tooltip="Red states and blue states"/>
              </a:rPr>
              <a:t>Red</a:t>
            </a:r>
            <a:endParaRPr lang="en-US" sz="2400"/>
          </a:p>
          <a:p>
            <a:pPr>
              <a:lnSpc>
                <a:spcPct val="90000"/>
              </a:lnSpc>
              <a:buFont typeface="Wingdings" pitchFamily="2" charset="2"/>
              <a:buChar char="§"/>
            </a:pPr>
            <a:r>
              <a:rPr lang="en-US" sz="2400" b="1">
                <a:hlinkClick r:id="rId14" tooltip="Political spectrum"/>
              </a:rPr>
              <a:t>Political position</a:t>
            </a:r>
            <a:endParaRPr lang="en-US" sz="2400" b="1"/>
          </a:p>
          <a:p>
            <a:pPr>
              <a:lnSpc>
                <a:spcPct val="90000"/>
              </a:lnSpc>
              <a:buFont typeface="Wingdings" pitchFamily="2" charset="2"/>
              <a:buNone/>
            </a:pPr>
            <a:r>
              <a:rPr lang="en-US" sz="2400" i="1"/>
              <a:t>	Fiscal:</a:t>
            </a:r>
            <a:r>
              <a:rPr lang="en-US" sz="2400"/>
              <a:t> </a:t>
            </a:r>
            <a:r>
              <a:rPr lang="en-US" sz="2400">
                <a:hlinkClick r:id="rId15" tooltip="Centre-right"/>
              </a:rPr>
              <a:t>Center-right</a:t>
            </a:r>
            <a:r>
              <a:rPr lang="en-US" sz="2400"/>
              <a:t/>
            </a:r>
            <a:br>
              <a:rPr lang="en-US" sz="2400"/>
            </a:br>
            <a:r>
              <a:rPr lang="en-US" sz="2400" i="1"/>
              <a:t>Social:</a:t>
            </a:r>
            <a:r>
              <a:rPr lang="en-US" sz="2400"/>
              <a:t> Center-right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67">
                                            <p:txEl>
                                              <p:pRg st="5" end="5"/>
                                            </p:txEl>
                                          </p:spTgt>
                                        </p:tgtEl>
                                        <p:attrNameLst>
                                          <p:attrName>style.visibility</p:attrName>
                                        </p:attrNameLst>
                                      </p:cBhvr>
                                      <p:to>
                                        <p:strVal val="visible"/>
                                      </p:to>
                                    </p:set>
                                    <p:anim calcmode="lin" valueType="num">
                                      <p:cBhvr additive="base">
                                        <p:cTn id="37" dur="5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2800">
                <a:latin typeface="Comic Sans MS" pitchFamily="66" charset="0"/>
              </a:rPr>
              <a:t>May 9, 1860 Abraham Lincoln was elected the 16</a:t>
            </a:r>
            <a:r>
              <a:rPr lang="en-US" sz="2800" baseline="30000">
                <a:latin typeface="Comic Sans MS" pitchFamily="66" charset="0"/>
              </a:rPr>
              <a:t>th</a:t>
            </a:r>
            <a:r>
              <a:rPr lang="en-US" sz="2800">
                <a:latin typeface="Comic Sans MS" pitchFamily="66" charset="0"/>
              </a:rPr>
              <a:t> President of the United States.</a:t>
            </a:r>
          </a:p>
        </p:txBody>
      </p:sp>
      <p:sp>
        <p:nvSpPr>
          <p:cNvPr id="12291" name="Rectangle 3"/>
          <p:cNvSpPr>
            <a:spLocks noGrp="1" noChangeArrowheads="1"/>
          </p:cNvSpPr>
          <p:nvPr>
            <p:ph type="body" idx="1"/>
          </p:nvPr>
        </p:nvSpPr>
        <p:spPr/>
        <p:txBody>
          <a:bodyPr/>
          <a:lstStyle/>
          <a:p>
            <a:endParaRPr lang="en-US"/>
          </a:p>
        </p:txBody>
      </p:sp>
      <p:pic>
        <p:nvPicPr>
          <p:cNvPr id="12293" name="Picture 5" descr="File:Abraham Lincoln head on shoulders photo portrait.jpg">
            <a:hlinkClick r:id="rId2"/>
          </p:cNvPr>
          <p:cNvPicPr>
            <a:picLocks noChangeAspect="1" noChangeArrowheads="1"/>
          </p:cNvPicPr>
          <p:nvPr/>
        </p:nvPicPr>
        <p:blipFill>
          <a:blip r:embed="rId3" cstate="print"/>
          <a:srcRect/>
          <a:stretch>
            <a:fillRect/>
          </a:stretch>
        </p:blipFill>
        <p:spPr bwMode="auto">
          <a:xfrm>
            <a:off x="2438400" y="1447800"/>
            <a:ext cx="4343400"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blinds(horizontal)">
                                      <p:cBhvr>
                                        <p:cTn id="1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2163762"/>
          </a:xfrm>
        </p:spPr>
        <p:txBody>
          <a:bodyPr/>
          <a:lstStyle/>
          <a:p>
            <a:r>
              <a:rPr lang="en-US" sz="2800">
                <a:latin typeface="Comic Sans MS" pitchFamily="66" charset="0"/>
              </a:rPr>
              <a:t>The Civil War begins in 1861 when the Confederacy bombards Fort Sumter on April 12</a:t>
            </a:r>
            <a:r>
              <a:rPr lang="en-US" sz="2800" baseline="30000">
                <a:latin typeface="Comic Sans MS" pitchFamily="66" charset="0"/>
              </a:rPr>
              <a:t>th</a:t>
            </a:r>
            <a:r>
              <a:rPr lang="en-US" sz="2800">
                <a:latin typeface="Comic Sans MS" pitchFamily="66" charset="0"/>
              </a:rPr>
              <a:t>.</a:t>
            </a:r>
          </a:p>
        </p:txBody>
      </p:sp>
      <p:sp>
        <p:nvSpPr>
          <p:cNvPr id="13315" name="Rectangle 3"/>
          <p:cNvSpPr>
            <a:spLocks noGrp="1" noChangeArrowheads="1"/>
          </p:cNvSpPr>
          <p:nvPr>
            <p:ph type="body" idx="1"/>
          </p:nvPr>
        </p:nvSpPr>
        <p:spPr>
          <a:xfrm>
            <a:off x="457200" y="2590800"/>
            <a:ext cx="8229600" cy="3543300"/>
          </a:xfrm>
        </p:spPr>
        <p:txBody>
          <a:bodyPr/>
          <a:lstStyle/>
          <a:p>
            <a:endParaRPr lang="en-US"/>
          </a:p>
        </p:txBody>
      </p:sp>
      <p:pic>
        <p:nvPicPr>
          <p:cNvPr id="13317" name="Picture 5" descr="fort-sumter-bombardment"/>
          <p:cNvPicPr>
            <a:picLocks noChangeAspect="1" noChangeArrowheads="1"/>
          </p:cNvPicPr>
          <p:nvPr/>
        </p:nvPicPr>
        <p:blipFill>
          <a:blip r:embed="rId3" cstate="print"/>
          <a:srcRect/>
          <a:stretch>
            <a:fillRect/>
          </a:stretch>
        </p:blipFill>
        <p:spPr bwMode="auto">
          <a:xfrm>
            <a:off x="1905000" y="2438400"/>
            <a:ext cx="5181600" cy="4038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0" fill="hold"/>
                                        <p:tgtEl>
                                          <p:spTgt spid="13314"/>
                                        </p:tgtEl>
                                        <p:attrNameLst>
                                          <p:attrName>ppt_x</p:attrName>
                                        </p:attrNameLst>
                                      </p:cBhvr>
                                      <p:tavLst>
                                        <p:tav tm="0">
                                          <p:val>
                                            <p:strVal val="#ppt_x"/>
                                          </p:val>
                                        </p:tav>
                                        <p:tav tm="100000">
                                          <p:val>
                                            <p:strVal val="#ppt_x"/>
                                          </p:val>
                                        </p:tav>
                                      </p:tavLst>
                                    </p:anim>
                                    <p:anim calcmode="lin" valueType="num">
                                      <p:cBhvr additive="base">
                                        <p:cTn id="8" dur="50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211</TotalTime>
  <Words>342</Words>
  <Application>Microsoft Office PowerPoint</Application>
  <PresentationFormat>On-screen Show (4:3)</PresentationFormat>
  <Paragraphs>26</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Times New Roman</vt:lpstr>
      <vt:lpstr>Wingdings</vt:lpstr>
      <vt:lpstr>Comic Sans MS</vt:lpstr>
      <vt:lpstr>Digital Dots</vt:lpstr>
      <vt:lpstr>ABRAHAM LINCOLN TIMELINE</vt:lpstr>
      <vt:lpstr>Abraham Lincoln was born on February 12, 1809 to Nancy and Thomas Lincoln in a log cabin near Hodgenville, Kentucky.</vt:lpstr>
      <vt:lpstr>As a young boy, Abraham Lincoln was encouraged by his step mother to read and improve himself.  It is said that he could be found in front of the fireplace reading books as well as reading books on horseback.</vt:lpstr>
      <vt:lpstr>In 1834, Abraham Lincoln was elected to the State legislature as a member of the Whig party.</vt:lpstr>
      <vt:lpstr>On November 4, 1842, Abraham Lincoln marries Mary Todd.  They later have 4 sons: Edward, William (Willie), Thomas (Tad), and Robert. </vt:lpstr>
      <vt:lpstr>Abraham Lincoln was elected to the U.S. House of Representatives; this was the only Congressional term Lincoln served.  He voted antislavery and sought abolition in D.C. </vt:lpstr>
      <vt:lpstr>Abraham Lincoln organized the Republican Party and became its chief in 1856.</vt:lpstr>
      <vt:lpstr>May 9, 1860 Abraham Lincoln was elected the 16th President of the United States.</vt:lpstr>
      <vt:lpstr>The Civil War begins in 1861 when the Confederacy bombards Fort Sumter on April 12th.</vt:lpstr>
      <vt:lpstr>In 1863, President Lincoln issues the Emancipation Proclamation on January 1.  He also delivers the immortal Gettysburg Address at the dedication of a national cemetery.</vt:lpstr>
      <vt:lpstr>President Lincoln was re-elected President of the United States in 1864.</vt:lpstr>
      <vt:lpstr>On April 9th, 1865, Robert E. Lee surrenders to Grant.  Five days later on April 14, President Lincoln was assassinated by John Wilkes Booth at Ford’s Theatre and dies the next morning at 7:22 A.M.</vt:lpstr>
    </vt:vector>
  </TitlesOfParts>
  <Company>SWCEE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LINCOLN TIMELINE</dc:title>
  <dc:creator>Bob Collier</dc:creator>
  <cp:lastModifiedBy>mcundiff</cp:lastModifiedBy>
  <cp:revision>8</cp:revision>
  <dcterms:created xsi:type="dcterms:W3CDTF">2010-07-27T14:15:17Z</dcterms:created>
  <dcterms:modified xsi:type="dcterms:W3CDTF">2013-10-28T17:27:06Z</dcterms:modified>
</cp:coreProperties>
</file>