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6" r:id="rId2"/>
    <p:sldId id="266" r:id="rId3"/>
    <p:sldId id="268" r:id="rId4"/>
    <p:sldId id="257" r:id="rId5"/>
    <p:sldId id="258" r:id="rId6"/>
    <p:sldId id="262" r:id="rId7"/>
    <p:sldId id="260" r:id="rId8"/>
    <p:sldId id="265" r:id="rId9"/>
    <p:sldId id="270" r:id="rId10"/>
    <p:sldId id="271" r:id="rId11"/>
    <p:sldId id="263" r:id="rId12"/>
    <p:sldId id="264" r:id="rId13"/>
    <p:sldId id="261" r:id="rId14"/>
    <p:sldId id="269" r:id="rId15"/>
    <p:sldId id="272" r:id="rId16"/>
    <p:sldId id="273" r:id="rId17"/>
    <p:sldId id="274" r:id="rId18"/>
    <p:sldId id="275" r:id="rId19"/>
    <p:sldId id="259" r:id="rId20"/>
    <p:sldId id="267"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eaLnBrk="1" hangingPunct="1"/>
            <a:endParaRPr lang="en-US" sz="2400"/>
          </a:p>
        </p:txBody>
      </p:sp>
      <p:sp>
        <p:nvSpPr>
          <p:cNvPr id="87043"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87044"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87045" name="Rectangle 5"/>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87046" name="Rectangle 6"/>
          <p:cNvSpPr>
            <a:spLocks noGrp="1" noChangeArrowheads="1"/>
          </p:cNvSpPr>
          <p:nvPr>
            <p:ph type="ftr" sz="quarter" idx="3"/>
          </p:nvPr>
        </p:nvSpPr>
        <p:spPr/>
        <p:txBody>
          <a:bodyPr/>
          <a:lstStyle>
            <a:lvl1pPr>
              <a:defRPr/>
            </a:lvl1pPr>
          </a:lstStyle>
          <a:p>
            <a:endParaRPr lang="en-US"/>
          </a:p>
        </p:txBody>
      </p:sp>
      <p:sp>
        <p:nvSpPr>
          <p:cNvPr id="87047" name="Rectangle 7"/>
          <p:cNvSpPr>
            <a:spLocks noGrp="1" noChangeArrowheads="1"/>
          </p:cNvSpPr>
          <p:nvPr>
            <p:ph type="sldNum" sz="quarter" idx="4"/>
          </p:nvPr>
        </p:nvSpPr>
        <p:spPr>
          <a:xfrm>
            <a:off x="6553200" y="6248400"/>
            <a:ext cx="2133600" cy="457200"/>
          </a:xfrm>
        </p:spPr>
        <p:txBody>
          <a:bodyPr/>
          <a:lstStyle>
            <a:lvl1pPr>
              <a:defRPr b="1"/>
            </a:lvl1pPr>
          </a:lstStyle>
          <a:p>
            <a:fld id="{1BE9D041-F67E-438A-BB59-C247BBAD6A4D}" type="slidenum">
              <a:rPr lang="en-US"/>
              <a:pPr/>
              <a:t>‹#›</a:t>
            </a:fld>
            <a:endParaRPr lang="en-US"/>
          </a:p>
        </p:txBody>
      </p:sp>
      <p:grpSp>
        <p:nvGrpSpPr>
          <p:cNvPr id="87048" name="Group 8"/>
          <p:cNvGrpSpPr>
            <a:grpSpLocks/>
          </p:cNvGrpSpPr>
          <p:nvPr/>
        </p:nvGrpSpPr>
        <p:grpSpPr bwMode="auto">
          <a:xfrm>
            <a:off x="381000" y="304800"/>
            <a:ext cx="8391525" cy="5791200"/>
            <a:chOff x="240" y="192"/>
            <a:chExt cx="5286" cy="3648"/>
          </a:xfrm>
        </p:grpSpPr>
        <p:sp>
          <p:nvSpPr>
            <p:cNvPr id="8704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endParaRPr lang="en-US" sz="2400"/>
            </a:p>
          </p:txBody>
        </p:sp>
        <p:sp>
          <p:nvSpPr>
            <p:cNvPr id="8705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p>
          </p:txBody>
        </p:sp>
        <p:sp>
          <p:nvSpPr>
            <p:cNvPr id="8705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endParaRPr lang="en-US" sz="2400"/>
            </a:p>
          </p:txBody>
        </p:sp>
        <p:sp>
          <p:nvSpPr>
            <p:cNvPr id="8705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p>
          </p:txBody>
        </p:sp>
        <p:sp>
          <p:nvSpPr>
            <p:cNvPr id="87053"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endParaRPr lang="en-US"/>
            </a:p>
          </p:txBody>
        </p:sp>
        <p:sp>
          <p:nvSpPr>
            <p:cNvPr id="8705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eaLnBrk="1" hangingPunct="1"/>
              <a:endParaRPr lang="en-US" sz="240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7043"/>
                                        </p:tgtEl>
                                        <p:attrNameLst>
                                          <p:attrName>style.visibility</p:attrName>
                                        </p:attrNameLst>
                                      </p:cBhvr>
                                      <p:to>
                                        <p:strVal val="visible"/>
                                      </p:to>
                                    </p:set>
                                    <p:animEffect transition="in" filter="fade">
                                      <p:cBhvr>
                                        <p:cTn id="7" dur="2000"/>
                                        <p:tgtEl>
                                          <p:spTgt spid="8704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7044">
                                            <p:txEl>
                                              <p:pRg st="0" end="0"/>
                                            </p:txEl>
                                          </p:spTgt>
                                        </p:tgtEl>
                                        <p:attrNameLst>
                                          <p:attrName>style.visibility</p:attrName>
                                        </p:attrNameLst>
                                      </p:cBhvr>
                                      <p:to>
                                        <p:strVal val="visible"/>
                                      </p:to>
                                    </p:set>
                                    <p:animEffect transition="in" filter="fade">
                                      <p:cBhvr>
                                        <p:cTn id="12" dur="2000"/>
                                        <p:tgtEl>
                                          <p:spTgt spid="8704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p:bldP spid="87044" grpId="0" build="p">
        <p:tmplLst>
          <p:tmpl lvl="1">
            <p:tnLst>
              <p:par>
                <p:cTn presetID="10" presetClass="entr" presetSubtype="0" fill="hold" nodeType="clickEffect">
                  <p:stCondLst>
                    <p:cond delay="0"/>
                  </p:stCondLst>
                  <p:childTnLst>
                    <p:set>
                      <p:cBhvr>
                        <p:cTn dur="1" fill="hold">
                          <p:stCondLst>
                            <p:cond delay="0"/>
                          </p:stCondLst>
                        </p:cTn>
                        <p:tgtEl>
                          <p:spTgt spid="87044"/>
                        </p:tgtEl>
                        <p:attrNameLst>
                          <p:attrName>style.visibility</p:attrName>
                        </p:attrNameLst>
                      </p:cBhvr>
                      <p:to>
                        <p:strVal val="visible"/>
                      </p:to>
                    </p:set>
                    <p:animEffect transition="in" filter="fade">
                      <p:cBhvr>
                        <p:cTn dur="2000"/>
                        <p:tgtEl>
                          <p:spTgt spid="87044"/>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AFA754-EDAA-4443-BC28-FF2E4B44BDF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4E213C-6E78-431D-9A8C-CD713BAA8674}"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16764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E51A8D88-DD15-400A-A1EF-1A0EBBE33466}"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828800"/>
            <a:ext cx="4038600" cy="2074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4056063"/>
            <a:ext cx="4038600" cy="2074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8400"/>
            <a:ext cx="16764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781800" y="6248400"/>
            <a:ext cx="1905000" cy="457200"/>
          </a:xfrm>
        </p:spPr>
        <p:txBody>
          <a:bodyPr/>
          <a:lstStyle>
            <a:lvl1pPr>
              <a:defRPr/>
            </a:lvl1pPr>
          </a:lstStyle>
          <a:p>
            <a:fld id="{00064CF5-AF39-48DE-871E-EEBB9217F635}"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16764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4F86CFF5-D0FF-4066-9FB5-B94976E5D521}"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7C349FD-2E3F-4B59-9255-6EACD1C07CEB}"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089735-36EE-4985-B41A-B4F1EBCFA3F0}"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9EAD4FD-DC4F-40C3-B53D-0908F84D77B7}"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4E97EB2-CEC1-49C3-A816-4F5811734E9C}"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01470DB-66DE-4125-A4BC-067F0D43D83B}"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3254B4B-8934-41B9-B38A-68245457BD6A}"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67E3D21-E2E3-44DE-850A-A642F4FBE576}"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42EB81-054F-49E7-991E-E0CC17B4F4B9}"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86019"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6020"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endParaRPr lang="en-US"/>
          </a:p>
        </p:txBody>
      </p:sp>
      <p:sp>
        <p:nvSpPr>
          <p:cNvPr id="860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endParaRPr lang="en-US"/>
          </a:p>
        </p:txBody>
      </p:sp>
      <p:sp>
        <p:nvSpPr>
          <p:cNvPr id="86022"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charset="0"/>
              </a:defRPr>
            </a:lvl1pPr>
          </a:lstStyle>
          <a:p>
            <a:fld id="{DFCCB7F3-A4E2-4896-B842-2E3A01CEA54C}" type="slidenum">
              <a:rPr lang="en-US"/>
              <a:pPr/>
              <a:t>‹#›</a:t>
            </a:fld>
            <a:endParaRPr lang="en-US"/>
          </a:p>
        </p:txBody>
      </p:sp>
      <p:grpSp>
        <p:nvGrpSpPr>
          <p:cNvPr id="86023" name="Group 7"/>
          <p:cNvGrpSpPr>
            <a:grpSpLocks/>
          </p:cNvGrpSpPr>
          <p:nvPr/>
        </p:nvGrpSpPr>
        <p:grpSpPr bwMode="auto">
          <a:xfrm>
            <a:off x="279400" y="152400"/>
            <a:ext cx="8686800" cy="1600200"/>
            <a:chOff x="176" y="96"/>
            <a:chExt cx="5472" cy="1008"/>
          </a:xfrm>
        </p:grpSpPr>
        <p:sp>
          <p:nvSpPr>
            <p:cNvPr id="86024"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endParaRPr lang="en-US"/>
            </a:p>
          </p:txBody>
        </p:sp>
        <p:sp>
          <p:nvSpPr>
            <p:cNvPr id="8602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eaLnBrk="1" hangingPunct="1"/>
              <a:endParaRPr lang="en-US" sz="2400"/>
            </a:p>
          </p:txBody>
        </p:sp>
        <p:sp>
          <p:nvSpPr>
            <p:cNvPr id="8602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p>
          </p:txBody>
        </p:sp>
        <p:sp>
          <p:nvSpPr>
            <p:cNvPr id="8602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eaLnBrk="1" hangingPunct="1"/>
              <a:endParaRPr lang="en-US" sz="2400"/>
            </a:p>
          </p:txBody>
        </p:sp>
        <p:sp>
          <p:nvSpPr>
            <p:cNvPr id="8602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p>
          </p:txBody>
        </p:sp>
      </p:grpSp>
    </p:spTree>
  </p:cSld>
  <p:clrMap bg1="dk2" tx1="lt1" bg2="dk1" tx2="lt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6018"/>
                                        </p:tgtEl>
                                        <p:attrNameLst>
                                          <p:attrName>style.visibility</p:attrName>
                                        </p:attrNameLst>
                                      </p:cBhvr>
                                      <p:to>
                                        <p:strVal val="visible"/>
                                      </p:to>
                                    </p:set>
                                    <p:animEffect transition="in" filter="fade">
                                      <p:cBhvr>
                                        <p:cTn id="7" dur="2000"/>
                                        <p:tgtEl>
                                          <p:spTgt spid="860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6019">
                                            <p:txEl>
                                              <p:pRg st="0" end="0"/>
                                            </p:txEl>
                                          </p:spTgt>
                                        </p:tgtEl>
                                        <p:attrNameLst>
                                          <p:attrName>style.visibility</p:attrName>
                                        </p:attrNameLst>
                                      </p:cBhvr>
                                      <p:to>
                                        <p:strVal val="visible"/>
                                      </p:to>
                                    </p:set>
                                    <p:animEffect transition="in" filter="fade">
                                      <p:cBhvr>
                                        <p:cTn id="12" dur="2000"/>
                                        <p:tgtEl>
                                          <p:spTgt spid="8601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6019">
                                            <p:txEl>
                                              <p:pRg st="1" end="1"/>
                                            </p:txEl>
                                          </p:spTgt>
                                        </p:tgtEl>
                                        <p:attrNameLst>
                                          <p:attrName>style.visibility</p:attrName>
                                        </p:attrNameLst>
                                      </p:cBhvr>
                                      <p:to>
                                        <p:strVal val="visible"/>
                                      </p:to>
                                    </p:set>
                                    <p:animEffect transition="in" filter="fade">
                                      <p:cBhvr>
                                        <p:cTn id="15" dur="2000"/>
                                        <p:tgtEl>
                                          <p:spTgt spid="8601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6019">
                                            <p:txEl>
                                              <p:pRg st="2" end="2"/>
                                            </p:txEl>
                                          </p:spTgt>
                                        </p:tgtEl>
                                        <p:attrNameLst>
                                          <p:attrName>style.visibility</p:attrName>
                                        </p:attrNameLst>
                                      </p:cBhvr>
                                      <p:to>
                                        <p:strVal val="visible"/>
                                      </p:to>
                                    </p:set>
                                    <p:animEffect transition="in" filter="fade">
                                      <p:cBhvr>
                                        <p:cTn id="18" dur="2000"/>
                                        <p:tgtEl>
                                          <p:spTgt spid="8601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6019">
                                            <p:txEl>
                                              <p:pRg st="3" end="3"/>
                                            </p:txEl>
                                          </p:spTgt>
                                        </p:tgtEl>
                                        <p:attrNameLst>
                                          <p:attrName>style.visibility</p:attrName>
                                        </p:attrNameLst>
                                      </p:cBhvr>
                                      <p:to>
                                        <p:strVal val="visible"/>
                                      </p:to>
                                    </p:set>
                                    <p:animEffect transition="in" filter="fade">
                                      <p:cBhvr>
                                        <p:cTn id="21" dur="2000"/>
                                        <p:tgtEl>
                                          <p:spTgt spid="86019">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6019">
                                            <p:txEl>
                                              <p:pRg st="4" end="4"/>
                                            </p:txEl>
                                          </p:spTgt>
                                        </p:tgtEl>
                                        <p:attrNameLst>
                                          <p:attrName>style.visibility</p:attrName>
                                        </p:attrNameLst>
                                      </p:cBhvr>
                                      <p:to>
                                        <p:strVal val="visible"/>
                                      </p:to>
                                    </p:set>
                                    <p:animEffect transition="in" filter="fade">
                                      <p:cBhvr>
                                        <p:cTn id="24" dur="2000"/>
                                        <p:tgtEl>
                                          <p:spTgt spid="860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P spid="86019" grpId="0" build="p">
        <p:tmplLst>
          <p:tmpl lvl="1">
            <p:tnLst>
              <p:par>
                <p:cTn presetID="10" presetClass="entr" presetSubtype="0" fill="hold" nodeType="clickEffect">
                  <p:stCondLst>
                    <p:cond delay="0"/>
                  </p:stCondLst>
                  <p:childTnLst>
                    <p:set>
                      <p:cBhvr>
                        <p:cTn dur="1" fill="hold">
                          <p:stCondLst>
                            <p:cond delay="0"/>
                          </p:stCondLst>
                        </p:cTn>
                        <p:tgtEl>
                          <p:spTgt spid="86019"/>
                        </p:tgtEl>
                        <p:attrNameLst>
                          <p:attrName>style.visibility</p:attrName>
                        </p:attrNameLst>
                      </p:cBhvr>
                      <p:to>
                        <p:strVal val="visible"/>
                      </p:to>
                    </p:set>
                    <p:animEffect transition="in" filter="fade">
                      <p:cBhvr>
                        <p:cTn dur="2000"/>
                        <p:tgtEl>
                          <p:spTgt spid="8601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86019"/>
                        </p:tgtEl>
                        <p:attrNameLst>
                          <p:attrName>style.visibility</p:attrName>
                        </p:attrNameLst>
                      </p:cBhvr>
                      <p:to>
                        <p:strVal val="visible"/>
                      </p:to>
                    </p:set>
                    <p:animEffect transition="in" filter="fade">
                      <p:cBhvr>
                        <p:cTn dur="2000"/>
                        <p:tgtEl>
                          <p:spTgt spid="8601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86019"/>
                        </p:tgtEl>
                        <p:attrNameLst>
                          <p:attrName>style.visibility</p:attrName>
                        </p:attrNameLst>
                      </p:cBhvr>
                      <p:to>
                        <p:strVal val="visible"/>
                      </p:to>
                    </p:set>
                    <p:animEffect transition="in" filter="fade">
                      <p:cBhvr>
                        <p:cTn dur="2000"/>
                        <p:tgtEl>
                          <p:spTgt spid="8601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86019"/>
                        </p:tgtEl>
                        <p:attrNameLst>
                          <p:attrName>style.visibility</p:attrName>
                        </p:attrNameLst>
                      </p:cBhvr>
                      <p:to>
                        <p:strVal val="visible"/>
                      </p:to>
                    </p:set>
                    <p:animEffect transition="in" filter="fade">
                      <p:cBhvr>
                        <p:cTn dur="2000"/>
                        <p:tgtEl>
                          <p:spTgt spid="8601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86019"/>
                        </p:tgtEl>
                        <p:attrNameLst>
                          <p:attrName>style.visibility</p:attrName>
                        </p:attrNameLst>
                      </p:cBhvr>
                      <p:to>
                        <p:strVal val="visible"/>
                      </p:to>
                    </p:set>
                    <p:animEffect transition="in" filter="fade">
                      <p:cBhvr>
                        <p:cTn dur="2000"/>
                        <p:tgtEl>
                          <p:spTgt spid="86019"/>
                        </p:tgtEl>
                      </p:cBhvr>
                    </p:animEffect>
                  </p:childTnLst>
                </p:cTn>
              </p:par>
            </p:tnLst>
          </p:tmpl>
        </p:tmplLst>
      </p:bldP>
    </p:bld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video" Target="file:///C:\Documents%20and%20Settings\Jeanne\My%20Documents\Edison\Thomas_Alva_Edison__Scientist_and_Inventor.as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en-US">
                <a:latin typeface="Teletype" pitchFamily="2" charset="0"/>
              </a:rPr>
              <a:t>THOMAS ALVA EDISON</a:t>
            </a:r>
          </a:p>
        </p:txBody>
      </p:sp>
      <p:sp>
        <p:nvSpPr>
          <p:cNvPr id="2051" name="Rectangle 3"/>
          <p:cNvSpPr>
            <a:spLocks noGrp="1" noChangeArrowheads="1"/>
          </p:cNvSpPr>
          <p:nvPr>
            <p:ph type="subTitle" idx="1"/>
          </p:nvPr>
        </p:nvSpPr>
        <p:spPr/>
        <p:txBody>
          <a:bodyPr/>
          <a:lstStyle/>
          <a:p>
            <a:pPr algn="ctr"/>
            <a:r>
              <a:rPr lang="en-US">
                <a:latin typeface="Teletype" pitchFamily="2" charset="0"/>
              </a:rPr>
              <a:t>“Napoleon of Science”</a:t>
            </a:r>
          </a:p>
          <a:p>
            <a:pPr algn="ctr"/>
            <a:endParaRPr lang="en-US">
              <a:latin typeface="Teletype" pitchFamily="2" charset="0"/>
            </a:endParaRPr>
          </a:p>
          <a:p>
            <a:pPr algn="ctr"/>
            <a:r>
              <a:rPr lang="en-US">
                <a:latin typeface="Teletype" pitchFamily="2" charset="0"/>
              </a:rPr>
              <a:t>“Wizard of Menlo Park”</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algn="ctr"/>
            <a:r>
              <a:rPr lang="en-US"/>
              <a:t>Kinetoscope</a:t>
            </a:r>
          </a:p>
        </p:txBody>
      </p:sp>
      <p:sp>
        <p:nvSpPr>
          <p:cNvPr id="106500" name="Rectangle 4"/>
          <p:cNvSpPr>
            <a:spLocks noGrp="1" noChangeArrowheads="1"/>
          </p:cNvSpPr>
          <p:nvPr>
            <p:ph type="body" sz="half" idx="1"/>
          </p:nvPr>
        </p:nvSpPr>
        <p:spPr/>
        <p:txBody>
          <a:bodyPr/>
          <a:lstStyle/>
          <a:p>
            <a:r>
              <a:rPr lang="en-US" sz="2800"/>
              <a:t>Demonstrated motion pictures in 1891</a:t>
            </a:r>
          </a:p>
          <a:p>
            <a:r>
              <a:rPr lang="en-US" sz="2800"/>
              <a:t>Filmed movies in the “Black Maria”, a building built and designed for motion picture production</a:t>
            </a:r>
          </a:p>
        </p:txBody>
      </p:sp>
      <p:pic>
        <p:nvPicPr>
          <p:cNvPr id="106502" name="Picture 6" descr="Edison kinetoscope"/>
          <p:cNvPicPr>
            <a:picLocks noChangeAspect="1" noChangeArrowheads="1"/>
          </p:cNvPicPr>
          <p:nvPr>
            <p:ph sz="half" idx="2"/>
          </p:nvPr>
        </p:nvPicPr>
        <p:blipFill>
          <a:blip r:embed="rId2" cstate="print"/>
          <a:srcRect/>
          <a:stretch>
            <a:fillRect/>
          </a:stretch>
        </p:blipFill>
        <p:spPr>
          <a:xfrm>
            <a:off x="5715000" y="2971800"/>
            <a:ext cx="2286000" cy="2286000"/>
          </a:xfrm>
          <a:noFill/>
          <a:ln/>
        </p:spPr>
      </p:pic>
      <p:sp>
        <p:nvSpPr>
          <p:cNvPr id="106503" name="Text Box 7"/>
          <p:cNvSpPr txBox="1">
            <a:spLocks noChangeArrowheads="1"/>
          </p:cNvSpPr>
          <p:nvPr/>
        </p:nvSpPr>
        <p:spPr bwMode="auto">
          <a:xfrm>
            <a:off x="5562600" y="5600700"/>
            <a:ext cx="3124200" cy="366713"/>
          </a:xfrm>
          <a:prstGeom prst="rect">
            <a:avLst/>
          </a:prstGeom>
          <a:noFill/>
          <a:ln w="9525">
            <a:noFill/>
            <a:miter lim="800000"/>
            <a:headEnd/>
            <a:tailEnd/>
          </a:ln>
          <a:effectLst/>
        </p:spPr>
        <p:txBody>
          <a:bodyPr>
            <a:spAutoFit/>
          </a:bodyPr>
          <a:lstStyle/>
          <a:p>
            <a:r>
              <a:rPr lang="en-US"/>
              <a:t>Man looking at a kinetoscope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t>West Orange Lab, New Jersey</a:t>
            </a:r>
          </a:p>
        </p:txBody>
      </p:sp>
      <p:sp>
        <p:nvSpPr>
          <p:cNvPr id="97283" name="Rectangle 3"/>
          <p:cNvSpPr>
            <a:spLocks noGrp="1" noChangeArrowheads="1"/>
          </p:cNvSpPr>
          <p:nvPr>
            <p:ph type="body" idx="1"/>
          </p:nvPr>
        </p:nvSpPr>
        <p:spPr/>
        <p:txBody>
          <a:bodyPr/>
          <a:lstStyle/>
          <a:p>
            <a:r>
              <a:rPr lang="en-US"/>
              <a:t>Established in 1887, the lab was the world’s first research and development lab.</a:t>
            </a:r>
          </a:p>
        </p:txBody>
      </p:sp>
      <p:pic>
        <p:nvPicPr>
          <p:cNvPr id="97285" name="Picture 5" descr="tae-inc"/>
          <p:cNvPicPr>
            <a:picLocks noChangeAspect="1" noChangeArrowheads="1"/>
          </p:cNvPicPr>
          <p:nvPr/>
        </p:nvPicPr>
        <p:blipFill>
          <a:blip r:embed="rId2" cstate="print"/>
          <a:srcRect/>
          <a:stretch>
            <a:fillRect/>
          </a:stretch>
        </p:blipFill>
        <p:spPr bwMode="auto">
          <a:xfrm>
            <a:off x="381000" y="2819400"/>
            <a:ext cx="8077200" cy="2744788"/>
          </a:xfrm>
          <a:prstGeom prst="rect">
            <a:avLst/>
          </a:prstGeom>
          <a:noFill/>
        </p:spPr>
      </p:pic>
      <p:sp>
        <p:nvSpPr>
          <p:cNvPr id="97286" name="Rectangle 6"/>
          <p:cNvSpPr>
            <a:spLocks noChangeArrowheads="1"/>
          </p:cNvSpPr>
          <p:nvPr/>
        </p:nvSpPr>
        <p:spPr bwMode="auto">
          <a:xfrm>
            <a:off x="228600" y="5905500"/>
            <a:ext cx="8610600" cy="641350"/>
          </a:xfrm>
          <a:prstGeom prst="rect">
            <a:avLst/>
          </a:prstGeom>
          <a:noFill/>
          <a:ln w="9525">
            <a:noFill/>
            <a:miter lim="800000"/>
            <a:headEnd/>
            <a:tailEnd/>
          </a:ln>
          <a:effectLst/>
        </p:spPr>
        <p:txBody>
          <a:bodyPr anchor="ctr">
            <a:spAutoFit/>
          </a:bodyPr>
          <a:lstStyle/>
          <a:p>
            <a:pPr eaLnBrk="1" hangingPunct="1"/>
            <a:r>
              <a:rPr lang="en-US"/>
              <a:t>“The best equipped and largest laboratory extant and the facilities superior to any other for rapid and cheap development of an invention.”  Edison</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lgn="ctr"/>
            <a:r>
              <a:rPr lang="en-US"/>
              <a:t>Factory Workers</a:t>
            </a:r>
          </a:p>
        </p:txBody>
      </p:sp>
      <p:sp>
        <p:nvSpPr>
          <p:cNvPr id="98307" name="Rectangle 3"/>
          <p:cNvSpPr>
            <a:spLocks noGrp="1" noChangeArrowheads="1"/>
          </p:cNvSpPr>
          <p:nvPr>
            <p:ph type="body" idx="1"/>
          </p:nvPr>
        </p:nvSpPr>
        <p:spPr/>
        <p:txBody>
          <a:bodyPr/>
          <a:lstStyle/>
          <a:p>
            <a:r>
              <a:rPr lang="en-US"/>
              <a:t>Edison held racial stereotypes of his day. However, he did employ Serbians, Englishmen, Germans, Swedes, Slavs, and Jews. Women had no place in his laboratory.</a:t>
            </a:r>
          </a:p>
        </p:txBody>
      </p:sp>
      <p:pic>
        <p:nvPicPr>
          <p:cNvPr id="98309" name="Picture 5" descr="Training a factory employee, around 1910 (photo is damaged)"/>
          <p:cNvPicPr>
            <a:picLocks noChangeAspect="1" noChangeArrowheads="1"/>
          </p:cNvPicPr>
          <p:nvPr/>
        </p:nvPicPr>
        <p:blipFill>
          <a:blip r:embed="rId2" cstate="print"/>
          <a:srcRect/>
          <a:stretch>
            <a:fillRect/>
          </a:stretch>
        </p:blipFill>
        <p:spPr bwMode="auto">
          <a:xfrm>
            <a:off x="457200" y="3886200"/>
            <a:ext cx="2181225" cy="2733675"/>
          </a:xfrm>
          <a:prstGeom prst="rect">
            <a:avLst/>
          </a:prstGeom>
          <a:noFill/>
        </p:spPr>
      </p:pic>
      <p:pic>
        <p:nvPicPr>
          <p:cNvPr id="98311" name="Picture 7" descr="Edison company factory workers"/>
          <p:cNvPicPr>
            <a:picLocks noChangeAspect="1" noChangeArrowheads="1"/>
          </p:cNvPicPr>
          <p:nvPr/>
        </p:nvPicPr>
        <p:blipFill>
          <a:blip r:embed="rId3" cstate="print"/>
          <a:srcRect/>
          <a:stretch>
            <a:fillRect/>
          </a:stretch>
        </p:blipFill>
        <p:spPr bwMode="auto">
          <a:xfrm>
            <a:off x="5257800" y="3886200"/>
            <a:ext cx="3886200" cy="2736850"/>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algn="ctr"/>
            <a:r>
              <a:rPr lang="en-US"/>
              <a:t>Edison “invented inventing”</a:t>
            </a:r>
          </a:p>
        </p:txBody>
      </p:sp>
      <p:sp>
        <p:nvSpPr>
          <p:cNvPr id="95235" name="Rectangle 3"/>
          <p:cNvSpPr>
            <a:spLocks noGrp="1" noChangeArrowheads="1"/>
          </p:cNvSpPr>
          <p:nvPr>
            <p:ph type="body" idx="1"/>
          </p:nvPr>
        </p:nvSpPr>
        <p:spPr/>
        <p:txBody>
          <a:bodyPr/>
          <a:lstStyle/>
          <a:p>
            <a:pPr>
              <a:lnSpc>
                <a:spcPct val="90000"/>
              </a:lnSpc>
            </a:pPr>
            <a:r>
              <a:rPr lang="en-US"/>
              <a:t>Knew how to be self-promoting</a:t>
            </a:r>
          </a:p>
          <a:p>
            <a:pPr>
              <a:lnSpc>
                <a:spcPct val="90000"/>
              </a:lnSpc>
            </a:pPr>
            <a:r>
              <a:rPr lang="en-US"/>
              <a:t>Recognized value of patents, </a:t>
            </a:r>
          </a:p>
          <a:p>
            <a:pPr>
              <a:lnSpc>
                <a:spcPct val="90000"/>
              </a:lnSpc>
              <a:buFont typeface="Wingdings" pitchFamily="2" charset="2"/>
              <a:buNone/>
            </a:pPr>
            <a:r>
              <a:rPr lang="en-US"/>
              <a:t>    copyrights, and trademarks</a:t>
            </a:r>
          </a:p>
          <a:p>
            <a:pPr>
              <a:lnSpc>
                <a:spcPct val="90000"/>
              </a:lnSpc>
            </a:pPr>
            <a:r>
              <a:rPr lang="en-US"/>
              <a:t>Invention was more than just</a:t>
            </a:r>
          </a:p>
          <a:p>
            <a:pPr>
              <a:lnSpc>
                <a:spcPct val="90000"/>
              </a:lnSpc>
              <a:buFont typeface="Wingdings" pitchFamily="2" charset="2"/>
              <a:buNone/>
            </a:pPr>
            <a:r>
              <a:rPr lang="en-US"/>
              <a:t>     a good idea</a:t>
            </a:r>
          </a:p>
          <a:p>
            <a:pPr>
              <a:lnSpc>
                <a:spcPct val="90000"/>
              </a:lnSpc>
              <a:buFont typeface="Wingdings" pitchFamily="2" charset="2"/>
              <a:buNone/>
            </a:pPr>
            <a:r>
              <a:rPr lang="en-US"/>
              <a:t>Menlo Park and West Orange were</a:t>
            </a:r>
          </a:p>
          <a:p>
            <a:pPr>
              <a:lnSpc>
                <a:spcPct val="90000"/>
              </a:lnSpc>
              <a:buFont typeface="Wingdings" pitchFamily="2" charset="2"/>
              <a:buNone/>
            </a:pPr>
            <a:r>
              <a:rPr lang="en-US"/>
              <a:t>his invention factories</a:t>
            </a:r>
          </a:p>
          <a:p>
            <a:pPr>
              <a:lnSpc>
                <a:spcPct val="90000"/>
              </a:lnSpc>
              <a:buFont typeface="Wingdings" pitchFamily="2" charset="2"/>
              <a:buNone/>
            </a:pPr>
            <a:r>
              <a:rPr lang="en-US"/>
              <a:t>Edison became a symbol of American ingenuity</a:t>
            </a:r>
          </a:p>
          <a:p>
            <a:pPr>
              <a:lnSpc>
                <a:spcPct val="90000"/>
              </a:lnSpc>
              <a:buFont typeface="Wingdings" pitchFamily="2" charset="2"/>
              <a:buNone/>
            </a:pPr>
            <a:endParaRPr lang="en-US"/>
          </a:p>
        </p:txBody>
      </p:sp>
      <p:pic>
        <p:nvPicPr>
          <p:cNvPr id="95237" name="Picture 5" descr="9215-1.jpg"/>
          <p:cNvPicPr>
            <a:picLocks noChangeAspect="1" noChangeArrowheads="1"/>
          </p:cNvPicPr>
          <p:nvPr/>
        </p:nvPicPr>
        <p:blipFill>
          <a:blip r:embed="rId2" cstate="print"/>
          <a:srcRect/>
          <a:stretch>
            <a:fillRect/>
          </a:stretch>
        </p:blipFill>
        <p:spPr bwMode="auto">
          <a:xfrm>
            <a:off x="6781800" y="1981200"/>
            <a:ext cx="1997075" cy="3124200"/>
          </a:xfrm>
          <a:prstGeom prst="rect">
            <a:avLst/>
          </a:prstGeom>
          <a:noFill/>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algn="ctr"/>
            <a:r>
              <a:rPr lang="en-US"/>
              <a:t>Technology and Social Change</a:t>
            </a:r>
          </a:p>
        </p:txBody>
      </p:sp>
      <p:sp>
        <p:nvSpPr>
          <p:cNvPr id="103427" name="Rectangle 3"/>
          <p:cNvSpPr>
            <a:spLocks noGrp="1" noChangeArrowheads="1"/>
          </p:cNvSpPr>
          <p:nvPr>
            <p:ph type="body" idx="1"/>
          </p:nvPr>
        </p:nvSpPr>
        <p:spPr/>
        <p:txBody>
          <a:bodyPr/>
          <a:lstStyle/>
          <a:p>
            <a:r>
              <a:rPr lang="en-US"/>
              <a:t>What determines success or failure of an invention?</a:t>
            </a:r>
          </a:p>
          <a:p>
            <a:r>
              <a:rPr lang="en-US"/>
              <a:t>Does technology shape society?</a:t>
            </a:r>
          </a:p>
          <a:p>
            <a:r>
              <a:rPr lang="en-US"/>
              <a:t>Does society shape technologies to be developed?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algn="ctr"/>
            <a:r>
              <a:rPr lang="en-US"/>
              <a:t>Edison’s Personal Life:</a:t>
            </a:r>
          </a:p>
        </p:txBody>
      </p:sp>
      <p:sp>
        <p:nvSpPr>
          <p:cNvPr id="109571" name="Rectangle 3"/>
          <p:cNvSpPr>
            <a:spLocks noGrp="1" noChangeArrowheads="1"/>
          </p:cNvSpPr>
          <p:nvPr>
            <p:ph type="body" idx="1"/>
          </p:nvPr>
        </p:nvSpPr>
        <p:spPr/>
        <p:txBody>
          <a:bodyPr/>
          <a:lstStyle/>
          <a:p>
            <a:pPr>
              <a:lnSpc>
                <a:spcPct val="90000"/>
              </a:lnSpc>
            </a:pPr>
            <a:r>
              <a:rPr lang="en-US"/>
              <a:t>Thomas Alva Edison was born to Sam and Nancy Edison on February 11, 1847, in Milan, Ohio </a:t>
            </a:r>
          </a:p>
          <a:p>
            <a:pPr>
              <a:lnSpc>
                <a:spcPct val="90000"/>
              </a:lnSpc>
            </a:pPr>
            <a:r>
              <a:rPr lang="en-US"/>
              <a:t>1871,married a former employee, Mary Stilwell, on Christmas Day. Their first child, Marion, was born in February 1873, followed by a son, Thomas, Jr., born on January 1876.  A third child, William Leslie was born in October 1878.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algn="ctr"/>
            <a:r>
              <a:rPr lang="en-US"/>
              <a:t>Edison’s Life continued:</a:t>
            </a:r>
          </a:p>
        </p:txBody>
      </p:sp>
      <p:sp>
        <p:nvSpPr>
          <p:cNvPr id="110595" name="Rectangle 3"/>
          <p:cNvSpPr>
            <a:spLocks noGrp="1" noChangeArrowheads="1"/>
          </p:cNvSpPr>
          <p:nvPr>
            <p:ph type="body" idx="1"/>
          </p:nvPr>
        </p:nvSpPr>
        <p:spPr/>
        <p:txBody>
          <a:bodyPr/>
          <a:lstStyle/>
          <a:p>
            <a:pPr>
              <a:lnSpc>
                <a:spcPct val="90000"/>
              </a:lnSpc>
            </a:pPr>
            <a:r>
              <a:rPr lang="en-US" sz="2800"/>
              <a:t>Edison's wife, Mary, died on August 9, 1884, possibly from a brain tumor. Edison remarried Mina Miller on February 24, 1886.</a:t>
            </a:r>
          </a:p>
          <a:p>
            <a:pPr>
              <a:lnSpc>
                <a:spcPct val="90000"/>
              </a:lnSpc>
            </a:pPr>
            <a:r>
              <a:rPr lang="en-US" sz="2800"/>
              <a:t>Edison and Mina had their own family: Madeleine, born in 1888; Charles in 1890; and Theodore in 1898. </a:t>
            </a:r>
          </a:p>
          <a:p>
            <a:pPr>
              <a:lnSpc>
                <a:spcPct val="90000"/>
              </a:lnSpc>
            </a:pPr>
            <a:r>
              <a:rPr lang="en-US" sz="2800"/>
              <a:t>He died on October 18, 1931. " In tribute to Edison, electric lights in the United States were dimmed for one minute on October 21, 1931, a few days after his death. </a:t>
            </a:r>
          </a:p>
          <a:p>
            <a:pPr>
              <a:lnSpc>
                <a:spcPct val="90000"/>
              </a:lnSpc>
              <a:spcBef>
                <a:spcPct val="0"/>
              </a:spcBef>
              <a:buClrTx/>
              <a:buSzTx/>
              <a:buFontTx/>
              <a:buNone/>
            </a:pPr>
            <a:endParaRPr lang="en-US" sz="280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lgn="ctr"/>
            <a:r>
              <a:rPr lang="en-US"/>
              <a:t>Conclusion</a:t>
            </a:r>
          </a:p>
        </p:txBody>
      </p:sp>
      <p:sp>
        <p:nvSpPr>
          <p:cNvPr id="111619" name="Rectangle 3"/>
          <p:cNvSpPr>
            <a:spLocks noGrp="1" noChangeArrowheads="1"/>
          </p:cNvSpPr>
          <p:nvPr>
            <p:ph type="body" idx="1"/>
          </p:nvPr>
        </p:nvSpPr>
        <p:spPr/>
        <p:txBody>
          <a:bodyPr/>
          <a:lstStyle/>
          <a:p>
            <a:pPr>
              <a:lnSpc>
                <a:spcPct val="90000"/>
              </a:lnSpc>
            </a:pPr>
            <a:r>
              <a:rPr lang="en-US"/>
              <a:t>Edison was an inventor, successful manufacturer and businessman, marketing his inventions to the public. Formed business liaisons, partnerships, and corporations.</a:t>
            </a:r>
          </a:p>
          <a:p>
            <a:pPr>
              <a:lnSpc>
                <a:spcPct val="90000"/>
              </a:lnSpc>
            </a:pPr>
            <a:r>
              <a:rPr lang="en-US"/>
              <a:t>Edison credited his mother for his success. "My mother was the making of me. She was so true, so sure of me, and I felt I had some one to live for, some one I must not disappoint."</a:t>
            </a:r>
          </a:p>
          <a:p>
            <a:pPr>
              <a:lnSpc>
                <a:spcPct val="90000"/>
              </a:lnSpc>
            </a:pPr>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lgn="ctr"/>
            <a:r>
              <a:rPr lang="en-US"/>
              <a:t>Conclusion continued</a:t>
            </a:r>
          </a:p>
        </p:txBody>
      </p:sp>
      <p:sp>
        <p:nvSpPr>
          <p:cNvPr id="112643" name="Rectangle 3"/>
          <p:cNvSpPr>
            <a:spLocks noGrp="1" noChangeArrowheads="1"/>
          </p:cNvSpPr>
          <p:nvPr>
            <p:ph type="body" idx="1"/>
          </p:nvPr>
        </p:nvSpPr>
        <p:spPr/>
        <p:txBody>
          <a:bodyPr/>
          <a:lstStyle/>
          <a:p>
            <a:r>
              <a:rPr lang="en-US"/>
              <a:t>Edison was a hard worker, working at times twenty hours a day. He said, “Genius is one percent inspiration and 99 percent perspiration.”</a:t>
            </a:r>
          </a:p>
          <a:p>
            <a:r>
              <a:rPr lang="en-US"/>
              <a:t>Edison’s nicknames, “Wizard of Menlo Park” and “Napoleon of Science” were well deserved.</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algn="ctr"/>
            <a:r>
              <a:rPr lang="en-US"/>
              <a:t>Citations</a:t>
            </a:r>
          </a:p>
        </p:txBody>
      </p:sp>
      <p:sp>
        <p:nvSpPr>
          <p:cNvPr id="92163" name="Rectangle 3"/>
          <p:cNvSpPr>
            <a:spLocks noGrp="1" noChangeArrowheads="1"/>
          </p:cNvSpPr>
          <p:nvPr>
            <p:ph type="body" idx="1"/>
          </p:nvPr>
        </p:nvSpPr>
        <p:spPr/>
        <p:txBody>
          <a:bodyPr/>
          <a:lstStyle/>
          <a:p>
            <a:r>
              <a:rPr lang="en-US" sz="2000"/>
              <a:t>http://xroads.virginia.edu/~class/am485_98/brady/Edison/tale.html</a:t>
            </a:r>
          </a:p>
        </p:txBody>
      </p:sp>
      <p:sp>
        <p:nvSpPr>
          <p:cNvPr id="92164" name="Rectangle 4"/>
          <p:cNvSpPr>
            <a:spLocks noChangeArrowheads="1"/>
          </p:cNvSpPr>
          <p:nvPr/>
        </p:nvSpPr>
        <p:spPr bwMode="auto">
          <a:xfrm>
            <a:off x="990600" y="2362200"/>
            <a:ext cx="4533900" cy="366713"/>
          </a:xfrm>
          <a:prstGeom prst="rect">
            <a:avLst/>
          </a:prstGeom>
          <a:noFill/>
          <a:ln w="9525">
            <a:noFill/>
            <a:miter lim="800000"/>
            <a:headEnd/>
            <a:tailEnd/>
          </a:ln>
          <a:effectLst/>
        </p:spPr>
        <p:txBody>
          <a:bodyPr wrap="none">
            <a:spAutoFit/>
          </a:bodyPr>
          <a:lstStyle/>
          <a:p>
            <a:r>
              <a:rPr lang="en-US"/>
              <a:t>http://edison.rutgers.edu/webimages/wizard.jpg</a:t>
            </a:r>
          </a:p>
        </p:txBody>
      </p:sp>
      <p:sp>
        <p:nvSpPr>
          <p:cNvPr id="92165" name="Rectangle 5"/>
          <p:cNvSpPr>
            <a:spLocks noChangeArrowheads="1"/>
          </p:cNvSpPr>
          <p:nvPr/>
        </p:nvSpPr>
        <p:spPr bwMode="auto">
          <a:xfrm>
            <a:off x="990600" y="2819400"/>
            <a:ext cx="3441700" cy="366713"/>
          </a:xfrm>
          <a:prstGeom prst="rect">
            <a:avLst/>
          </a:prstGeom>
          <a:noFill/>
          <a:ln w="9525">
            <a:noFill/>
            <a:miter lim="800000"/>
            <a:headEnd/>
            <a:tailEnd/>
          </a:ln>
          <a:effectLst/>
        </p:spPr>
        <p:txBody>
          <a:bodyPr wrap="none">
            <a:spAutoFit/>
          </a:bodyPr>
          <a:lstStyle/>
          <a:p>
            <a:r>
              <a:rPr lang="en-US"/>
              <a:t>http://edison.rutgers.edu/tinfoil.htm</a:t>
            </a:r>
          </a:p>
        </p:txBody>
      </p:sp>
      <p:sp>
        <p:nvSpPr>
          <p:cNvPr id="92166" name="Rectangle 6"/>
          <p:cNvSpPr>
            <a:spLocks noChangeArrowheads="1"/>
          </p:cNvSpPr>
          <p:nvPr/>
        </p:nvSpPr>
        <p:spPr bwMode="auto">
          <a:xfrm>
            <a:off x="990600" y="3276600"/>
            <a:ext cx="7848600" cy="641350"/>
          </a:xfrm>
          <a:prstGeom prst="rect">
            <a:avLst/>
          </a:prstGeom>
          <a:noFill/>
          <a:ln w="9525">
            <a:noFill/>
            <a:miter lim="800000"/>
            <a:headEnd/>
            <a:tailEnd/>
          </a:ln>
          <a:effectLst/>
        </p:spPr>
        <p:txBody>
          <a:bodyPr>
            <a:spAutoFit/>
          </a:bodyPr>
          <a:lstStyle/>
          <a:p>
            <a:r>
              <a:rPr lang="en-US"/>
              <a:t>http://obits.eons.com/tribute/gallery/9215?section=thomas-edison-section&amp;category=thomas-edison</a:t>
            </a:r>
          </a:p>
        </p:txBody>
      </p:sp>
      <p:sp>
        <p:nvSpPr>
          <p:cNvPr id="92167" name="Rectangle 7"/>
          <p:cNvSpPr>
            <a:spLocks noChangeArrowheads="1"/>
          </p:cNvSpPr>
          <p:nvPr/>
        </p:nvSpPr>
        <p:spPr bwMode="auto">
          <a:xfrm>
            <a:off x="990600" y="4038600"/>
            <a:ext cx="7099300" cy="366713"/>
          </a:xfrm>
          <a:prstGeom prst="rect">
            <a:avLst/>
          </a:prstGeom>
          <a:noFill/>
          <a:ln w="9525">
            <a:noFill/>
            <a:miter lim="800000"/>
            <a:headEnd/>
            <a:tailEnd/>
          </a:ln>
          <a:effectLst/>
        </p:spPr>
        <p:txBody>
          <a:bodyPr wrap="none">
            <a:spAutoFit/>
          </a:bodyPr>
          <a:lstStyle/>
          <a:p>
            <a:r>
              <a:rPr lang="en-US"/>
              <a:t>http://www.nps.gov/archive/edis/edifun/edifun_hschool/techandimpact.htm</a:t>
            </a:r>
          </a:p>
        </p:txBody>
      </p:sp>
      <p:sp>
        <p:nvSpPr>
          <p:cNvPr id="92168" name="Rectangle 8"/>
          <p:cNvSpPr>
            <a:spLocks noChangeArrowheads="1"/>
          </p:cNvSpPr>
          <p:nvPr/>
        </p:nvSpPr>
        <p:spPr bwMode="auto">
          <a:xfrm>
            <a:off x="990600" y="4648200"/>
            <a:ext cx="5207000" cy="366713"/>
          </a:xfrm>
          <a:prstGeom prst="rect">
            <a:avLst/>
          </a:prstGeom>
          <a:noFill/>
          <a:ln w="9525">
            <a:noFill/>
            <a:miter lim="800000"/>
            <a:headEnd/>
            <a:tailEnd/>
          </a:ln>
          <a:effectLst/>
        </p:spPr>
        <p:txBody>
          <a:bodyPr wrap="none">
            <a:spAutoFit/>
          </a:bodyPr>
          <a:lstStyle/>
          <a:p>
            <a:r>
              <a:rPr lang="en-US"/>
              <a:t>http://www.nps.gov/archive/edis/edisonia/tae_bio.html</a:t>
            </a:r>
          </a:p>
        </p:txBody>
      </p:sp>
      <p:sp>
        <p:nvSpPr>
          <p:cNvPr id="92169" name="Rectangle 9"/>
          <p:cNvSpPr>
            <a:spLocks noChangeArrowheads="1"/>
          </p:cNvSpPr>
          <p:nvPr/>
        </p:nvSpPr>
        <p:spPr bwMode="auto">
          <a:xfrm>
            <a:off x="990600" y="5105400"/>
            <a:ext cx="5473700" cy="366713"/>
          </a:xfrm>
          <a:prstGeom prst="rect">
            <a:avLst/>
          </a:prstGeom>
          <a:noFill/>
          <a:ln w="9525">
            <a:noFill/>
            <a:miter lim="800000"/>
            <a:headEnd/>
            <a:tailEnd/>
          </a:ln>
          <a:effectLst/>
        </p:spPr>
        <p:txBody>
          <a:bodyPr>
            <a:spAutoFit/>
          </a:bodyPr>
          <a:lstStyle/>
          <a:p>
            <a:r>
              <a:rPr lang="en-US"/>
              <a:t>http://memory.loc.gov/ammem/edhtml/edbio.html#N_1_</a:t>
            </a:r>
          </a:p>
        </p:txBody>
      </p:sp>
      <p:sp>
        <p:nvSpPr>
          <p:cNvPr id="92170" name="Rectangle 10"/>
          <p:cNvSpPr>
            <a:spLocks noChangeArrowheads="1"/>
          </p:cNvSpPr>
          <p:nvPr/>
        </p:nvSpPr>
        <p:spPr bwMode="auto">
          <a:xfrm>
            <a:off x="990600" y="5638800"/>
            <a:ext cx="4006850" cy="366713"/>
          </a:xfrm>
          <a:prstGeom prst="rect">
            <a:avLst/>
          </a:prstGeom>
          <a:noFill/>
          <a:ln w="9525">
            <a:noFill/>
            <a:miter lim="800000"/>
            <a:headEnd/>
            <a:tailEnd/>
          </a:ln>
          <a:effectLst/>
        </p:spPr>
        <p:txBody>
          <a:bodyPr wrap="none">
            <a:spAutoFit/>
          </a:bodyPr>
          <a:lstStyle/>
          <a:p>
            <a:r>
              <a:rPr lang="en-US"/>
              <a:t>http://fi.edu/franklin/inventor/edison.html</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8" name="Thomas_Alva_Edison__Scientist_and_Inventor.asf">
            <a:hlinkClick r:id="" action="ppaction://media"/>
          </p:cNvPr>
          <p:cNvPicPr>
            <a:picLocks noRot="1" noChangeAspect="1" noChangeArrowheads="1"/>
          </p:cNvPicPr>
          <p:nvPr>
            <a:videoFile r:link="rId1"/>
          </p:nvPr>
        </p:nvPicPr>
        <p:blipFill>
          <a:blip r:embed="rId3" cstate="print"/>
          <a:srcRect/>
          <a:stretch>
            <a:fillRect/>
          </a:stretch>
        </p:blipFill>
        <p:spPr bwMode="auto">
          <a:xfrm>
            <a:off x="457200" y="533400"/>
            <a:ext cx="8077200" cy="6057900"/>
          </a:xfrm>
          <a:prstGeom prst="rect">
            <a:avLst/>
          </a:prstGeom>
          <a:noFill/>
        </p:spPr>
      </p:pic>
      <p:sp>
        <p:nvSpPr>
          <p:cNvPr id="100359" name="Text Box 7"/>
          <p:cNvSpPr txBox="1">
            <a:spLocks noChangeArrowheads="1"/>
          </p:cNvSpPr>
          <p:nvPr/>
        </p:nvSpPr>
        <p:spPr bwMode="auto">
          <a:xfrm>
            <a:off x="914400" y="114300"/>
            <a:ext cx="1600200" cy="366713"/>
          </a:xfrm>
          <a:prstGeom prst="rect">
            <a:avLst/>
          </a:prstGeom>
          <a:noFill/>
          <a:ln w="9525">
            <a:noFill/>
            <a:miter lim="800000"/>
            <a:headEnd/>
            <a:tailEnd/>
          </a:ln>
          <a:effectLst/>
        </p:spPr>
        <p:txBody>
          <a:bodyPr>
            <a:spAutoFit/>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57333" fill="hold"/>
                                        <p:tgtEl>
                                          <p:spTgt spid="10035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100358"/>
                </p:tgtEl>
              </p:cMediaNode>
            </p:video>
            <p:seq concurrent="1" nextAc="seek">
              <p:cTn id="8" restart="whenNotActive" fill="hold" evtFilter="cancelBubble" nodeType="interactiveSeq">
                <p:stCondLst>
                  <p:cond evt="onClick" delay="0">
                    <p:tgtEl>
                      <p:spTgt spid="10035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00358"/>
                                        </p:tgtEl>
                                      </p:cBhvr>
                                    </p:cmd>
                                  </p:childTnLst>
                                </p:cTn>
                              </p:par>
                            </p:childTnLst>
                          </p:cTn>
                        </p:par>
                      </p:childTnLst>
                    </p:cTn>
                  </p:par>
                </p:childTnLst>
              </p:cTn>
              <p:nextCondLst>
                <p:cond evt="onClick" delay="0">
                  <p:tgtEl>
                    <p:spTgt spid="100358"/>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algn="ctr"/>
            <a:r>
              <a:rPr lang="en-US"/>
              <a:t>Citations</a:t>
            </a:r>
          </a:p>
        </p:txBody>
      </p:sp>
      <p:sp>
        <p:nvSpPr>
          <p:cNvPr id="101379" name="Rectangle 3"/>
          <p:cNvSpPr>
            <a:spLocks noGrp="1" noChangeArrowheads="1"/>
          </p:cNvSpPr>
          <p:nvPr>
            <p:ph type="body" idx="1"/>
          </p:nvPr>
        </p:nvSpPr>
        <p:spPr/>
        <p:txBody>
          <a:bodyPr/>
          <a:lstStyle/>
          <a:p>
            <a:r>
              <a:rPr lang="en-US" sz="2800" u="sng"/>
              <a:t>Thomas Edison and Modern America</a:t>
            </a:r>
            <a:r>
              <a:rPr lang="en-US" sz="2800"/>
              <a:t>, Theresa M. Collins and Lisa Giteman, Bedford/St. Martin’s, 2002.</a:t>
            </a:r>
          </a:p>
          <a:p>
            <a:r>
              <a:rPr lang="en-US" sz="2800" u="sng"/>
              <a:t>http://streaming.discoveryeducation.com/search/assetDetail.cfm?guidAssetID=685D100D-E1EE-4EDA-99F4-4BDE8DEB8B51</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a:r>
              <a:rPr lang="en-US"/>
              <a:t>Discussion Questions:</a:t>
            </a:r>
          </a:p>
        </p:txBody>
      </p:sp>
      <p:sp>
        <p:nvSpPr>
          <p:cNvPr id="102403" name="Rectangle 3"/>
          <p:cNvSpPr>
            <a:spLocks noGrp="1" noChangeArrowheads="1"/>
          </p:cNvSpPr>
          <p:nvPr>
            <p:ph type="body" idx="1"/>
          </p:nvPr>
        </p:nvSpPr>
        <p:spPr/>
        <p:txBody>
          <a:bodyPr/>
          <a:lstStyle/>
          <a:p>
            <a:r>
              <a:rPr lang="en-US"/>
              <a:t>Why is Edison considered one of the 20</a:t>
            </a:r>
            <a:r>
              <a:rPr lang="en-US" baseline="30000"/>
              <a:t>th</a:t>
            </a:r>
            <a:r>
              <a:rPr lang="en-US"/>
              <a:t> century’s most influential persons?</a:t>
            </a:r>
          </a:p>
          <a:p>
            <a:r>
              <a:rPr lang="en-US"/>
              <a:t>How did Edison’s inventions change the world?</a:t>
            </a:r>
          </a:p>
          <a:p>
            <a:r>
              <a:rPr lang="en-US"/>
              <a:t>How did WWI inspire Edison to create additional inventions?</a:t>
            </a:r>
          </a:p>
          <a:p>
            <a:r>
              <a:rPr lang="en-US"/>
              <a:t>What part did practicality play in Edison’s inventions?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ctr"/>
            <a:r>
              <a:rPr lang="en-US">
                <a:latin typeface="Teletype" pitchFamily="2" charset="0"/>
              </a:rPr>
              <a:t>More Than a Light Bulb</a:t>
            </a:r>
          </a:p>
        </p:txBody>
      </p:sp>
      <p:sp>
        <p:nvSpPr>
          <p:cNvPr id="88068" name="Rectangle 4"/>
          <p:cNvSpPr>
            <a:spLocks noGrp="1" noChangeArrowheads="1"/>
          </p:cNvSpPr>
          <p:nvPr>
            <p:ph type="body" sz="half" idx="1"/>
          </p:nvPr>
        </p:nvSpPr>
        <p:spPr>
          <a:xfrm>
            <a:off x="457200" y="1828800"/>
            <a:ext cx="4038600" cy="4648200"/>
          </a:xfrm>
        </p:spPr>
        <p:txBody>
          <a:bodyPr/>
          <a:lstStyle/>
          <a:p>
            <a:r>
              <a:rPr lang="en-US" sz="2400"/>
              <a:t>System of incandescent lighting</a:t>
            </a:r>
          </a:p>
          <a:p>
            <a:r>
              <a:rPr lang="en-US" sz="2400"/>
              <a:t>Invented system to record and replay sound</a:t>
            </a:r>
          </a:p>
          <a:p>
            <a:r>
              <a:rPr lang="en-US" sz="2400"/>
              <a:t>Motion pictures</a:t>
            </a:r>
          </a:p>
          <a:p>
            <a:r>
              <a:rPr lang="en-US" sz="2400"/>
              <a:t>Improvements on telegraphs &amp; telephones</a:t>
            </a:r>
          </a:p>
          <a:p>
            <a:r>
              <a:rPr lang="en-US" sz="2400"/>
              <a:t>Using concrete in construction</a:t>
            </a:r>
          </a:p>
          <a:p>
            <a:r>
              <a:rPr lang="en-US" sz="2400"/>
              <a:t>Storage batteries</a:t>
            </a:r>
          </a:p>
          <a:p>
            <a:r>
              <a:rPr lang="en-US" sz="2400"/>
              <a:t>1,093 patents</a:t>
            </a:r>
          </a:p>
        </p:txBody>
      </p:sp>
      <p:sp>
        <p:nvSpPr>
          <p:cNvPr id="88070" name="Rectangle 6"/>
          <p:cNvSpPr>
            <a:spLocks noChangeArrowheads="1"/>
          </p:cNvSpPr>
          <p:nvPr/>
        </p:nvSpPr>
        <p:spPr bwMode="auto">
          <a:xfrm>
            <a:off x="4648200" y="1828800"/>
            <a:ext cx="4038600" cy="4302125"/>
          </a:xfrm>
          <a:prstGeom prst="rect">
            <a:avLst/>
          </a:prstGeom>
          <a:noFill/>
          <a:ln w="9525">
            <a:noFill/>
            <a:miter lim="800000"/>
            <a:headEnd/>
            <a:tailEnd/>
          </a:ln>
          <a:effectLst/>
        </p:spPr>
        <p:txBody>
          <a:bodyPr/>
          <a:lstStyle/>
          <a:p>
            <a:pPr marL="469900" indent="-469900" eaLnBrk="1" hangingPunct="1">
              <a:lnSpc>
                <a:spcPct val="90000"/>
              </a:lnSpc>
              <a:spcBef>
                <a:spcPct val="20000"/>
              </a:spcBef>
              <a:buClr>
                <a:schemeClr val="bg2"/>
              </a:buClr>
              <a:buSzPct val="70000"/>
              <a:buFont typeface="Wingdings" pitchFamily="2" charset="2"/>
              <a:buChar char="o"/>
            </a:pPr>
            <a:endParaRPr lang="en-US" sz="2800"/>
          </a:p>
        </p:txBody>
      </p:sp>
      <p:pic>
        <p:nvPicPr>
          <p:cNvPr id="88074" name="Picture 10" descr="wizard"/>
          <p:cNvPicPr>
            <a:picLocks noChangeAspect="1" noChangeArrowheads="1"/>
          </p:cNvPicPr>
          <p:nvPr/>
        </p:nvPicPr>
        <p:blipFill>
          <a:blip r:embed="rId2" cstate="print"/>
          <a:srcRect/>
          <a:stretch>
            <a:fillRect/>
          </a:stretch>
        </p:blipFill>
        <p:spPr bwMode="auto">
          <a:xfrm>
            <a:off x="5334000" y="1905000"/>
            <a:ext cx="2901950" cy="4572000"/>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algn="ctr"/>
            <a:r>
              <a:rPr lang="en-US">
                <a:latin typeface="Teletype" pitchFamily="2" charset="0"/>
              </a:rPr>
              <a:t>YOUTH</a:t>
            </a:r>
          </a:p>
        </p:txBody>
      </p:sp>
      <p:sp>
        <p:nvSpPr>
          <p:cNvPr id="90118" name="Rectangle 6"/>
          <p:cNvSpPr>
            <a:spLocks noGrp="1" noChangeArrowheads="1"/>
          </p:cNvSpPr>
          <p:nvPr>
            <p:ph type="body" sz="half" idx="3"/>
          </p:nvPr>
        </p:nvSpPr>
        <p:spPr/>
        <p:txBody>
          <a:bodyPr/>
          <a:lstStyle/>
          <a:p>
            <a:pPr>
              <a:lnSpc>
                <a:spcPct val="90000"/>
              </a:lnSpc>
            </a:pPr>
            <a:r>
              <a:rPr lang="en-US" sz="2800"/>
              <a:t>Home-schooled</a:t>
            </a:r>
          </a:p>
          <a:p>
            <a:pPr>
              <a:lnSpc>
                <a:spcPct val="90000"/>
              </a:lnSpc>
            </a:pPr>
            <a:r>
              <a:rPr lang="en-US" sz="2800"/>
              <a:t>Showed intelligence and drive at an early age</a:t>
            </a:r>
          </a:p>
          <a:p>
            <a:pPr>
              <a:lnSpc>
                <a:spcPct val="90000"/>
              </a:lnSpc>
            </a:pPr>
            <a:r>
              <a:rPr lang="en-US" sz="2800"/>
              <a:t>Hard of hearing—lost hearing at age 12</a:t>
            </a:r>
          </a:p>
          <a:p>
            <a:pPr>
              <a:lnSpc>
                <a:spcPct val="90000"/>
              </a:lnSpc>
            </a:pPr>
            <a:r>
              <a:rPr lang="en-US" sz="2800"/>
              <a:t>Age 15 printed and published his own newspaper, “The Weekly Herald”</a:t>
            </a:r>
          </a:p>
        </p:txBody>
      </p:sp>
      <p:pic>
        <p:nvPicPr>
          <p:cNvPr id="90120" name="Picture 8" descr="youngtom"/>
          <p:cNvPicPr>
            <a:picLocks noChangeAspect="1" noChangeArrowheads="1"/>
          </p:cNvPicPr>
          <p:nvPr/>
        </p:nvPicPr>
        <p:blipFill>
          <a:blip r:embed="rId2" cstate="print"/>
          <a:srcRect/>
          <a:stretch>
            <a:fillRect/>
          </a:stretch>
        </p:blipFill>
        <p:spPr bwMode="auto">
          <a:xfrm>
            <a:off x="762000" y="2209800"/>
            <a:ext cx="2971800" cy="3733800"/>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lgn="ctr"/>
            <a:r>
              <a:rPr lang="en-US"/>
              <a:t>Changing Times</a:t>
            </a:r>
          </a:p>
        </p:txBody>
      </p:sp>
      <p:sp>
        <p:nvSpPr>
          <p:cNvPr id="96259" name="Rectangle 3"/>
          <p:cNvSpPr>
            <a:spLocks noGrp="1" noChangeArrowheads="1"/>
          </p:cNvSpPr>
          <p:nvPr>
            <p:ph type="body" idx="1"/>
          </p:nvPr>
        </p:nvSpPr>
        <p:spPr/>
        <p:txBody>
          <a:bodyPr/>
          <a:lstStyle/>
          <a:p>
            <a:pPr marL="609600" indent="-609600">
              <a:buFont typeface="Wingdings" pitchFamily="2" charset="2"/>
              <a:buNone/>
            </a:pPr>
            <a:r>
              <a:rPr lang="en-US"/>
              <a:t>What changes were happening</a:t>
            </a:r>
          </a:p>
          <a:p>
            <a:pPr marL="609600" indent="-609600">
              <a:buFont typeface="Wingdings" pitchFamily="2" charset="2"/>
              <a:buNone/>
            </a:pPr>
            <a:r>
              <a:rPr lang="en-US"/>
              <a:t>during Edison’s life?</a:t>
            </a:r>
          </a:p>
          <a:p>
            <a:pPr marL="609600" indent="-609600">
              <a:buFont typeface="Wingdings" pitchFamily="2" charset="2"/>
              <a:buAutoNum type="arabicPeriod"/>
            </a:pPr>
            <a:r>
              <a:rPr lang="en-US" sz="2800"/>
              <a:t>Growth of transportation and</a:t>
            </a:r>
          </a:p>
          <a:p>
            <a:pPr marL="609600" indent="-609600">
              <a:buFont typeface="Wingdings" pitchFamily="2" charset="2"/>
              <a:buNone/>
            </a:pPr>
            <a:r>
              <a:rPr lang="en-US" sz="2800"/>
              <a:t>        information networks</a:t>
            </a:r>
          </a:p>
          <a:p>
            <a:pPr marL="609600" indent="-609600">
              <a:buFont typeface="Wingdings" pitchFamily="2" charset="2"/>
              <a:buAutoNum type="arabicPeriod" startAt="2"/>
            </a:pPr>
            <a:r>
              <a:rPr lang="en-US" sz="2800"/>
              <a:t>Giant corporations</a:t>
            </a:r>
          </a:p>
          <a:p>
            <a:pPr marL="609600" indent="-609600">
              <a:buFont typeface="Wingdings" pitchFamily="2" charset="2"/>
              <a:buAutoNum type="arabicPeriod" startAt="2"/>
            </a:pPr>
            <a:r>
              <a:rPr lang="en-US" sz="2800"/>
              <a:t>Increased consumer</a:t>
            </a:r>
          </a:p>
          <a:p>
            <a:pPr marL="609600" indent="-609600">
              <a:buFont typeface="Wingdings" pitchFamily="2" charset="2"/>
              <a:buNone/>
            </a:pPr>
            <a:r>
              <a:rPr lang="en-US" sz="2800"/>
              <a:t>        consumption</a:t>
            </a:r>
          </a:p>
          <a:p>
            <a:pPr marL="609600" indent="-609600">
              <a:buFont typeface="Wingdings" pitchFamily="2" charset="2"/>
              <a:buNone/>
            </a:pPr>
            <a:endParaRPr lang="en-US"/>
          </a:p>
        </p:txBody>
      </p:sp>
      <p:pic>
        <p:nvPicPr>
          <p:cNvPr id="96261" name="Picture 5" descr="Edison in West Orange lab, 1888"/>
          <p:cNvPicPr>
            <a:picLocks noChangeAspect="1" noChangeArrowheads="1"/>
          </p:cNvPicPr>
          <p:nvPr/>
        </p:nvPicPr>
        <p:blipFill>
          <a:blip r:embed="rId2" cstate="print"/>
          <a:srcRect/>
          <a:stretch>
            <a:fillRect/>
          </a:stretch>
        </p:blipFill>
        <p:spPr bwMode="auto">
          <a:xfrm>
            <a:off x="5715000" y="2133600"/>
            <a:ext cx="2827338" cy="3581400"/>
          </a:xfrm>
          <a:prstGeom prst="rect">
            <a:avLst/>
          </a:prstGeom>
          <a:noFill/>
        </p:spPr>
      </p:pic>
      <p:sp>
        <p:nvSpPr>
          <p:cNvPr id="96262" name="Text Box 6"/>
          <p:cNvSpPr txBox="1">
            <a:spLocks noChangeArrowheads="1"/>
          </p:cNvSpPr>
          <p:nvPr/>
        </p:nvSpPr>
        <p:spPr bwMode="auto">
          <a:xfrm>
            <a:off x="533400" y="1981200"/>
            <a:ext cx="3063875" cy="366713"/>
          </a:xfrm>
          <a:prstGeom prst="rect">
            <a:avLst/>
          </a:prstGeom>
          <a:noFill/>
          <a:ln w="9525">
            <a:noFill/>
            <a:miter lim="800000"/>
            <a:headEnd/>
            <a:tailEnd/>
          </a:ln>
          <a:effectLst/>
        </p:spPr>
        <p:txBody>
          <a:bodyPr>
            <a:spAutoFit/>
          </a:bodyPr>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algn="ctr"/>
            <a:r>
              <a:rPr lang="en-US">
                <a:latin typeface="Teletype" pitchFamily="2" charset="0"/>
              </a:rPr>
              <a:t>Phonograph</a:t>
            </a:r>
          </a:p>
        </p:txBody>
      </p:sp>
      <p:sp>
        <p:nvSpPr>
          <p:cNvPr id="93189" name="Rectangle 5"/>
          <p:cNvSpPr>
            <a:spLocks noGrp="1" noChangeArrowheads="1"/>
          </p:cNvSpPr>
          <p:nvPr>
            <p:ph type="body" sz="half" idx="2"/>
          </p:nvPr>
        </p:nvSpPr>
        <p:spPr/>
        <p:txBody>
          <a:bodyPr/>
          <a:lstStyle/>
          <a:p>
            <a:r>
              <a:rPr lang="en-US" sz="2800"/>
              <a:t>1877 Menlo Park—first phonograph developed </a:t>
            </a:r>
          </a:p>
          <a:p>
            <a:r>
              <a:rPr lang="en-US" sz="2800"/>
              <a:t>Used tin foil wrapped around a cylinder as recording surface</a:t>
            </a:r>
          </a:p>
          <a:p>
            <a:r>
              <a:rPr lang="en-US" sz="2800"/>
              <a:t>Recorded nursery rhyme, “Mary Had a Little Lamb”</a:t>
            </a:r>
          </a:p>
        </p:txBody>
      </p:sp>
      <p:pic>
        <p:nvPicPr>
          <p:cNvPr id="93191" name="Picture 7" descr="Photo: Edison with Phonograph."/>
          <p:cNvPicPr>
            <a:picLocks noChangeAspect="1" noChangeArrowheads="1"/>
          </p:cNvPicPr>
          <p:nvPr/>
        </p:nvPicPr>
        <p:blipFill>
          <a:blip r:embed="rId2" cstate="print"/>
          <a:srcRect/>
          <a:stretch>
            <a:fillRect/>
          </a:stretch>
        </p:blipFill>
        <p:spPr bwMode="auto">
          <a:xfrm>
            <a:off x="1143000" y="2133600"/>
            <a:ext cx="2857500" cy="3181350"/>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lgn="ctr"/>
            <a:r>
              <a:rPr lang="en-US"/>
              <a:t>Criticisms</a:t>
            </a:r>
          </a:p>
        </p:txBody>
      </p:sp>
      <p:sp>
        <p:nvSpPr>
          <p:cNvPr id="99331" name="Rectangle 3"/>
          <p:cNvSpPr>
            <a:spLocks noGrp="1" noChangeArrowheads="1"/>
          </p:cNvSpPr>
          <p:nvPr>
            <p:ph type="body" idx="1"/>
          </p:nvPr>
        </p:nvSpPr>
        <p:spPr>
          <a:xfrm>
            <a:off x="228600" y="1828800"/>
            <a:ext cx="8763000" cy="4302125"/>
          </a:xfrm>
        </p:spPr>
        <p:txBody>
          <a:bodyPr/>
          <a:lstStyle/>
          <a:p>
            <a:r>
              <a:rPr lang="en-US" i="1"/>
              <a:t>New York Times</a:t>
            </a:r>
            <a:r>
              <a:rPr lang="en-US"/>
              <a:t>, March 25, 1878</a:t>
            </a:r>
          </a:p>
          <a:p>
            <a:pPr>
              <a:buFont typeface="Wingdings" pitchFamily="2" charset="2"/>
              <a:buNone/>
            </a:pPr>
            <a:r>
              <a:rPr lang="en-US"/>
              <a:t>	Something ought to be done to Mr. Edison …Recently he invented the phonograph, a machine that catches the lightest whisper of conversation and stores it up…This machine will eventually destroy all confidence between man and man, and render more dangerous than ever woman’s want of confidence in woman.</a:t>
            </a:r>
          </a:p>
        </p:txBody>
      </p:sp>
      <p:pic>
        <p:nvPicPr>
          <p:cNvPr id="99333" name="Picture 5" descr="Edison in chemistry lab, 1929"/>
          <p:cNvPicPr>
            <a:picLocks noChangeAspect="1" noChangeArrowheads="1"/>
          </p:cNvPicPr>
          <p:nvPr/>
        </p:nvPicPr>
        <p:blipFill>
          <a:blip r:embed="rId2" cstate="print"/>
          <a:srcRect/>
          <a:stretch>
            <a:fillRect/>
          </a:stretch>
        </p:blipFill>
        <p:spPr bwMode="auto">
          <a:xfrm>
            <a:off x="7162800" y="762000"/>
            <a:ext cx="1400175" cy="1543050"/>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algn="ctr"/>
            <a:r>
              <a:rPr lang="en-US"/>
              <a:t>Incandescent Lighting</a:t>
            </a:r>
          </a:p>
        </p:txBody>
      </p:sp>
      <p:sp>
        <p:nvSpPr>
          <p:cNvPr id="104455" name="Rectangle 7"/>
          <p:cNvSpPr>
            <a:spLocks noGrp="1" noChangeArrowheads="1"/>
          </p:cNvSpPr>
          <p:nvPr>
            <p:ph type="body" sz="half" idx="2"/>
          </p:nvPr>
        </p:nvSpPr>
        <p:spPr/>
        <p:txBody>
          <a:bodyPr/>
          <a:lstStyle/>
          <a:p>
            <a:r>
              <a:rPr lang="en-US" sz="2800"/>
              <a:t>Electric lighting was not new</a:t>
            </a:r>
          </a:p>
          <a:p>
            <a:r>
              <a:rPr lang="en-US" sz="2800"/>
              <a:t>Edison developed the incandescent light and an electrical system to make light practical, economical, and safe</a:t>
            </a:r>
          </a:p>
          <a:p>
            <a:r>
              <a:rPr lang="en-US" sz="2800"/>
              <a:t>1882 1</a:t>
            </a:r>
            <a:r>
              <a:rPr lang="en-US" sz="2800" baseline="30000"/>
              <a:t>st</a:t>
            </a:r>
            <a:r>
              <a:rPr lang="en-US" sz="2800"/>
              <a:t> commercial power station</a:t>
            </a:r>
          </a:p>
        </p:txBody>
      </p:sp>
      <p:pic>
        <p:nvPicPr>
          <p:cNvPr id="104453" name="Picture 5" descr="Drawing of electric light"/>
          <p:cNvPicPr>
            <a:picLocks noChangeAspect="1" noChangeArrowheads="1"/>
          </p:cNvPicPr>
          <p:nvPr/>
        </p:nvPicPr>
        <p:blipFill>
          <a:blip r:embed="rId2" cstate="print"/>
          <a:srcRect/>
          <a:stretch>
            <a:fillRect/>
          </a:stretch>
        </p:blipFill>
        <p:spPr bwMode="auto">
          <a:xfrm>
            <a:off x="914400" y="2133600"/>
            <a:ext cx="2378075" cy="3657600"/>
          </a:xfrm>
          <a:prstGeom prst="rect">
            <a:avLst/>
          </a:prstGeom>
          <a:noFill/>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Quadrant">
  <a:themeElements>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Quadrant</Template>
  <TotalTime>450</TotalTime>
  <Words>729</Words>
  <Application>Microsoft Office PowerPoint</Application>
  <PresentationFormat>On-screen Show (4:3)</PresentationFormat>
  <Paragraphs>88</Paragraphs>
  <Slides>20</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Times New Roman</vt:lpstr>
      <vt:lpstr>Wingdings</vt:lpstr>
      <vt:lpstr>Teletype</vt:lpstr>
      <vt:lpstr>Quadrant</vt:lpstr>
      <vt:lpstr>THOMAS ALVA EDISON</vt:lpstr>
      <vt:lpstr>Slide 2</vt:lpstr>
      <vt:lpstr>Discussion Questions:</vt:lpstr>
      <vt:lpstr>More Than a Light Bulb</vt:lpstr>
      <vt:lpstr>YOUTH</vt:lpstr>
      <vt:lpstr>Changing Times</vt:lpstr>
      <vt:lpstr>Phonograph</vt:lpstr>
      <vt:lpstr>Criticisms</vt:lpstr>
      <vt:lpstr>Incandescent Lighting</vt:lpstr>
      <vt:lpstr>Kinetoscope</vt:lpstr>
      <vt:lpstr>West Orange Lab, New Jersey</vt:lpstr>
      <vt:lpstr>Factory Workers</vt:lpstr>
      <vt:lpstr>Edison “invented inventing”</vt:lpstr>
      <vt:lpstr>Technology and Social Change</vt:lpstr>
      <vt:lpstr>Edison’s Personal Life:</vt:lpstr>
      <vt:lpstr>Edison’s Life continued:</vt:lpstr>
      <vt:lpstr>Conclusion</vt:lpstr>
      <vt:lpstr>Conclusion continued</vt:lpstr>
      <vt:lpstr>Citations</vt:lpstr>
      <vt:lpstr>Citations</vt:lpstr>
    </vt:vector>
  </TitlesOfParts>
  <Company>Schreiber Foods,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THOMAS ALVA EDISON</dc:title>
  <dc:creator>Jeanne Sneddon</dc:creator>
  <cp:lastModifiedBy>mcundiff</cp:lastModifiedBy>
  <cp:revision>21</cp:revision>
  <dcterms:created xsi:type="dcterms:W3CDTF">2007-11-29T01:00:23Z</dcterms:created>
  <dcterms:modified xsi:type="dcterms:W3CDTF">2013-10-24T19:39:50Z</dcterms:modified>
</cp:coreProperties>
</file>