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theme/themeOverride6.xml" ContentType="application/vnd.openxmlformats-officedocument.themeOverr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diagrams/data7.xml" ContentType="application/vnd.openxmlformats-officedocument.drawingml.diagramData+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50.xml" ContentType="application/vnd.openxmlformats-officedocument.presentationml.notesSlide+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diagrams/colors6.xml" ContentType="application/vnd.openxmlformats-officedocument.drawingml.diagramColors+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diagrams/quickStyle5.xml" ContentType="application/vnd.openxmlformats-officedocument.drawingml.diagramStyl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theme/themeOverride4.xml" ContentType="application/vnd.openxmlformats-officedocument.themeOverr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layout4.xml" ContentType="application/vnd.openxmlformats-officedocument.drawingml.diagramLayout+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charts/chart6.xml" ContentType="application/vnd.openxmlformats-officedocument.drawingml.chart+xml"/>
  <Override PartName="/ppt/diagrams/colors7.xml" ContentType="application/vnd.openxmlformats-officedocument.drawingml.diagramColors+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notesSlides/notesSlide89.xml" ContentType="application/vnd.openxmlformats-officedocument.presentationml.notesSlide+xml"/>
  <Override PartName="/ppt/diagrams/quickStyle6.xml" ContentType="application/vnd.openxmlformats-officedocument.drawingml.diagramStyl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theme/themeOverride5.xml" ContentType="application/vnd.openxmlformats-officedocument.themeOverr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charts/chart7.xml" ContentType="application/vnd.openxmlformats-officedocument.drawingml.chart+xml"/>
  <Override PartName="/ppt/slides/slide118.xml" ContentType="application/vnd.openxmlformats-officedocument.presentationml.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diagrams/quickStyle7.xml" ContentType="application/vnd.openxmlformats-officedocument.drawingml.diagramStyl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theme/themeOverride2.xml" ContentType="application/vnd.openxmlformats-officedocument.themeOverr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diagrams/layout2.xml" ContentType="application/vnd.openxmlformats-officedocument.drawingml.diagramLayout+xml"/>
  <Default Extension="gif" ContentType="image/gif"/>
  <Override PartName="/ppt/notesSlides/notesSlide31.xml" ContentType="application/vnd.openxmlformats-officedocument.presentationml.notesSlide+xml"/>
  <Override PartName="/ppt/slides/slide89.xml" ContentType="application/vnd.openxmlformats-officedocument.presentationml.slide+xml"/>
  <Override PartName="/ppt/diagrams/data3.xml" ContentType="application/vnd.openxmlformats-officedocument.drawingml.diagramData+xml"/>
  <Override PartName="/ppt/charts/chart4.xml" ContentType="application/vnd.openxmlformats-officedocument.drawingml.chart+xml"/>
  <Override PartName="/ppt/diagrams/colors5.xml" ContentType="application/vnd.openxmlformats-officedocument.drawingml.diagramColors+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notesSlides/notesSlide69.xml" ContentType="application/vnd.openxmlformats-officedocument.presentationml.notesSlide+xml"/>
  <Override PartName="/ppt/theme/themeOverride7.xml" ContentType="application/vnd.openxmlformats-officedocument.themeOverr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Default Extension="xls" ContentType="application/vnd.ms-exce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diagrams/layout7.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22"/>
  </p:notesMasterIdLst>
  <p:handoutMasterIdLst>
    <p:handoutMasterId r:id="rId123"/>
  </p:handoutMasterIdLst>
  <p:sldIdLst>
    <p:sldId id="256" r:id="rId2"/>
    <p:sldId id="582" r:id="rId3"/>
    <p:sldId id="583" r:id="rId4"/>
    <p:sldId id="584" r:id="rId5"/>
    <p:sldId id="585" r:id="rId6"/>
    <p:sldId id="586" r:id="rId7"/>
    <p:sldId id="588" r:id="rId8"/>
    <p:sldId id="589" r:id="rId9"/>
    <p:sldId id="590" r:id="rId10"/>
    <p:sldId id="591" r:id="rId11"/>
    <p:sldId id="620" r:id="rId12"/>
    <p:sldId id="621" r:id="rId13"/>
    <p:sldId id="622" r:id="rId14"/>
    <p:sldId id="594" r:id="rId15"/>
    <p:sldId id="595" r:id="rId16"/>
    <p:sldId id="596" r:id="rId17"/>
    <p:sldId id="597" r:id="rId18"/>
    <p:sldId id="598" r:id="rId19"/>
    <p:sldId id="599" r:id="rId20"/>
    <p:sldId id="600" r:id="rId21"/>
    <p:sldId id="601" r:id="rId22"/>
    <p:sldId id="602" r:id="rId23"/>
    <p:sldId id="603" r:id="rId24"/>
    <p:sldId id="412" r:id="rId25"/>
    <p:sldId id="413" r:id="rId26"/>
    <p:sldId id="548" r:id="rId27"/>
    <p:sldId id="544" r:id="rId28"/>
    <p:sldId id="420" r:id="rId29"/>
    <p:sldId id="421" r:id="rId30"/>
    <p:sldId id="422" r:id="rId31"/>
    <p:sldId id="557" r:id="rId32"/>
    <p:sldId id="555" r:id="rId33"/>
    <p:sldId id="558" r:id="rId34"/>
    <p:sldId id="423" r:id="rId35"/>
    <p:sldId id="556" r:id="rId36"/>
    <p:sldId id="380" r:id="rId37"/>
    <p:sldId id="382" r:id="rId38"/>
    <p:sldId id="643" r:id="rId39"/>
    <p:sldId id="381" r:id="rId40"/>
    <p:sldId id="425" r:id="rId41"/>
    <p:sldId id="426" r:id="rId42"/>
    <p:sldId id="581" r:id="rId43"/>
    <p:sldId id="523" r:id="rId44"/>
    <p:sldId id="577" r:id="rId45"/>
    <p:sldId id="521" r:id="rId46"/>
    <p:sldId id="579" r:id="rId47"/>
    <p:sldId id="611" r:id="rId48"/>
    <p:sldId id="522" r:id="rId49"/>
    <p:sldId id="471" r:id="rId50"/>
    <p:sldId id="505" r:id="rId51"/>
    <p:sldId id="324" r:id="rId52"/>
    <p:sldId id="330" r:id="rId53"/>
    <p:sldId id="618" r:id="rId54"/>
    <p:sldId id="378" r:id="rId55"/>
    <p:sldId id="606" r:id="rId56"/>
    <p:sldId id="607" r:id="rId57"/>
    <p:sldId id="608" r:id="rId58"/>
    <p:sldId id="609" r:id="rId59"/>
    <p:sldId id="610" r:id="rId60"/>
    <p:sldId id="527" r:id="rId61"/>
    <p:sldId id="472" r:id="rId62"/>
    <p:sldId id="474" r:id="rId63"/>
    <p:sldId id="475" r:id="rId64"/>
    <p:sldId id="540" r:id="rId65"/>
    <p:sldId id="476" r:id="rId66"/>
    <p:sldId id="477" r:id="rId67"/>
    <p:sldId id="478" r:id="rId68"/>
    <p:sldId id="560" r:id="rId69"/>
    <p:sldId id="561" r:id="rId70"/>
    <p:sldId id="562" r:id="rId71"/>
    <p:sldId id="563" r:id="rId72"/>
    <p:sldId id="513" r:id="rId73"/>
    <p:sldId id="564" r:id="rId74"/>
    <p:sldId id="636" r:id="rId75"/>
    <p:sldId id="637" r:id="rId76"/>
    <p:sldId id="638" r:id="rId77"/>
    <p:sldId id="639" r:id="rId78"/>
    <p:sldId id="640" r:id="rId79"/>
    <p:sldId id="571" r:id="rId80"/>
    <p:sldId id="614" r:id="rId81"/>
    <p:sldId id="572" r:id="rId82"/>
    <p:sldId id="642" r:id="rId83"/>
    <p:sldId id="575" r:id="rId84"/>
    <p:sldId id="634" r:id="rId85"/>
    <p:sldId id="630" r:id="rId86"/>
    <p:sldId id="623" r:id="rId87"/>
    <p:sldId id="625" r:id="rId88"/>
    <p:sldId id="485" r:id="rId89"/>
    <p:sldId id="624" r:id="rId90"/>
    <p:sldId id="543" r:id="rId91"/>
    <p:sldId id="535" r:id="rId92"/>
    <p:sldId id="536" r:id="rId93"/>
    <p:sldId id="537" r:id="rId94"/>
    <p:sldId id="538" r:id="rId95"/>
    <p:sldId id="539" r:id="rId96"/>
    <p:sldId id="616" r:id="rId97"/>
    <p:sldId id="617" r:id="rId98"/>
    <p:sldId id="500" r:id="rId99"/>
    <p:sldId id="490" r:id="rId100"/>
    <p:sldId id="491" r:id="rId101"/>
    <p:sldId id="501" r:id="rId102"/>
    <p:sldId id="518" r:id="rId103"/>
    <p:sldId id="531" r:id="rId104"/>
    <p:sldId id="507" r:id="rId105"/>
    <p:sldId id="510" r:id="rId106"/>
    <p:sldId id="496" r:id="rId107"/>
    <p:sldId id="502" r:id="rId108"/>
    <p:sldId id="481" r:id="rId109"/>
    <p:sldId id="615" r:id="rId110"/>
    <p:sldId id="497" r:id="rId111"/>
    <p:sldId id="506" r:id="rId112"/>
    <p:sldId id="635" r:id="rId113"/>
    <p:sldId id="494" r:id="rId114"/>
    <p:sldId id="495" r:id="rId115"/>
    <p:sldId id="619" r:id="rId116"/>
    <p:sldId id="553" r:id="rId117"/>
    <p:sldId id="493" r:id="rId118"/>
    <p:sldId id="545" r:id="rId119"/>
    <p:sldId id="546" r:id="rId120"/>
    <p:sldId id="257" r:id="rId121"/>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39639"/>
    <a:srgbClr val="BA8748"/>
    <a:srgbClr val="D9541E"/>
    <a:srgbClr val="000000"/>
    <a:srgbClr val="111111"/>
    <a:srgbClr val="333333"/>
    <a:srgbClr val="080808"/>
    <a:srgbClr val="0083A9"/>
    <a:srgbClr val="004B8D"/>
    <a:srgbClr val="C3A20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07" autoAdjust="0"/>
    <p:restoredTop sz="89595" autoAdjust="0"/>
  </p:normalViewPr>
  <p:slideViewPr>
    <p:cSldViewPr>
      <p:cViewPr>
        <p:scale>
          <a:sx n="50" d="100"/>
          <a:sy n="50" d="100"/>
        </p:scale>
        <p:origin x="-1440" y="-43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50" d="100"/>
        <a:sy n="50" d="100"/>
      </p:scale>
      <p:origin x="0" y="9859"/>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31"/>
  <c:clrMapOvr bg1="lt1" tx1="dk1" bg2="lt2" tx2="dk2" accent1="accent1" accent2="accent2" accent3="accent3" accent4="accent4" accent5="accent5" accent6="accent6" hlink="hlink" folHlink="folHlink"/>
  <c:chart>
    <c:autoTitleDeleted val="1"/>
    <c:plotArea>
      <c:layout/>
      <c:barChart>
        <c:barDir val="col"/>
        <c:grouping val="stacked"/>
        <c:ser>
          <c:idx val="0"/>
          <c:order val="0"/>
          <c:dLbls>
            <c:dLbl>
              <c:idx val="2"/>
              <c:tx>
                <c:rich>
                  <a:bodyPr/>
                  <a:lstStyle/>
                  <a:p>
                    <a:r>
                      <a:rPr lang="en-US" sz="3200" b="1">
                        <a:solidFill>
                          <a:schemeClr val="bg2"/>
                        </a:solidFill>
                        <a:latin typeface="Desyrel" panose="02000603050000020003" pitchFamily="2" charset="0"/>
                      </a:rPr>
                      <a:t>46%</a:t>
                    </a:r>
                    <a:endParaRPr lang="en-US"/>
                  </a:p>
                </c:rich>
              </c:tx>
              <c:showVal val="1"/>
              <c:showSerName val="1"/>
            </c:dLbl>
            <c:txPr>
              <a:bodyPr/>
              <a:lstStyle/>
              <a:p>
                <a:pPr>
                  <a:defRPr sz="3200" b="1">
                    <a:solidFill>
                      <a:schemeClr val="bg2"/>
                    </a:solidFill>
                    <a:latin typeface="Desyrel" panose="02000603050000020003" pitchFamily="2" charset="0"/>
                  </a:defRPr>
                </a:pPr>
                <a:endParaRPr lang="en-US"/>
              </a:p>
            </c:txPr>
            <c:showVal val="1"/>
          </c:dLbls>
          <c:cat>
            <c:strRef>
              <c:f>Sheet1!$B$3:$B$5</c:f>
              <c:strCache>
                <c:ptCount val="3"/>
                <c:pt idx="0">
                  <c:v>1 year</c:v>
                </c:pt>
                <c:pt idx="1">
                  <c:v>3 years</c:v>
                </c:pt>
                <c:pt idx="2">
                  <c:v>5 years</c:v>
                </c:pt>
              </c:strCache>
            </c:strRef>
          </c:cat>
          <c:val>
            <c:numRef>
              <c:f>Sheet1!$C$3:$C$5</c:f>
              <c:numCache>
                <c:formatCode>0%</c:formatCode>
                <c:ptCount val="3"/>
                <c:pt idx="0">
                  <c:v>0.17</c:v>
                </c:pt>
                <c:pt idx="1">
                  <c:v>0.33000000000000085</c:v>
                </c:pt>
                <c:pt idx="2">
                  <c:v>0.46</c:v>
                </c:pt>
              </c:numCache>
            </c:numRef>
          </c:val>
        </c:ser>
        <c:gapWidth val="55"/>
        <c:overlap val="100"/>
        <c:axId val="92044672"/>
        <c:axId val="92062848"/>
      </c:barChart>
      <c:catAx>
        <c:axId val="92044672"/>
        <c:scaling>
          <c:orientation val="minMax"/>
        </c:scaling>
        <c:axPos val="b"/>
        <c:majorTickMark val="none"/>
        <c:tickLblPos val="nextTo"/>
        <c:crossAx val="92062848"/>
        <c:crosses val="autoZero"/>
        <c:auto val="1"/>
        <c:lblAlgn val="ctr"/>
        <c:lblOffset val="100"/>
      </c:catAx>
      <c:valAx>
        <c:axId val="92062848"/>
        <c:scaling>
          <c:orientation val="minMax"/>
        </c:scaling>
        <c:axPos val="l"/>
        <c:majorGridlines/>
        <c:title>
          <c:tx>
            <c:rich>
              <a:bodyPr/>
              <a:lstStyle/>
              <a:p>
                <a:pPr>
                  <a:defRPr/>
                </a:pPr>
                <a:r>
                  <a:rPr lang="en-US"/>
                  <a:t>Teachers Leaving Profession</a:t>
                </a:r>
              </a:p>
            </c:rich>
          </c:tx>
        </c:title>
        <c:numFmt formatCode="0%" sourceLinked="1"/>
        <c:majorTickMark val="none"/>
        <c:tickLblPos val="nextTo"/>
        <c:crossAx val="92044672"/>
        <c:crosses val="autoZero"/>
        <c:crossBetween val="between"/>
      </c:valAx>
    </c:plotArea>
    <c:plotVisOnly val="1"/>
    <c:dispBlanksAs val="gap"/>
  </c:chart>
  <c:txPr>
    <a:bodyPr/>
    <a:lstStyle/>
    <a:p>
      <a:pPr>
        <a:defRPr sz="20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baseline="0" dirty="0" smtClean="0"/>
              <a:t>ATTRITION</a:t>
            </a:r>
            <a:br>
              <a:rPr lang="en-US" baseline="0" dirty="0" smtClean="0"/>
            </a:br>
            <a:r>
              <a:rPr lang="en-US" baseline="0" dirty="0" smtClean="0"/>
              <a:t>Year 1 </a:t>
            </a:r>
            <a:r>
              <a:rPr lang="en-US" dirty="0" smtClean="0"/>
              <a:t>Teachers </a:t>
            </a:r>
            <a:r>
              <a:rPr lang="en-US" dirty="0"/>
              <a:t>Employed </a:t>
            </a:r>
            <a:r>
              <a:rPr lang="en-US" dirty="0" smtClean="0"/>
              <a:t/>
            </a:r>
            <a:br>
              <a:rPr lang="en-US" dirty="0" smtClean="0"/>
            </a:br>
            <a:r>
              <a:rPr lang="en-US" dirty="0" smtClean="0"/>
              <a:t>in 2001</a:t>
            </a:r>
            <a:r>
              <a:rPr lang="en-US" baseline="0" dirty="0" smtClean="0"/>
              <a:t> Leaving the District   </a:t>
            </a:r>
            <a:endParaRPr lang="en-US" dirty="0"/>
          </a:p>
        </c:rich>
      </c:tx>
    </c:title>
    <c:view3D>
      <c:rAngAx val="1"/>
    </c:view3D>
    <c:plotArea>
      <c:layout>
        <c:manualLayout>
          <c:layoutTarget val="inner"/>
          <c:xMode val="edge"/>
          <c:yMode val="edge"/>
          <c:x val="1.8151815181518163E-2"/>
          <c:y val="0.25961679790026354"/>
          <c:w val="0.96369636963696359"/>
          <c:h val="0.59501076115485407"/>
        </c:manualLayout>
      </c:layout>
      <c:bar3DChart>
        <c:barDir val="col"/>
        <c:grouping val="clustered"/>
        <c:ser>
          <c:idx val="0"/>
          <c:order val="0"/>
          <c:dLbls>
            <c:dLbl>
              <c:idx val="0"/>
              <c:layout>
                <c:manualLayout>
                  <c:x val="8.130081300813009E-3"/>
                  <c:y val="-3.0000000000000002E-2"/>
                </c:manualLayout>
              </c:layout>
              <c:tx>
                <c:rich>
                  <a:bodyPr/>
                  <a:lstStyle/>
                  <a:p>
                    <a:r>
                      <a:rPr lang="en-US" dirty="0" smtClean="0"/>
                      <a:t>40.23%</a:t>
                    </a:r>
                    <a:endParaRPr lang="en-US" dirty="0"/>
                  </a:p>
                </c:rich>
              </c:tx>
              <c:showVal val="1"/>
            </c:dLbl>
            <c:dLbl>
              <c:idx val="1"/>
              <c:layout>
                <c:manualLayout>
                  <c:x val="1.2195121951219513E-2"/>
                  <c:y val="-4.6666666666666683E-2"/>
                </c:manualLayout>
              </c:layout>
              <c:tx>
                <c:rich>
                  <a:bodyPr/>
                  <a:lstStyle/>
                  <a:p>
                    <a:r>
                      <a:rPr lang="en-US" b="1" dirty="0" smtClean="0"/>
                      <a:t>58.62%</a:t>
                    </a:r>
                    <a:endParaRPr lang="en-US" b="1" dirty="0"/>
                  </a:p>
                </c:rich>
              </c:tx>
              <c:showVal val="1"/>
            </c:dLbl>
            <c:dLbl>
              <c:idx val="2"/>
              <c:layout>
                <c:manualLayout>
                  <c:x val="1.4227642276422758E-2"/>
                  <c:y val="-4.0000000000000022E-2"/>
                </c:manualLayout>
              </c:layout>
              <c:tx>
                <c:rich>
                  <a:bodyPr/>
                  <a:lstStyle/>
                  <a:p>
                    <a:r>
                      <a:rPr lang="en-US" b="1" dirty="0" smtClean="0"/>
                      <a:t>70.11%</a:t>
                    </a:r>
                    <a:endParaRPr lang="en-US" b="1" dirty="0"/>
                  </a:p>
                </c:rich>
              </c:tx>
              <c:showVal val="1"/>
            </c:dLbl>
            <c:txPr>
              <a:bodyPr/>
              <a:lstStyle/>
              <a:p>
                <a:pPr>
                  <a:defRPr b="1"/>
                </a:pPr>
                <a:endParaRPr lang="en-US"/>
              </a:p>
            </c:txPr>
            <c:showVal val="1"/>
          </c:dLbls>
          <c:cat>
            <c:strRef>
              <c:f>Sheet1!$B$7:$D$7</c:f>
              <c:strCache>
                <c:ptCount val="3"/>
                <c:pt idx="0">
                  <c:v>Year 1</c:v>
                </c:pt>
                <c:pt idx="1">
                  <c:v>Year 2</c:v>
                </c:pt>
                <c:pt idx="2">
                  <c:v>Year 3</c:v>
                </c:pt>
              </c:strCache>
            </c:strRef>
          </c:cat>
          <c:val>
            <c:numRef>
              <c:f>Sheet1!$B$8:$D$8</c:f>
              <c:numCache>
                <c:formatCode>General</c:formatCode>
                <c:ptCount val="3"/>
                <c:pt idx="0">
                  <c:v>40.230000000000011</c:v>
                </c:pt>
                <c:pt idx="1">
                  <c:v>58.620000000000012</c:v>
                </c:pt>
                <c:pt idx="2">
                  <c:v>70.11</c:v>
                </c:pt>
              </c:numCache>
            </c:numRef>
          </c:val>
        </c:ser>
        <c:dLbls>
          <c:showVal val="1"/>
        </c:dLbls>
        <c:shape val="cylinder"/>
        <c:axId val="102516608"/>
        <c:axId val="102518144"/>
        <c:axId val="0"/>
      </c:bar3DChart>
      <c:catAx>
        <c:axId val="102516608"/>
        <c:scaling>
          <c:orientation val="minMax"/>
        </c:scaling>
        <c:axPos val="b"/>
        <c:majorTickMark val="none"/>
        <c:tickLblPos val="nextTo"/>
        <c:crossAx val="102518144"/>
        <c:crosses val="autoZero"/>
        <c:auto val="1"/>
        <c:lblAlgn val="ctr"/>
        <c:lblOffset val="100"/>
      </c:catAx>
      <c:valAx>
        <c:axId val="102518144"/>
        <c:scaling>
          <c:orientation val="minMax"/>
        </c:scaling>
        <c:delete val="1"/>
        <c:axPos val="l"/>
        <c:numFmt formatCode="General" sourceLinked="1"/>
        <c:majorTickMark val="none"/>
        <c:tickLblPos val="none"/>
        <c:crossAx val="102516608"/>
        <c:crosses val="autoZero"/>
        <c:crossBetween val="between"/>
      </c:valAx>
    </c:plotArea>
    <c:plotVisOnly val="1"/>
    <c:dispBlanksAs val="gap"/>
  </c:chart>
  <c:txPr>
    <a:bodyPr/>
    <a:lstStyle/>
    <a:p>
      <a:pPr>
        <a:defRPr sz="20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style val="31"/>
  <c:clrMapOvr bg1="lt1" tx1="dk1" bg2="lt2" tx2="dk2" accent1="accent1" accent2="accent2" accent3="accent3" accent4="accent4" accent5="accent5" accent6="accent6" hlink="hlink" folHlink="folHlink"/>
  <c:chart>
    <c:title>
      <c:tx>
        <c:rich>
          <a:bodyPr/>
          <a:lstStyle/>
          <a:p>
            <a:pPr>
              <a:defRPr/>
            </a:pPr>
            <a:r>
              <a:rPr lang="en-US" dirty="0"/>
              <a:t>Cohort Teacher Attrition:  </a:t>
            </a:r>
            <a:r>
              <a:rPr lang="en-US" dirty="0" smtClean="0"/>
              <a:t/>
            </a:r>
            <a:br>
              <a:rPr lang="en-US" dirty="0" smtClean="0"/>
            </a:br>
            <a:r>
              <a:rPr lang="en-US" dirty="0" smtClean="0"/>
              <a:t>Baseline </a:t>
            </a:r>
            <a:r>
              <a:rPr lang="en-US" dirty="0"/>
              <a:t>vs. STEP UP</a:t>
            </a:r>
          </a:p>
        </c:rich>
      </c:tx>
    </c:title>
    <c:plotArea>
      <c:layout/>
      <c:lineChart>
        <c:grouping val="standard"/>
        <c:ser>
          <c:idx val="0"/>
          <c:order val="0"/>
          <c:tx>
            <c:strRef>
              <c:f>Sheet4!$C$2</c:f>
              <c:strCache>
                <c:ptCount val="1"/>
                <c:pt idx="0">
                  <c:v>2004-05 STEP UP Cohort</c:v>
                </c:pt>
              </c:strCache>
            </c:strRef>
          </c:tx>
          <c:marker>
            <c:spPr>
              <a:solidFill>
                <a:schemeClr val="accent5">
                  <a:lumMod val="50000"/>
                </a:schemeClr>
              </a:solidFill>
              <a:ln>
                <a:noFill/>
              </a:ln>
            </c:spPr>
          </c:marker>
          <c:dPt>
            <c:idx val="1"/>
            <c:spPr>
              <a:ln>
                <a:solidFill>
                  <a:schemeClr val="accent5">
                    <a:lumMod val="75000"/>
                  </a:schemeClr>
                </a:solidFill>
              </a:ln>
            </c:spPr>
          </c:dPt>
          <c:dLbls>
            <c:showVal val="1"/>
          </c:dLbls>
          <c:cat>
            <c:strRef>
              <c:f>Sheet4!$B$3:$B$5</c:f>
              <c:strCache>
                <c:ptCount val="3"/>
                <c:pt idx="0">
                  <c:v>EOY One</c:v>
                </c:pt>
                <c:pt idx="1">
                  <c:v>EOY Two</c:v>
                </c:pt>
                <c:pt idx="2">
                  <c:v>EOY Three</c:v>
                </c:pt>
              </c:strCache>
            </c:strRef>
          </c:cat>
          <c:val>
            <c:numRef>
              <c:f>Sheet4!$C$3:$C$5</c:f>
              <c:numCache>
                <c:formatCode>0.00%</c:formatCode>
                <c:ptCount val="3"/>
                <c:pt idx="0">
                  <c:v>0.16089999999999999</c:v>
                </c:pt>
                <c:pt idx="1">
                  <c:v>0.22989999999999999</c:v>
                </c:pt>
                <c:pt idx="2">
                  <c:v>0.26440000000000002</c:v>
                </c:pt>
              </c:numCache>
            </c:numRef>
          </c:val>
        </c:ser>
        <c:ser>
          <c:idx val="1"/>
          <c:order val="1"/>
          <c:tx>
            <c:strRef>
              <c:f>Sheet4!$D$2</c:f>
              <c:strCache>
                <c:ptCount val="1"/>
                <c:pt idx="0">
                  <c:v>2000-01 Baseline</c:v>
                </c:pt>
              </c:strCache>
            </c:strRef>
          </c:tx>
          <c:spPr>
            <a:ln>
              <a:solidFill>
                <a:schemeClr val="accent3">
                  <a:lumMod val="75000"/>
                </a:schemeClr>
              </a:solidFill>
            </a:ln>
          </c:spPr>
          <c:marker>
            <c:spPr>
              <a:solidFill>
                <a:schemeClr val="accent3">
                  <a:lumMod val="50000"/>
                </a:schemeClr>
              </a:solidFill>
              <a:ln>
                <a:noFill/>
              </a:ln>
            </c:spPr>
          </c:marker>
          <c:dLbls>
            <c:showVal val="1"/>
          </c:dLbls>
          <c:cat>
            <c:strRef>
              <c:f>Sheet4!$B$3:$B$5</c:f>
              <c:strCache>
                <c:ptCount val="3"/>
                <c:pt idx="0">
                  <c:v>EOY One</c:v>
                </c:pt>
                <c:pt idx="1">
                  <c:v>EOY Two</c:v>
                </c:pt>
                <c:pt idx="2">
                  <c:v>EOY Three</c:v>
                </c:pt>
              </c:strCache>
            </c:strRef>
          </c:cat>
          <c:val>
            <c:numRef>
              <c:f>Sheet4!$D$3:$D$5</c:f>
              <c:numCache>
                <c:formatCode>0.00%</c:formatCode>
                <c:ptCount val="3"/>
                <c:pt idx="0">
                  <c:v>0.40230000000000032</c:v>
                </c:pt>
                <c:pt idx="1">
                  <c:v>0.5861999999999995</c:v>
                </c:pt>
                <c:pt idx="2">
                  <c:v>0.70109999999999995</c:v>
                </c:pt>
              </c:numCache>
            </c:numRef>
          </c:val>
        </c:ser>
        <c:marker val="1"/>
        <c:axId val="102814464"/>
        <c:axId val="102816000"/>
      </c:lineChart>
      <c:catAx>
        <c:axId val="102814464"/>
        <c:scaling>
          <c:orientation val="minMax"/>
        </c:scaling>
        <c:axPos val="b"/>
        <c:majorTickMark val="none"/>
        <c:tickLblPos val="nextTo"/>
        <c:crossAx val="102816000"/>
        <c:crosses val="autoZero"/>
        <c:auto val="1"/>
        <c:lblAlgn val="ctr"/>
        <c:lblOffset val="100"/>
      </c:catAx>
      <c:valAx>
        <c:axId val="102816000"/>
        <c:scaling>
          <c:orientation val="minMax"/>
        </c:scaling>
        <c:axPos val="l"/>
        <c:majorGridlines/>
        <c:numFmt formatCode="0.00%" sourceLinked="1"/>
        <c:majorTickMark val="none"/>
        <c:tickLblPos val="nextTo"/>
        <c:crossAx val="102814464"/>
        <c:crosses val="autoZero"/>
        <c:crossBetween val="between"/>
      </c:valAx>
    </c:plotArea>
    <c:legend>
      <c:legendPos val="b"/>
    </c:legend>
    <c:plotVisOnly val="1"/>
    <c:dispBlanksAs val="gap"/>
  </c:chart>
  <c:txPr>
    <a:bodyPr/>
    <a:lstStyle/>
    <a:p>
      <a:pPr>
        <a:defRPr sz="24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9"/>
  <c:clrMapOvr bg1="lt1" tx1="dk1" bg2="lt2" tx2="dk2" accent1="accent1" accent2="accent2" accent3="accent3" accent4="accent4" accent5="accent5" accent6="accent6" hlink="hlink" folHlink="folHlink"/>
  <c:chart>
    <c:title>
      <c:tx>
        <c:rich>
          <a:bodyPr/>
          <a:lstStyle/>
          <a:p>
            <a:pPr>
              <a:defRPr/>
            </a:pPr>
            <a:r>
              <a:rPr lang="en-US"/>
              <a:t>Teacher Turnover After First Year (2000-2001)</a:t>
            </a:r>
            <a:br>
              <a:rPr lang="en-US"/>
            </a:br>
            <a:r>
              <a:rPr lang="en-US"/>
              <a:t>Ingerson &amp; Smith</a:t>
            </a:r>
          </a:p>
        </c:rich>
      </c:tx>
    </c:title>
    <c:plotArea>
      <c:layout/>
      <c:barChart>
        <c:barDir val="bar"/>
        <c:grouping val="clustered"/>
        <c:ser>
          <c:idx val="0"/>
          <c:order val="0"/>
          <c:cat>
            <c:strRef>
              <c:f>Sheet1!$B$4:$B$7</c:f>
              <c:strCache>
                <c:ptCount val="4"/>
                <c:pt idx="0">
                  <c:v>No Induction</c:v>
                </c:pt>
                <c:pt idx="1">
                  <c:v>3 Induction Supports</c:v>
                </c:pt>
                <c:pt idx="2">
                  <c:v>6 Induction Supports</c:v>
                </c:pt>
                <c:pt idx="3">
                  <c:v>8 Induction Supports</c:v>
                </c:pt>
              </c:strCache>
            </c:strRef>
          </c:cat>
          <c:val>
            <c:numRef>
              <c:f>Sheet1!$C$4:$C$7</c:f>
              <c:numCache>
                <c:formatCode>0%</c:formatCode>
                <c:ptCount val="4"/>
                <c:pt idx="0">
                  <c:v>0.4</c:v>
                </c:pt>
                <c:pt idx="1">
                  <c:v>0.28000000000000008</c:v>
                </c:pt>
                <c:pt idx="2">
                  <c:v>0.24000000000000021</c:v>
                </c:pt>
                <c:pt idx="3">
                  <c:v>0.18000000000000024</c:v>
                </c:pt>
              </c:numCache>
            </c:numRef>
          </c:val>
        </c:ser>
        <c:dLbls>
          <c:showVal val="1"/>
        </c:dLbls>
        <c:overlap val="-25"/>
        <c:axId val="115063808"/>
        <c:axId val="115094272"/>
      </c:barChart>
      <c:catAx>
        <c:axId val="115063808"/>
        <c:scaling>
          <c:orientation val="minMax"/>
        </c:scaling>
        <c:axPos val="l"/>
        <c:majorTickMark val="none"/>
        <c:tickLblPos val="nextTo"/>
        <c:crossAx val="115094272"/>
        <c:crosses val="autoZero"/>
        <c:auto val="1"/>
        <c:lblAlgn val="ctr"/>
        <c:lblOffset val="100"/>
      </c:catAx>
      <c:valAx>
        <c:axId val="115094272"/>
        <c:scaling>
          <c:orientation val="minMax"/>
        </c:scaling>
        <c:delete val="1"/>
        <c:axPos val="b"/>
        <c:numFmt formatCode="0%" sourceLinked="1"/>
        <c:tickLblPos val="none"/>
        <c:crossAx val="115063808"/>
        <c:crosses val="autoZero"/>
        <c:crossBetween val="between"/>
      </c:valAx>
    </c:plotArea>
    <c:plotVisOnly val="1"/>
    <c:dispBlanksAs val="gap"/>
  </c:chart>
  <c:txPr>
    <a:bodyPr/>
    <a:lstStyle/>
    <a:p>
      <a:pPr>
        <a:defRPr sz="220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31"/>
  <c:clrMapOvr bg1="lt1" tx1="dk1" bg2="lt2" tx2="dk2" accent1="accent1" accent2="accent2" accent3="accent3" accent4="accent4" accent5="accent5" accent6="accent6" hlink="hlink" folHlink="folHlink"/>
  <c:chart>
    <c:title>
      <c:tx>
        <c:rich>
          <a:bodyPr/>
          <a:lstStyle/>
          <a:p>
            <a:pPr>
              <a:defRPr/>
            </a:pPr>
            <a:r>
              <a:rPr lang="en-US"/>
              <a:t>Component A:  Builds on Preservice Experience    </a:t>
            </a:r>
          </a:p>
        </c:rich>
      </c:tx>
    </c:title>
    <c:plotArea>
      <c:layout/>
      <c:barChart>
        <c:barDir val="col"/>
        <c:grouping val="clustered"/>
        <c:ser>
          <c:idx val="0"/>
          <c:order val="0"/>
          <c:cat>
            <c:strRef>
              <c:f>Sheet1!$B$3:$B$6</c:f>
              <c:strCache>
                <c:ptCount val="4"/>
                <c:pt idx="0">
                  <c:v>Highly Effective</c:v>
                </c:pt>
                <c:pt idx="1">
                  <c:v>Effective</c:v>
                </c:pt>
                <c:pt idx="2">
                  <c:v>Slightly Effective</c:v>
                </c:pt>
                <c:pt idx="3">
                  <c:v>Not Effective</c:v>
                </c:pt>
              </c:strCache>
            </c:strRef>
          </c:cat>
          <c:val>
            <c:numRef>
              <c:f>Sheet1!$C$3:$C$6</c:f>
              <c:numCache>
                <c:formatCode>General</c:formatCode>
                <c:ptCount val="4"/>
                <c:pt idx="0">
                  <c:v>5</c:v>
                </c:pt>
                <c:pt idx="1">
                  <c:v>3</c:v>
                </c:pt>
                <c:pt idx="2">
                  <c:v>6</c:v>
                </c:pt>
                <c:pt idx="3">
                  <c:v>2</c:v>
                </c:pt>
              </c:numCache>
            </c:numRef>
          </c:val>
        </c:ser>
        <c:dLbls>
          <c:showVal val="1"/>
        </c:dLbls>
        <c:overlap val="-25"/>
        <c:axId val="116160000"/>
        <c:axId val="116161536"/>
      </c:barChart>
      <c:catAx>
        <c:axId val="116160000"/>
        <c:scaling>
          <c:orientation val="minMax"/>
        </c:scaling>
        <c:axPos val="b"/>
        <c:majorTickMark val="none"/>
        <c:tickLblPos val="nextTo"/>
        <c:crossAx val="116161536"/>
        <c:crosses val="autoZero"/>
        <c:auto val="1"/>
        <c:lblAlgn val="ctr"/>
        <c:lblOffset val="100"/>
      </c:catAx>
      <c:valAx>
        <c:axId val="116161536"/>
        <c:scaling>
          <c:orientation val="minMax"/>
        </c:scaling>
        <c:delete val="1"/>
        <c:axPos val="l"/>
        <c:numFmt formatCode="General" sourceLinked="1"/>
        <c:majorTickMark val="none"/>
        <c:tickLblPos val="none"/>
        <c:crossAx val="116160000"/>
        <c:crosses val="autoZero"/>
        <c:crossBetween val="between"/>
      </c:valAx>
    </c:plotArea>
    <c:plotVisOnly val="1"/>
    <c:dispBlanksAs val="gap"/>
  </c:chart>
  <c:txPr>
    <a:bodyPr/>
    <a:lstStyle/>
    <a:p>
      <a:pPr>
        <a:defRPr sz="2000"/>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39"/>
  <c:clrMapOvr bg1="lt1" tx1="dk1" bg2="lt2" tx2="dk2" accent1="accent1" accent2="accent2" accent3="accent3" accent4="accent4" accent5="accent5" accent6="accent6" hlink="hlink" folHlink="folHlink"/>
  <c:chart>
    <c:title>
      <c:tx>
        <c:rich>
          <a:bodyPr/>
          <a:lstStyle/>
          <a:p>
            <a:pPr>
              <a:defRPr/>
            </a:pPr>
            <a:r>
              <a:rPr lang="en-US"/>
              <a:t>Principals’ Survey Results</a:t>
            </a:r>
            <a:br>
              <a:rPr lang="en-US"/>
            </a:br>
            <a:r>
              <a:rPr lang="en-US"/>
              <a:t>Impact of STEP UP Induction Program</a:t>
            </a:r>
          </a:p>
        </c:rich>
      </c:tx>
    </c:title>
    <c:view3D>
      <c:rAngAx val="1"/>
    </c:view3D>
    <c:plotArea>
      <c:layout/>
      <c:bar3DChart>
        <c:barDir val="col"/>
        <c:grouping val="clustered"/>
        <c:ser>
          <c:idx val="0"/>
          <c:order val="0"/>
          <c:tx>
            <c:v>% Agree and Strongly Agree</c:v>
          </c:tx>
          <c:dLbls>
            <c:dLbl>
              <c:idx val="0"/>
              <c:layout>
                <c:manualLayout>
                  <c:x val="-3.4013605442176978E-3"/>
                  <c:y val="-3.1963476065774384E-2"/>
                </c:manualLayout>
              </c:layout>
              <c:showVal val="1"/>
            </c:dLbl>
            <c:dLbl>
              <c:idx val="1"/>
              <c:layout>
                <c:manualLayout>
                  <c:x val="-1.7006802721088461E-3"/>
                  <c:y val="-3.4246581499043881E-2"/>
                </c:manualLayout>
              </c:layout>
              <c:showVal val="1"/>
            </c:dLbl>
            <c:dLbl>
              <c:idx val="2"/>
              <c:layout>
                <c:manualLayout>
                  <c:x val="3.4013605442176978E-3"/>
                  <c:y val="-4.5662108665391846E-2"/>
                </c:manualLayout>
              </c:layout>
              <c:showVal val="1"/>
            </c:dLbl>
            <c:dLbl>
              <c:idx val="3"/>
              <c:layout>
                <c:manualLayout>
                  <c:x val="0"/>
                  <c:y val="-4.5662108665391846E-2"/>
                </c:manualLayout>
              </c:layout>
              <c:showVal val="1"/>
            </c:dLbl>
            <c:dLbl>
              <c:idx val="4"/>
              <c:layout>
                <c:manualLayout>
                  <c:x val="-3.4013605442176978E-3"/>
                  <c:y val="-3.6529686932313489E-2"/>
                </c:manualLayout>
              </c:layout>
              <c:showVal val="1"/>
            </c:dLbl>
            <c:dLbl>
              <c:idx val="5"/>
              <c:layout>
                <c:manualLayout>
                  <c:x val="3.4013605442176978E-3"/>
                  <c:y val="-3.6529866704394842E-2"/>
                </c:manualLayout>
              </c:layout>
              <c:showVal val="1"/>
            </c:dLbl>
            <c:showVal val="1"/>
          </c:dLbls>
          <c:cat>
            <c:strRef>
              <c:f>Sheet1!$B$6:$B$11</c:f>
              <c:strCache>
                <c:ptCount val="6"/>
                <c:pt idx="0">
                  <c:v>Exemplary professional norms</c:v>
                </c:pt>
                <c:pt idx="1">
                  <c:v>Lesson craftsmanship</c:v>
                </c:pt>
                <c:pt idx="2">
                  <c:v>Efficacy</c:v>
                </c:pt>
                <c:pt idx="3">
                  <c:v>Contribute to student learning</c:v>
                </c:pt>
                <c:pt idx="4">
                  <c:v>Management craftsmanship</c:v>
                </c:pt>
                <c:pt idx="5">
                  <c:v>Student engagement</c:v>
                </c:pt>
              </c:strCache>
            </c:strRef>
          </c:cat>
          <c:val>
            <c:numRef>
              <c:f>Sheet1!$C$6:$C$11</c:f>
              <c:numCache>
                <c:formatCode>General</c:formatCode>
                <c:ptCount val="6"/>
                <c:pt idx="0">
                  <c:v>94.59</c:v>
                </c:pt>
                <c:pt idx="1">
                  <c:v>96.3</c:v>
                </c:pt>
                <c:pt idx="2">
                  <c:v>97.3</c:v>
                </c:pt>
                <c:pt idx="3">
                  <c:v>97.3</c:v>
                </c:pt>
                <c:pt idx="4">
                  <c:v>100</c:v>
                </c:pt>
                <c:pt idx="5">
                  <c:v>100</c:v>
                </c:pt>
              </c:numCache>
            </c:numRef>
          </c:val>
        </c:ser>
        <c:dLbls>
          <c:showVal val="1"/>
        </c:dLbls>
        <c:shape val="box"/>
        <c:axId val="118330496"/>
        <c:axId val="118332032"/>
        <c:axId val="0"/>
      </c:bar3DChart>
      <c:catAx>
        <c:axId val="118330496"/>
        <c:scaling>
          <c:orientation val="minMax"/>
        </c:scaling>
        <c:axPos val="b"/>
        <c:majorTickMark val="none"/>
        <c:tickLblPos val="nextTo"/>
        <c:crossAx val="118332032"/>
        <c:crosses val="autoZero"/>
        <c:auto val="1"/>
        <c:lblAlgn val="ctr"/>
        <c:lblOffset val="100"/>
      </c:catAx>
      <c:valAx>
        <c:axId val="118332032"/>
        <c:scaling>
          <c:orientation val="minMax"/>
        </c:scaling>
        <c:delete val="1"/>
        <c:axPos val="l"/>
        <c:numFmt formatCode="General" sourceLinked="1"/>
        <c:majorTickMark val="none"/>
        <c:tickLblPos val="none"/>
        <c:crossAx val="118330496"/>
        <c:crosses val="autoZero"/>
        <c:crossBetween val="between"/>
      </c:valAx>
    </c:plotArea>
    <c:legend>
      <c:legendPos val="t"/>
    </c:legend>
    <c:plotVisOnly val="1"/>
    <c:dispBlanksAs val="gap"/>
  </c:chart>
  <c:txPr>
    <a:bodyPr/>
    <a:lstStyle/>
    <a:p>
      <a:pPr>
        <a:defRPr sz="1200"/>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a:t>2004-2005 STEP UP Induction Program:  </a:t>
            </a:r>
            <a:r>
              <a:rPr lang="en-US" dirty="0" smtClean="0"/>
              <a:t/>
            </a:r>
            <a:br>
              <a:rPr lang="en-US" dirty="0" smtClean="0"/>
            </a:br>
            <a:r>
              <a:rPr lang="en-US" dirty="0" smtClean="0"/>
              <a:t>Classroom </a:t>
            </a:r>
            <a:r>
              <a:rPr lang="en-US" dirty="0"/>
              <a:t>Implementation of Critical Tier I Components </a:t>
            </a:r>
          </a:p>
        </c:rich>
      </c:tx>
    </c:title>
    <c:view3D>
      <c:rAngAx val="1"/>
    </c:view3D>
    <c:plotArea>
      <c:layout/>
      <c:bar3DChart>
        <c:barDir val="col"/>
        <c:grouping val="clustered"/>
        <c:ser>
          <c:idx val="0"/>
          <c:order val="0"/>
          <c:tx>
            <c:strRef>
              <c:f>Sheet2!$C$3</c:f>
              <c:strCache>
                <c:ptCount val="1"/>
                <c:pt idx="0">
                  <c:v>Aug-Sept</c:v>
                </c:pt>
              </c:strCache>
            </c:strRef>
          </c:tx>
          <c:spPr>
            <a:solidFill>
              <a:schemeClr val="accent3">
                <a:lumMod val="75000"/>
              </a:schemeClr>
            </a:solidFill>
          </c:spPr>
          <c:dLbls>
            <c:showVal val="1"/>
          </c:dLbls>
          <c:cat>
            <c:strRef>
              <c:f>Sheet2!$B$4:$B$7</c:f>
              <c:strCache>
                <c:ptCount val="4"/>
                <c:pt idx="0">
                  <c:v>Objective</c:v>
                </c:pt>
                <c:pt idx="1">
                  <c:v>Bell Work</c:v>
                </c:pt>
                <c:pt idx="2">
                  <c:v>Procedures</c:v>
                </c:pt>
                <c:pt idx="3">
                  <c:v>Student Engagement</c:v>
                </c:pt>
              </c:strCache>
            </c:strRef>
          </c:cat>
          <c:val>
            <c:numRef>
              <c:f>Sheet2!$C$4:$C$7</c:f>
              <c:numCache>
                <c:formatCode>General</c:formatCode>
                <c:ptCount val="4"/>
                <c:pt idx="0">
                  <c:v>39.700000000000003</c:v>
                </c:pt>
                <c:pt idx="1">
                  <c:v>45.1</c:v>
                </c:pt>
                <c:pt idx="2">
                  <c:v>62.7</c:v>
                </c:pt>
                <c:pt idx="3">
                  <c:v>71.7</c:v>
                </c:pt>
              </c:numCache>
            </c:numRef>
          </c:val>
        </c:ser>
        <c:ser>
          <c:idx val="1"/>
          <c:order val="1"/>
          <c:tx>
            <c:strRef>
              <c:f>Sheet2!$D$3</c:f>
              <c:strCache>
                <c:ptCount val="1"/>
                <c:pt idx="0">
                  <c:v>Oct-Jan</c:v>
                </c:pt>
              </c:strCache>
            </c:strRef>
          </c:tx>
          <c:spPr>
            <a:solidFill>
              <a:schemeClr val="accent5">
                <a:lumMod val="75000"/>
              </a:schemeClr>
            </a:solidFill>
          </c:spPr>
          <c:dLbls>
            <c:showVal val="1"/>
          </c:dLbls>
          <c:cat>
            <c:strRef>
              <c:f>Sheet2!$B$4:$B$7</c:f>
              <c:strCache>
                <c:ptCount val="4"/>
                <c:pt idx="0">
                  <c:v>Objective</c:v>
                </c:pt>
                <c:pt idx="1">
                  <c:v>Bell Work</c:v>
                </c:pt>
                <c:pt idx="2">
                  <c:v>Procedures</c:v>
                </c:pt>
                <c:pt idx="3">
                  <c:v>Student Engagement</c:v>
                </c:pt>
              </c:strCache>
            </c:strRef>
          </c:cat>
          <c:val>
            <c:numRef>
              <c:f>Sheet2!$D$4:$D$7</c:f>
              <c:numCache>
                <c:formatCode>General</c:formatCode>
                <c:ptCount val="4"/>
                <c:pt idx="0">
                  <c:v>57.3</c:v>
                </c:pt>
                <c:pt idx="1">
                  <c:v>47.6</c:v>
                </c:pt>
                <c:pt idx="2">
                  <c:v>88.6</c:v>
                </c:pt>
                <c:pt idx="3">
                  <c:v>83.5</c:v>
                </c:pt>
              </c:numCache>
            </c:numRef>
          </c:val>
        </c:ser>
        <c:ser>
          <c:idx val="2"/>
          <c:order val="2"/>
          <c:tx>
            <c:strRef>
              <c:f>Sheet2!$E$3</c:f>
              <c:strCache>
                <c:ptCount val="1"/>
                <c:pt idx="0">
                  <c:v>Feb-May</c:v>
                </c:pt>
              </c:strCache>
            </c:strRef>
          </c:tx>
          <c:spPr>
            <a:solidFill>
              <a:schemeClr val="accent4">
                <a:lumMod val="75000"/>
              </a:schemeClr>
            </a:solidFill>
          </c:spPr>
          <c:dLbls>
            <c:showVal val="1"/>
          </c:dLbls>
          <c:cat>
            <c:strRef>
              <c:f>Sheet2!$B$4:$B$7</c:f>
              <c:strCache>
                <c:ptCount val="4"/>
                <c:pt idx="0">
                  <c:v>Objective</c:v>
                </c:pt>
                <c:pt idx="1">
                  <c:v>Bell Work</c:v>
                </c:pt>
                <c:pt idx="2">
                  <c:v>Procedures</c:v>
                </c:pt>
                <c:pt idx="3">
                  <c:v>Student Engagement</c:v>
                </c:pt>
              </c:strCache>
            </c:strRef>
          </c:cat>
          <c:val>
            <c:numRef>
              <c:f>Sheet2!$E$4:$E$7</c:f>
              <c:numCache>
                <c:formatCode>0.0</c:formatCode>
                <c:ptCount val="4"/>
                <c:pt idx="0" formatCode="General">
                  <c:v>80.5</c:v>
                </c:pt>
                <c:pt idx="1">
                  <c:v>90</c:v>
                </c:pt>
                <c:pt idx="2" formatCode="General">
                  <c:v>96.6</c:v>
                </c:pt>
                <c:pt idx="3" formatCode="General">
                  <c:v>93.3</c:v>
                </c:pt>
              </c:numCache>
            </c:numRef>
          </c:val>
        </c:ser>
        <c:shape val="box"/>
        <c:axId val="118622464"/>
        <c:axId val="118652928"/>
        <c:axId val="0"/>
      </c:bar3DChart>
      <c:catAx>
        <c:axId val="118622464"/>
        <c:scaling>
          <c:orientation val="minMax"/>
        </c:scaling>
        <c:axPos val="b"/>
        <c:majorTickMark val="none"/>
        <c:tickLblPos val="nextTo"/>
        <c:crossAx val="118652928"/>
        <c:crosses val="autoZero"/>
        <c:auto val="1"/>
        <c:lblAlgn val="ctr"/>
        <c:lblOffset val="100"/>
      </c:catAx>
      <c:valAx>
        <c:axId val="118652928"/>
        <c:scaling>
          <c:orientation val="minMax"/>
        </c:scaling>
        <c:axPos val="l"/>
        <c:majorGridlines/>
        <c:title>
          <c:tx>
            <c:rich>
              <a:bodyPr/>
              <a:lstStyle/>
              <a:p>
                <a:pPr>
                  <a:defRPr/>
                </a:pPr>
                <a:r>
                  <a:rPr lang="en-US"/>
                  <a:t>% of teachers observed whose implementation was either "acceptable" or "on target" </a:t>
                </a:r>
              </a:p>
            </c:rich>
          </c:tx>
          <c:layout>
            <c:manualLayout>
              <c:xMode val="edge"/>
              <c:yMode val="edge"/>
              <c:x val="1.9161790555997021E-2"/>
              <c:y val="5.7878218481740032E-2"/>
            </c:manualLayout>
          </c:layout>
        </c:title>
        <c:numFmt formatCode="General" sourceLinked="1"/>
        <c:majorTickMark val="none"/>
        <c:tickLblPos val="nextTo"/>
        <c:crossAx val="118622464"/>
        <c:crosses val="autoZero"/>
        <c:crossBetween val="between"/>
      </c:valAx>
      <c:dTable>
        <c:showHorzBorder val="1"/>
        <c:showVertBorder val="1"/>
        <c:showOutline val="1"/>
        <c:showKeys val="1"/>
      </c:dTable>
    </c:plotArea>
    <c:plotVisOnly val="1"/>
    <c:dispBlanksAs val="gap"/>
  </c:chart>
  <c:txPr>
    <a:bodyPr/>
    <a:lstStyle/>
    <a:p>
      <a:pPr>
        <a:defRPr sz="1600"/>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E6777-9BAB-4679-8BEB-DF18BB5BC4A7}" type="doc">
      <dgm:prSet loTypeId="urn:microsoft.com/office/officeart/2005/8/layout/orgChart1" loCatId="hierarchy" qsTypeId="urn:microsoft.com/office/officeart/2005/8/quickstyle/simple2" qsCatId="simple" csTypeId="urn:microsoft.com/office/officeart/2005/8/colors/accent0_2" csCatId="mainScheme" phldr="1"/>
      <dgm:spPr/>
      <dgm:t>
        <a:bodyPr/>
        <a:lstStyle/>
        <a:p>
          <a:endParaRPr lang="en-US"/>
        </a:p>
      </dgm:t>
    </dgm:pt>
    <dgm:pt modelId="{A27914A6-FCC1-41DD-AE31-B24A3EA17DC8}">
      <dgm:prSet custT="1"/>
      <dgm:spPr>
        <a:xfrm>
          <a:off x="2918549" y="1082499"/>
          <a:ext cx="2283397" cy="794501"/>
        </a:xfrm>
        <a:solidFill>
          <a:schemeClr val="bg2">
            <a:lumMod val="75000"/>
          </a:scheme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100" b="1" smtClean="0">
              <a:solidFill>
                <a:sysClr val="window" lastClr="FFFFFF"/>
              </a:solidFill>
              <a:latin typeface="Tahoma" pitchFamily="34" charset="0"/>
              <a:ea typeface="Tahoma" pitchFamily="34" charset="0"/>
              <a:cs typeface="Tahoma" pitchFamily="34" charset="0"/>
            </a:rPr>
            <a:t>#2</a:t>
          </a:r>
          <a:br>
            <a:rPr lang="en-US" sz="1100" b="1" smtClean="0">
              <a:solidFill>
                <a:sysClr val="window" lastClr="FFFFFF"/>
              </a:solidFill>
              <a:latin typeface="Tahoma" pitchFamily="34" charset="0"/>
              <a:ea typeface="Tahoma" pitchFamily="34" charset="0"/>
              <a:cs typeface="Tahoma" pitchFamily="34" charset="0"/>
            </a:rPr>
          </a:br>
          <a:r>
            <a:rPr lang="en-US" sz="1100" b="1" smtClean="0">
              <a:solidFill>
                <a:sysClr val="window" lastClr="FFFFFF"/>
              </a:solidFill>
              <a:latin typeface="Tahoma" pitchFamily="34" charset="0"/>
              <a:ea typeface="Tahoma" pitchFamily="34" charset="0"/>
              <a:cs typeface="Tahoma" pitchFamily="34" charset="0"/>
            </a:rPr>
            <a:t>State Developed </a:t>
          </a:r>
          <a:br>
            <a:rPr lang="en-US" sz="1100" b="1" smtClean="0">
              <a:solidFill>
                <a:sysClr val="window" lastClr="FFFFFF"/>
              </a:solidFill>
              <a:latin typeface="Tahoma" pitchFamily="34" charset="0"/>
              <a:ea typeface="Tahoma" pitchFamily="34" charset="0"/>
              <a:cs typeface="Tahoma" pitchFamily="34" charset="0"/>
            </a:rPr>
          </a:br>
          <a:r>
            <a:rPr lang="en-US" sz="1100" b="1" smtClean="0">
              <a:solidFill>
                <a:sysClr val="window" lastClr="FFFFFF"/>
              </a:solidFill>
              <a:latin typeface="Tahoma" pitchFamily="34" charset="0"/>
              <a:ea typeface="Tahoma" pitchFamily="34" charset="0"/>
              <a:cs typeface="Tahoma" pitchFamily="34" charset="0"/>
            </a:rPr>
            <a:t>Differentiated Recognition, Accountability and Support</a:t>
          </a:r>
          <a:endParaRPr lang="en-US" sz="1100" b="1">
            <a:solidFill>
              <a:sysClr val="window" lastClr="FFFFFF"/>
            </a:solidFill>
            <a:latin typeface="Tahoma" pitchFamily="34" charset="0"/>
            <a:ea typeface="Tahoma" pitchFamily="34" charset="0"/>
            <a:cs typeface="Tahoma" pitchFamily="34" charset="0"/>
          </a:endParaRPr>
        </a:p>
      </dgm:t>
    </dgm:pt>
    <dgm:pt modelId="{9AB5249E-E0C5-47F1-80A6-1D957F2A89CE}" type="parTrans" cxnId="{6017A02B-D06D-475D-94FB-B89D17CA711E}">
      <dgm:prSet/>
      <dgm:spPr>
        <a:xfrm>
          <a:off x="4014527" y="748808"/>
          <a:ext cx="91440" cy="333690"/>
        </a:xfrm>
        <a:noFill/>
        <a:ln w="25400" cap="flat" cmpd="sng" algn="ctr">
          <a:solidFill>
            <a:srgbClr val="1F497D">
              <a:shade val="60000"/>
              <a:hueOff val="0"/>
              <a:satOff val="0"/>
              <a:lumOff val="0"/>
              <a:alphaOff val="0"/>
            </a:srgbClr>
          </a:solidFill>
          <a:prstDash val="solid"/>
        </a:ln>
        <a:effectLst/>
      </dgm:spPr>
      <dgm:t>
        <a:bodyPr/>
        <a:lstStyle/>
        <a:p>
          <a:endParaRPr lang="en-US"/>
        </a:p>
      </dgm:t>
    </dgm:pt>
    <dgm:pt modelId="{F97035C8-6493-4EEF-8FF6-C555F8EB3881}" type="sibTrans" cxnId="{6017A02B-D06D-475D-94FB-B89D17CA711E}">
      <dgm:prSet/>
      <dgm:spPr/>
      <dgm:t>
        <a:bodyPr/>
        <a:lstStyle/>
        <a:p>
          <a:endParaRPr lang="en-US"/>
        </a:p>
      </dgm:t>
    </dgm:pt>
    <dgm:pt modelId="{79F01878-C27C-41F6-A90D-E815F066DB20}">
      <dgm:prSet custT="1"/>
      <dgm:spPr>
        <a:xfrm>
          <a:off x="5535636" y="1082499"/>
          <a:ext cx="2462700" cy="794501"/>
        </a:xfrm>
        <a:solidFill>
          <a:schemeClr val="bg2">
            <a:lumMod val="75000"/>
          </a:scheme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100" b="1" smtClean="0">
              <a:solidFill>
                <a:sysClr val="window" lastClr="FFFFFF"/>
              </a:solidFill>
              <a:latin typeface="Tahoma" pitchFamily="34" charset="0"/>
              <a:ea typeface="Tahoma" pitchFamily="34" charset="0"/>
              <a:cs typeface="Tahoma" pitchFamily="34" charset="0"/>
            </a:rPr>
            <a:t>#3</a:t>
          </a:r>
          <a:br>
            <a:rPr lang="en-US" sz="1100" b="1" smtClean="0">
              <a:solidFill>
                <a:sysClr val="window" lastClr="FFFFFF"/>
              </a:solidFill>
              <a:latin typeface="Tahoma" pitchFamily="34" charset="0"/>
              <a:ea typeface="Tahoma" pitchFamily="34" charset="0"/>
              <a:cs typeface="Tahoma" pitchFamily="34" charset="0"/>
            </a:rPr>
          </a:br>
          <a:r>
            <a:rPr lang="en-US" sz="1100" b="1" smtClean="0">
              <a:solidFill>
                <a:sysClr val="window" lastClr="FFFFFF"/>
              </a:solidFill>
              <a:latin typeface="Tahoma" pitchFamily="34" charset="0"/>
              <a:ea typeface="Tahoma" pitchFamily="34" charset="0"/>
              <a:cs typeface="Tahoma" pitchFamily="34" charset="0"/>
            </a:rPr>
            <a:t>Supporting Effective</a:t>
          </a:r>
          <a:br>
            <a:rPr lang="en-US" sz="1100" b="1" smtClean="0">
              <a:solidFill>
                <a:sysClr val="window" lastClr="FFFFFF"/>
              </a:solidFill>
              <a:latin typeface="Tahoma" pitchFamily="34" charset="0"/>
              <a:ea typeface="Tahoma" pitchFamily="34" charset="0"/>
              <a:cs typeface="Tahoma" pitchFamily="34" charset="0"/>
            </a:rPr>
          </a:br>
          <a:r>
            <a:rPr lang="en-US" sz="1100" b="1" smtClean="0">
              <a:solidFill>
                <a:sysClr val="window" lastClr="FFFFFF"/>
              </a:solidFill>
              <a:latin typeface="Tahoma" pitchFamily="34" charset="0"/>
              <a:ea typeface="Tahoma" pitchFamily="34" charset="0"/>
              <a:cs typeface="Tahoma" pitchFamily="34" charset="0"/>
            </a:rPr>
            <a:t> Instruction and Leadership</a:t>
          </a:r>
          <a:endParaRPr lang="en-US" sz="1100" b="1">
            <a:solidFill>
              <a:sysClr val="window" lastClr="FFFFFF"/>
            </a:solidFill>
            <a:latin typeface="Tahoma" pitchFamily="34" charset="0"/>
            <a:ea typeface="Tahoma" pitchFamily="34" charset="0"/>
            <a:cs typeface="Tahoma" pitchFamily="34" charset="0"/>
          </a:endParaRPr>
        </a:p>
      </dgm:t>
    </dgm:pt>
    <dgm:pt modelId="{8C4FD6F7-75B2-4188-AE74-F969BDF96808}" type="sibTrans" cxnId="{4512C585-14B6-495C-B549-579924498C98}">
      <dgm:prSet/>
      <dgm:spPr/>
      <dgm:t>
        <a:bodyPr/>
        <a:lstStyle/>
        <a:p>
          <a:endParaRPr lang="en-US"/>
        </a:p>
      </dgm:t>
    </dgm:pt>
    <dgm:pt modelId="{C8DDBABD-620C-48A2-BF4B-9E337AD9E831}" type="parTrans" cxnId="{4512C585-14B6-495C-B549-579924498C98}">
      <dgm:prSet/>
      <dgm:spPr>
        <a:xfrm>
          <a:off x="4099877" y="748808"/>
          <a:ext cx="2667109" cy="333690"/>
        </a:xfrm>
        <a:noFill/>
        <a:ln w="25400" cap="flat" cmpd="sng" algn="ctr">
          <a:solidFill>
            <a:srgbClr val="1F497D">
              <a:shade val="60000"/>
              <a:hueOff val="0"/>
              <a:satOff val="0"/>
              <a:lumOff val="0"/>
              <a:alphaOff val="0"/>
            </a:srgbClr>
          </a:solidFill>
          <a:prstDash val="solid"/>
        </a:ln>
        <a:effectLst/>
      </dgm:spPr>
      <dgm:t>
        <a:bodyPr/>
        <a:lstStyle/>
        <a:p>
          <a:endParaRPr lang="en-US"/>
        </a:p>
      </dgm:t>
    </dgm:pt>
    <dgm:pt modelId="{A8B291F9-EBAA-4F55-B87A-E7C3CF08F16B}">
      <dgm:prSet custT="1"/>
      <dgm:spPr>
        <a:xfrm>
          <a:off x="421582" y="2210691"/>
          <a:ext cx="1943112" cy="794501"/>
        </a:xfr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b="1" smtClean="0">
              <a:solidFill>
                <a:srgbClr val="1F497D">
                  <a:hueOff val="0"/>
                  <a:satOff val="0"/>
                  <a:lumOff val="0"/>
                  <a:alphaOff val="0"/>
                </a:srgbClr>
              </a:solidFill>
              <a:latin typeface="Century Gothic"/>
              <a:ea typeface="+mn-ea"/>
              <a:cs typeface="+mn-cs"/>
            </a:rPr>
            <a:t>Missouri Learning </a:t>
          </a:r>
          <a:br>
            <a:rPr lang="en-US" sz="1400" b="1" smtClean="0">
              <a:solidFill>
                <a:srgbClr val="1F497D">
                  <a:hueOff val="0"/>
                  <a:satOff val="0"/>
                  <a:lumOff val="0"/>
                  <a:alphaOff val="0"/>
                </a:srgbClr>
              </a:solidFill>
              <a:latin typeface="Century Gothic"/>
              <a:ea typeface="+mn-ea"/>
              <a:cs typeface="+mn-cs"/>
            </a:rPr>
          </a:br>
          <a:r>
            <a:rPr lang="en-US" sz="1400" b="1" smtClean="0">
              <a:solidFill>
                <a:srgbClr val="1F497D">
                  <a:hueOff val="0"/>
                  <a:satOff val="0"/>
                  <a:lumOff val="0"/>
                  <a:alphaOff val="0"/>
                </a:srgbClr>
              </a:solidFill>
              <a:latin typeface="Century Gothic"/>
              <a:ea typeface="+mn-ea"/>
              <a:cs typeface="+mn-cs"/>
            </a:rPr>
            <a:t>Standards and State Assessment Alignment</a:t>
          </a:r>
          <a:endParaRPr lang="en-US" sz="1400" b="1">
            <a:solidFill>
              <a:srgbClr val="1F497D">
                <a:hueOff val="0"/>
                <a:satOff val="0"/>
                <a:lumOff val="0"/>
                <a:alphaOff val="0"/>
              </a:srgbClr>
            </a:solidFill>
            <a:latin typeface="Century Gothic"/>
            <a:ea typeface="+mn-ea"/>
            <a:cs typeface="+mn-cs"/>
          </a:endParaRPr>
        </a:p>
      </dgm:t>
    </dgm:pt>
    <dgm:pt modelId="{00729B77-187E-41C0-B769-C9ABE980CFB2}" type="parTrans" cxnId="{B268BEB9-3B20-4AA0-AE05-99A5FD294DF6}">
      <dgm:prSet/>
      <dgm:spPr>
        <a:xfrm>
          <a:off x="1347418" y="1877000"/>
          <a:ext cx="91440" cy="333690"/>
        </a:xfr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7B1402F5-2182-4620-91B1-012641B790D0}" type="sibTrans" cxnId="{B268BEB9-3B20-4AA0-AE05-99A5FD294DF6}">
      <dgm:prSet/>
      <dgm:spPr/>
      <dgm:t>
        <a:bodyPr/>
        <a:lstStyle/>
        <a:p>
          <a:endParaRPr lang="en-US"/>
        </a:p>
      </dgm:t>
    </dgm:pt>
    <dgm:pt modelId="{A7BDFA36-7A30-4472-981D-2A91ACC1DC5D}">
      <dgm:prSet custT="1"/>
      <dgm:spPr>
        <a:xfrm>
          <a:off x="907360" y="3338883"/>
          <a:ext cx="1589002" cy="794501"/>
        </a:xfr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i="1" smtClean="0">
              <a:solidFill>
                <a:srgbClr val="1F497D">
                  <a:hueOff val="0"/>
                  <a:satOff val="0"/>
                  <a:lumOff val="0"/>
                  <a:alphaOff val="0"/>
                </a:srgbClr>
              </a:solidFill>
              <a:latin typeface="Century Gothic"/>
              <a:ea typeface="+mn-ea"/>
              <a:cs typeface="+mn-cs"/>
            </a:rPr>
            <a:t>English </a:t>
          </a:r>
          <a:br>
            <a:rPr lang="en-US" sz="1400" i="1" smtClean="0">
              <a:solidFill>
                <a:srgbClr val="1F497D">
                  <a:hueOff val="0"/>
                  <a:satOff val="0"/>
                  <a:lumOff val="0"/>
                  <a:alphaOff val="0"/>
                </a:srgbClr>
              </a:solidFill>
              <a:latin typeface="Century Gothic"/>
              <a:ea typeface="+mn-ea"/>
              <a:cs typeface="+mn-cs"/>
            </a:rPr>
          </a:br>
          <a:r>
            <a:rPr lang="en-US" sz="1400" i="1" smtClean="0">
              <a:solidFill>
                <a:srgbClr val="1F497D">
                  <a:hueOff val="0"/>
                  <a:satOff val="0"/>
                  <a:lumOff val="0"/>
                  <a:alphaOff val="0"/>
                </a:srgbClr>
              </a:solidFill>
              <a:latin typeface="Century Gothic"/>
              <a:ea typeface="+mn-ea"/>
              <a:cs typeface="+mn-cs"/>
            </a:rPr>
            <a:t>Language Arts</a:t>
          </a:r>
          <a:endParaRPr lang="en-US" sz="1400" i="1">
            <a:solidFill>
              <a:srgbClr val="1F497D">
                <a:hueOff val="0"/>
                <a:satOff val="0"/>
                <a:lumOff val="0"/>
                <a:alphaOff val="0"/>
              </a:srgbClr>
            </a:solidFill>
            <a:latin typeface="Century Gothic"/>
            <a:ea typeface="+mn-ea"/>
            <a:cs typeface="+mn-cs"/>
          </a:endParaRPr>
        </a:p>
      </dgm:t>
    </dgm:pt>
    <dgm:pt modelId="{91B891BC-F412-4EEA-9ED5-F7D7A7AB2FAF}" type="parTrans" cxnId="{FA917CAF-048A-4D20-9809-8E16651966C1}">
      <dgm:prSet/>
      <dgm:spPr>
        <a:xfrm>
          <a:off x="615893" y="3005192"/>
          <a:ext cx="291466" cy="730941"/>
        </a:xfr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2BD28222-4CFB-497B-85C4-FA7F5190A7E5}" type="sibTrans" cxnId="{FA917CAF-048A-4D20-9809-8E16651966C1}">
      <dgm:prSet/>
      <dgm:spPr/>
      <dgm:t>
        <a:bodyPr/>
        <a:lstStyle/>
        <a:p>
          <a:endParaRPr lang="en-US"/>
        </a:p>
      </dgm:t>
    </dgm:pt>
    <dgm:pt modelId="{7DFC5F8D-A64D-45F4-8861-6B429FAE3136}">
      <dgm:prSet custT="1"/>
      <dgm:spPr>
        <a:xfrm>
          <a:off x="3085466" y="2210691"/>
          <a:ext cx="1949563" cy="794501"/>
        </a:xfr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800" b="1" i="0" dirty="0" smtClean="0">
              <a:solidFill>
                <a:srgbClr val="1F497D">
                  <a:hueOff val="0"/>
                  <a:satOff val="0"/>
                  <a:lumOff val="0"/>
                  <a:alphaOff val="0"/>
                </a:srgbClr>
              </a:solidFill>
              <a:latin typeface="Century Gothic"/>
              <a:ea typeface="+mn-ea"/>
              <a:cs typeface="+mn-cs"/>
            </a:rPr>
            <a:t>MSIP 5</a:t>
          </a:r>
          <a:r>
            <a:rPr lang="en-US" sz="1400" b="1" i="0" dirty="0" smtClean="0">
              <a:solidFill>
                <a:srgbClr val="1F497D">
                  <a:hueOff val="0"/>
                  <a:satOff val="0"/>
                  <a:lumOff val="0"/>
                  <a:alphaOff val="0"/>
                </a:srgbClr>
              </a:solidFill>
              <a:latin typeface="Century Gothic"/>
              <a:ea typeface="+mn-ea"/>
              <a:cs typeface="+mn-cs"/>
            </a:rPr>
            <a:t/>
          </a:r>
          <a:br>
            <a:rPr lang="en-US" sz="1400" b="1" i="0" dirty="0" smtClean="0">
              <a:solidFill>
                <a:srgbClr val="1F497D">
                  <a:hueOff val="0"/>
                  <a:satOff val="0"/>
                  <a:lumOff val="0"/>
                  <a:alphaOff val="0"/>
                </a:srgbClr>
              </a:solidFill>
              <a:latin typeface="Century Gothic"/>
              <a:ea typeface="+mn-ea"/>
              <a:cs typeface="+mn-cs"/>
            </a:rPr>
          </a:br>
          <a:r>
            <a:rPr lang="en-US" sz="1400" b="1" i="0" dirty="0" smtClean="0">
              <a:solidFill>
                <a:srgbClr val="1F497D">
                  <a:hueOff val="0"/>
                  <a:satOff val="0"/>
                  <a:lumOff val="0"/>
                  <a:alphaOff val="0"/>
                </a:srgbClr>
              </a:solidFill>
              <a:latin typeface="Century Gothic"/>
              <a:ea typeface="+mn-ea"/>
              <a:cs typeface="+mn-cs"/>
            </a:rPr>
            <a:t>Missouri School</a:t>
          </a:r>
          <a:br>
            <a:rPr lang="en-US" sz="1400" b="1" i="0" dirty="0" smtClean="0">
              <a:solidFill>
                <a:srgbClr val="1F497D">
                  <a:hueOff val="0"/>
                  <a:satOff val="0"/>
                  <a:lumOff val="0"/>
                  <a:alphaOff val="0"/>
                </a:srgbClr>
              </a:solidFill>
              <a:latin typeface="Century Gothic"/>
              <a:ea typeface="+mn-ea"/>
              <a:cs typeface="+mn-cs"/>
            </a:rPr>
          </a:br>
          <a:r>
            <a:rPr lang="en-US" sz="1400" b="1" i="0" dirty="0" smtClean="0">
              <a:solidFill>
                <a:srgbClr val="1F497D">
                  <a:hueOff val="0"/>
                  <a:satOff val="0"/>
                  <a:lumOff val="0"/>
                  <a:alphaOff val="0"/>
                </a:srgbClr>
              </a:solidFill>
              <a:latin typeface="Century Gothic"/>
              <a:ea typeface="+mn-ea"/>
              <a:cs typeface="+mn-cs"/>
            </a:rPr>
            <a:t>Improvement Program</a:t>
          </a:r>
          <a:endParaRPr lang="en-US" sz="1400" b="1" i="0" dirty="0">
            <a:solidFill>
              <a:srgbClr val="1F497D">
                <a:hueOff val="0"/>
                <a:satOff val="0"/>
                <a:lumOff val="0"/>
                <a:alphaOff val="0"/>
              </a:srgbClr>
            </a:solidFill>
            <a:latin typeface="Century Gothic"/>
            <a:ea typeface="+mn-ea"/>
            <a:cs typeface="+mn-cs"/>
          </a:endParaRPr>
        </a:p>
      </dgm:t>
    </dgm:pt>
    <dgm:pt modelId="{BC4F8197-4096-45AD-9478-A316618B5851}" type="parTrans" cxnId="{E5DCCB0A-F071-48DE-A82E-EAF4A2B6802A}">
      <dgm:prSet/>
      <dgm:spPr>
        <a:xfrm>
          <a:off x="4014527" y="1877000"/>
          <a:ext cx="91440" cy="333690"/>
        </a:xfr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F80720CF-1C7C-44B0-A95D-FE357DFEE9D6}" type="sibTrans" cxnId="{E5DCCB0A-F071-48DE-A82E-EAF4A2B6802A}">
      <dgm:prSet/>
      <dgm:spPr/>
      <dgm:t>
        <a:bodyPr/>
        <a:lstStyle/>
        <a:p>
          <a:endParaRPr lang="en-US"/>
        </a:p>
      </dgm:t>
    </dgm:pt>
    <dgm:pt modelId="{15B38A88-0B85-4593-964F-3B53ED19E90D}">
      <dgm:prSet custT="1"/>
      <dgm:spPr>
        <a:xfrm>
          <a:off x="5775735" y="2210691"/>
          <a:ext cx="1982503" cy="794501"/>
        </a:xfr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b="1" dirty="0" smtClean="0">
              <a:solidFill>
                <a:srgbClr val="1F497D">
                  <a:hueOff val="0"/>
                  <a:satOff val="0"/>
                  <a:lumOff val="0"/>
                  <a:alphaOff val="0"/>
                </a:srgbClr>
              </a:solidFill>
              <a:latin typeface="Century Gothic"/>
              <a:ea typeface="+mn-ea"/>
              <a:cs typeface="+mn-cs"/>
            </a:rPr>
            <a:t>Missouri's Educator  </a:t>
          </a:r>
          <a:br>
            <a:rPr lang="en-US" sz="1400" b="1" dirty="0" smtClean="0">
              <a:solidFill>
                <a:srgbClr val="1F497D">
                  <a:hueOff val="0"/>
                  <a:satOff val="0"/>
                  <a:lumOff val="0"/>
                  <a:alphaOff val="0"/>
                </a:srgbClr>
              </a:solidFill>
              <a:latin typeface="Century Gothic"/>
              <a:ea typeface="+mn-ea"/>
              <a:cs typeface="+mn-cs"/>
            </a:rPr>
          </a:br>
          <a:r>
            <a:rPr lang="en-US" sz="1400" b="1" dirty="0" smtClean="0">
              <a:solidFill>
                <a:srgbClr val="1F497D">
                  <a:hueOff val="0"/>
                  <a:satOff val="0"/>
                  <a:lumOff val="0"/>
                  <a:alphaOff val="0"/>
                </a:srgbClr>
              </a:solidFill>
              <a:latin typeface="Century Gothic"/>
              <a:ea typeface="+mn-ea"/>
              <a:cs typeface="+mn-cs"/>
            </a:rPr>
            <a:t>Evaluation System</a:t>
          </a:r>
          <a:endParaRPr lang="en-US" sz="1400" b="1" dirty="0">
            <a:solidFill>
              <a:srgbClr val="1F497D">
                <a:hueOff val="0"/>
                <a:satOff val="0"/>
                <a:lumOff val="0"/>
                <a:alphaOff val="0"/>
              </a:srgbClr>
            </a:solidFill>
            <a:latin typeface="Century Gothic"/>
            <a:ea typeface="+mn-ea"/>
            <a:cs typeface="+mn-cs"/>
          </a:endParaRPr>
        </a:p>
      </dgm:t>
    </dgm:pt>
    <dgm:pt modelId="{967F233E-23C4-49E5-8D6A-E1EC95380F8C}" type="parTrans" cxnId="{2872D84B-1C07-4DC3-8D13-EB956F712DC2}">
      <dgm:prSet/>
      <dgm:spPr>
        <a:xfrm>
          <a:off x="6721266" y="1877000"/>
          <a:ext cx="91440" cy="333690"/>
        </a:xfr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3A0CAE3F-DC02-4DC4-AB1E-2B9533A5FF50}" type="sibTrans" cxnId="{2872D84B-1C07-4DC3-8D13-EB956F712DC2}">
      <dgm:prSet/>
      <dgm:spPr/>
      <dgm:t>
        <a:bodyPr/>
        <a:lstStyle/>
        <a:p>
          <a:endParaRPr lang="en-US"/>
        </a:p>
      </dgm:t>
    </dgm:pt>
    <dgm:pt modelId="{D73C82BB-0F84-42A2-83C3-879628EF46FC}">
      <dgm:prSet custT="1"/>
      <dgm:spPr>
        <a:xfrm>
          <a:off x="6271361" y="3338883"/>
          <a:ext cx="1589002" cy="794501"/>
        </a:xfr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b="0" i="1" smtClean="0">
              <a:solidFill>
                <a:srgbClr val="1F497D">
                  <a:hueOff val="0"/>
                  <a:satOff val="0"/>
                  <a:lumOff val="0"/>
                  <a:alphaOff val="0"/>
                </a:srgbClr>
              </a:solidFill>
              <a:latin typeface="Century Gothic"/>
              <a:ea typeface="+mn-ea"/>
              <a:cs typeface="MV Boli" pitchFamily="2" charset="0"/>
            </a:rPr>
            <a:t>New Teacher and Leader Standards</a:t>
          </a:r>
          <a:endParaRPr lang="en-US" sz="1400" b="0" i="1" dirty="0">
            <a:solidFill>
              <a:srgbClr val="1F497D">
                <a:hueOff val="0"/>
                <a:satOff val="0"/>
                <a:lumOff val="0"/>
                <a:alphaOff val="0"/>
              </a:srgbClr>
            </a:solidFill>
            <a:latin typeface="Century Gothic"/>
            <a:ea typeface="+mn-ea"/>
            <a:cs typeface="MV Boli" pitchFamily="2" charset="0"/>
          </a:endParaRPr>
        </a:p>
      </dgm:t>
    </dgm:pt>
    <dgm:pt modelId="{1F05AD62-5FF5-481E-B75F-C814025F8F72}" type="parTrans" cxnId="{FF7D5C27-AFA8-4A42-87D5-E39F5EF5FE11}">
      <dgm:prSet/>
      <dgm:spPr>
        <a:xfrm>
          <a:off x="5973985" y="3005192"/>
          <a:ext cx="297375" cy="730941"/>
        </a:xfr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3A43ABFB-CFEA-43B3-9B49-C74C442BF92B}" type="sibTrans" cxnId="{FF7D5C27-AFA8-4A42-87D5-E39F5EF5FE11}">
      <dgm:prSet/>
      <dgm:spPr/>
      <dgm:t>
        <a:bodyPr/>
        <a:lstStyle/>
        <a:p>
          <a:endParaRPr lang="en-US"/>
        </a:p>
      </dgm:t>
    </dgm:pt>
    <dgm:pt modelId="{9B4B4E69-2341-40EE-A88B-35C3F77A7DE2}">
      <dgm:prSet phldrT="[Text]" custT="1"/>
      <dgm:spPr>
        <a:xfrm>
          <a:off x="201417" y="1082499"/>
          <a:ext cx="2383440" cy="794501"/>
        </a:xfrm>
        <a:solidFill>
          <a:schemeClr val="bg2">
            <a:lumMod val="75000"/>
          </a:scheme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100" b="1" smtClean="0">
              <a:solidFill>
                <a:sysClr val="window" lastClr="FFFFFF"/>
              </a:solidFill>
              <a:latin typeface="Tahoma" pitchFamily="34" charset="0"/>
              <a:ea typeface="Tahoma" pitchFamily="34" charset="0"/>
              <a:cs typeface="Tahoma" pitchFamily="34" charset="0"/>
            </a:rPr>
            <a:t>#1</a:t>
          </a:r>
          <a:br>
            <a:rPr lang="en-US" sz="1100" b="1" smtClean="0">
              <a:solidFill>
                <a:sysClr val="window" lastClr="FFFFFF"/>
              </a:solidFill>
              <a:latin typeface="Tahoma" pitchFamily="34" charset="0"/>
              <a:ea typeface="Tahoma" pitchFamily="34" charset="0"/>
              <a:cs typeface="Tahoma" pitchFamily="34" charset="0"/>
            </a:rPr>
          </a:br>
          <a:r>
            <a:rPr lang="en-US" sz="1100" b="1" smtClean="0">
              <a:solidFill>
                <a:sysClr val="window" lastClr="FFFFFF"/>
              </a:solidFill>
              <a:latin typeface="Tahoma" pitchFamily="34" charset="0"/>
              <a:ea typeface="Tahoma" pitchFamily="34" charset="0"/>
              <a:cs typeface="Tahoma" pitchFamily="34" charset="0"/>
            </a:rPr>
            <a:t>Develop College and Career </a:t>
          </a:r>
          <a:br>
            <a:rPr lang="en-US" sz="1100" b="1" smtClean="0">
              <a:solidFill>
                <a:sysClr val="window" lastClr="FFFFFF"/>
              </a:solidFill>
              <a:latin typeface="Tahoma" pitchFamily="34" charset="0"/>
              <a:ea typeface="Tahoma" pitchFamily="34" charset="0"/>
              <a:cs typeface="Tahoma" pitchFamily="34" charset="0"/>
            </a:rPr>
          </a:br>
          <a:r>
            <a:rPr lang="en-US" sz="1100" b="1" smtClean="0">
              <a:solidFill>
                <a:sysClr val="window" lastClr="FFFFFF"/>
              </a:solidFill>
              <a:latin typeface="Tahoma" pitchFamily="34" charset="0"/>
              <a:ea typeface="Tahoma" pitchFamily="34" charset="0"/>
              <a:cs typeface="Tahoma" pitchFamily="34" charset="0"/>
            </a:rPr>
            <a:t>Ready Expectations </a:t>
          </a:r>
          <a:br>
            <a:rPr lang="en-US" sz="1100" b="1" smtClean="0">
              <a:solidFill>
                <a:sysClr val="window" lastClr="FFFFFF"/>
              </a:solidFill>
              <a:latin typeface="Tahoma" pitchFamily="34" charset="0"/>
              <a:ea typeface="Tahoma" pitchFamily="34" charset="0"/>
              <a:cs typeface="Tahoma" pitchFamily="34" charset="0"/>
            </a:rPr>
          </a:br>
          <a:r>
            <a:rPr lang="en-US" sz="1100" b="1" smtClean="0">
              <a:solidFill>
                <a:sysClr val="window" lastClr="FFFFFF"/>
              </a:solidFill>
              <a:latin typeface="Tahoma" pitchFamily="34" charset="0"/>
              <a:ea typeface="Tahoma" pitchFamily="34" charset="0"/>
              <a:cs typeface="Tahoma" pitchFamily="34" charset="0"/>
            </a:rPr>
            <a:t>for All Students</a:t>
          </a:r>
          <a:endParaRPr lang="en-US" sz="1100" b="1">
            <a:solidFill>
              <a:sysClr val="window" lastClr="FFFFFF"/>
            </a:solidFill>
            <a:latin typeface="Tahoma" pitchFamily="34" charset="0"/>
            <a:ea typeface="Tahoma" pitchFamily="34" charset="0"/>
            <a:cs typeface="Tahoma" pitchFamily="34" charset="0"/>
          </a:endParaRPr>
        </a:p>
      </dgm:t>
    </dgm:pt>
    <dgm:pt modelId="{7C4AB8FD-2948-4434-8183-17212B331540}" type="sibTrans" cxnId="{84501B2D-08EF-43F7-9CD7-BB1AB0A61BB3}">
      <dgm:prSet/>
      <dgm:spPr/>
      <dgm:t>
        <a:bodyPr/>
        <a:lstStyle/>
        <a:p>
          <a:endParaRPr lang="en-US"/>
        </a:p>
      </dgm:t>
    </dgm:pt>
    <dgm:pt modelId="{2304D9BC-A533-43B5-854D-0ECB9E351B15}" type="parTrans" cxnId="{84501B2D-08EF-43F7-9CD7-BB1AB0A61BB3}">
      <dgm:prSet/>
      <dgm:spPr>
        <a:xfrm>
          <a:off x="1393138" y="748808"/>
          <a:ext cx="2706739" cy="333690"/>
        </a:xfrm>
        <a:noFill/>
        <a:ln w="25400" cap="flat" cmpd="sng" algn="ctr">
          <a:solidFill>
            <a:srgbClr val="1F497D">
              <a:shade val="60000"/>
              <a:hueOff val="0"/>
              <a:satOff val="0"/>
              <a:lumOff val="0"/>
              <a:alphaOff val="0"/>
            </a:srgbClr>
          </a:solidFill>
          <a:prstDash val="solid"/>
        </a:ln>
        <a:effectLst/>
      </dgm:spPr>
      <dgm:t>
        <a:bodyPr/>
        <a:lstStyle/>
        <a:p>
          <a:endParaRPr lang="en-US"/>
        </a:p>
      </dgm:t>
    </dgm:pt>
    <dgm:pt modelId="{3AEC5D81-15D0-4B57-8EA2-F5725A1CCFD5}">
      <dgm:prSet custT="1"/>
      <dgm:spPr>
        <a:xfrm>
          <a:off x="3572856" y="3338883"/>
          <a:ext cx="1589002" cy="794501"/>
        </a:xfr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i="1" smtClean="0">
              <a:solidFill>
                <a:srgbClr val="1F497D">
                  <a:hueOff val="0"/>
                  <a:satOff val="0"/>
                  <a:lumOff val="0"/>
                  <a:alphaOff val="0"/>
                </a:srgbClr>
              </a:solidFill>
              <a:latin typeface="Century Gothic"/>
              <a:ea typeface="+mn-ea"/>
              <a:cs typeface="+mn-cs"/>
            </a:rPr>
            <a:t>Performance Standards</a:t>
          </a:r>
          <a:endParaRPr lang="en-US" sz="1400" i="1" dirty="0">
            <a:solidFill>
              <a:srgbClr val="1F497D">
                <a:hueOff val="0"/>
                <a:satOff val="0"/>
                <a:lumOff val="0"/>
                <a:alphaOff val="0"/>
              </a:srgbClr>
            </a:solidFill>
            <a:latin typeface="Century Gothic"/>
            <a:ea typeface="+mn-ea"/>
            <a:cs typeface="+mn-cs"/>
          </a:endParaRPr>
        </a:p>
      </dgm:t>
    </dgm:pt>
    <dgm:pt modelId="{3CB6A127-494C-47F9-8D17-E4D02775E3B8}" type="parTrans" cxnId="{0D28A926-CE8F-4C29-82FE-1368B5FEBC90}">
      <dgm:prSet/>
      <dgm:spPr>
        <a:xfrm>
          <a:off x="3280422" y="3005192"/>
          <a:ext cx="292434" cy="730941"/>
        </a:xfr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43EE3715-A095-44E2-976D-9A4F1C3712CD}" type="sibTrans" cxnId="{0D28A926-CE8F-4C29-82FE-1368B5FEBC90}">
      <dgm:prSet/>
      <dgm:spPr/>
      <dgm:t>
        <a:bodyPr/>
        <a:lstStyle/>
        <a:p>
          <a:endParaRPr lang="en-US"/>
        </a:p>
      </dgm:t>
    </dgm:pt>
    <dgm:pt modelId="{30A44A1B-9277-478C-AC83-33B04D4C09DD}">
      <dgm:prSet custT="1"/>
      <dgm:spPr>
        <a:xfrm>
          <a:off x="6271361" y="4467075"/>
          <a:ext cx="1589002" cy="794501"/>
        </a:xfr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i="1" dirty="0" smtClean="0">
              <a:solidFill>
                <a:srgbClr val="1F497D">
                  <a:hueOff val="0"/>
                  <a:satOff val="0"/>
                  <a:lumOff val="0"/>
                  <a:alphaOff val="0"/>
                </a:srgbClr>
              </a:solidFill>
              <a:latin typeface="Century Gothic"/>
              <a:ea typeface="+mn-ea"/>
              <a:cs typeface="+mn-cs"/>
            </a:rPr>
            <a:t>Es</a:t>
          </a:r>
          <a:r>
            <a:rPr lang="en-US" sz="1400" i="1" dirty="0" smtClean="0">
              <a:solidFill>
                <a:schemeClr val="bg2">
                  <a:lumMod val="50000"/>
                </a:schemeClr>
              </a:solidFill>
              <a:latin typeface="Century Gothic"/>
              <a:ea typeface="+mn-ea"/>
              <a:cs typeface="+mn-cs"/>
            </a:rPr>
            <a:t>sentia</a:t>
          </a:r>
          <a:r>
            <a:rPr lang="en-US" sz="1400" i="1" dirty="0" smtClean="0">
              <a:solidFill>
                <a:srgbClr val="1F497D">
                  <a:hueOff val="0"/>
                  <a:satOff val="0"/>
                  <a:lumOff val="0"/>
                  <a:alphaOff val="0"/>
                </a:srgbClr>
              </a:solidFill>
              <a:latin typeface="Century Gothic"/>
              <a:ea typeface="+mn-ea"/>
              <a:cs typeface="+mn-cs"/>
            </a:rPr>
            <a:t>l Principles of Effective Evaluation</a:t>
          </a:r>
          <a:endParaRPr lang="en-US" sz="1400" i="1" dirty="0">
            <a:solidFill>
              <a:srgbClr val="1F497D">
                <a:hueOff val="0"/>
                <a:satOff val="0"/>
                <a:lumOff val="0"/>
                <a:alphaOff val="0"/>
              </a:srgbClr>
            </a:solidFill>
            <a:latin typeface="Century Gothic"/>
            <a:ea typeface="+mn-ea"/>
            <a:cs typeface="+mn-cs"/>
          </a:endParaRPr>
        </a:p>
      </dgm:t>
    </dgm:pt>
    <dgm:pt modelId="{C4E99628-C769-427F-B99A-93BF9C6A6E41}" type="parTrans" cxnId="{B675F9CA-BDF7-4BFE-9DA8-9B1BBE439867}">
      <dgm:prSet/>
      <dgm:spPr>
        <a:xfrm>
          <a:off x="5973985" y="3005192"/>
          <a:ext cx="297375" cy="1859133"/>
        </a:xfr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EE224EC6-BB05-4524-99D2-6DB1E143586D}" type="sibTrans" cxnId="{B675F9CA-BDF7-4BFE-9DA8-9B1BBE439867}">
      <dgm:prSet/>
      <dgm:spPr/>
      <dgm:t>
        <a:bodyPr/>
        <a:lstStyle/>
        <a:p>
          <a:endParaRPr lang="en-US"/>
        </a:p>
      </dgm:t>
    </dgm:pt>
    <dgm:pt modelId="{B08AE7A2-613B-45CE-ACFE-1182CFD0020A}">
      <dgm:prSet custT="1"/>
      <dgm:spPr>
        <a:xfrm>
          <a:off x="907360" y="4467075"/>
          <a:ext cx="1589002" cy="794501"/>
        </a:xfr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i="1" smtClean="0">
              <a:solidFill>
                <a:srgbClr val="1F497D">
                  <a:hueOff val="0"/>
                  <a:satOff val="0"/>
                  <a:lumOff val="0"/>
                  <a:alphaOff val="0"/>
                </a:srgbClr>
              </a:solidFill>
              <a:latin typeface="Century Gothic"/>
              <a:ea typeface="+mn-ea"/>
              <a:cs typeface="+mn-cs"/>
            </a:rPr>
            <a:t>Mathematics</a:t>
          </a:r>
          <a:endParaRPr lang="en-US" sz="1400" i="1">
            <a:solidFill>
              <a:srgbClr val="1F497D">
                <a:hueOff val="0"/>
                <a:satOff val="0"/>
                <a:lumOff val="0"/>
                <a:alphaOff val="0"/>
              </a:srgbClr>
            </a:solidFill>
            <a:latin typeface="Century Gothic"/>
            <a:ea typeface="+mn-ea"/>
            <a:cs typeface="+mn-cs"/>
          </a:endParaRPr>
        </a:p>
      </dgm:t>
    </dgm:pt>
    <dgm:pt modelId="{38E3D831-EA15-4B12-91E5-68E2E83DD228}" type="parTrans" cxnId="{8863401E-77D6-4823-B609-B09BDD2BA08A}">
      <dgm:prSet/>
      <dgm:spPr>
        <a:xfrm>
          <a:off x="615893" y="3005192"/>
          <a:ext cx="291466" cy="1859133"/>
        </a:xfr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12887C4A-8EB3-441E-B9FB-AB5075DC614B}" type="sibTrans" cxnId="{8863401E-77D6-4823-B609-B09BDD2BA08A}">
      <dgm:prSet/>
      <dgm:spPr/>
      <dgm:t>
        <a:bodyPr/>
        <a:lstStyle/>
        <a:p>
          <a:endParaRPr lang="en-US"/>
        </a:p>
      </dgm:t>
    </dgm:pt>
    <dgm:pt modelId="{2F399738-46BD-4DCC-AD99-138D65EAE727}">
      <dgm:prSet custT="1"/>
      <dgm:spPr>
        <a:xfrm>
          <a:off x="3572856" y="4467075"/>
          <a:ext cx="1589002" cy="794501"/>
        </a:xfrm>
        <a:solidFill>
          <a:sysClr val="window" lastClr="FFFFFF">
            <a:hueOff val="0"/>
            <a:satOff val="0"/>
            <a:lumOff val="0"/>
            <a:alphaOff val="0"/>
          </a:sys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i="1" smtClean="0">
              <a:solidFill>
                <a:srgbClr val="1F497D">
                  <a:hueOff val="0"/>
                  <a:satOff val="0"/>
                  <a:lumOff val="0"/>
                  <a:alphaOff val="0"/>
                </a:srgbClr>
              </a:solidFill>
              <a:latin typeface="Century Gothic"/>
              <a:ea typeface="+mn-ea"/>
              <a:cs typeface="+mn-cs"/>
            </a:rPr>
            <a:t>Resource </a:t>
          </a:r>
          <a:br>
            <a:rPr lang="en-US" sz="1400" i="1" smtClean="0">
              <a:solidFill>
                <a:srgbClr val="1F497D">
                  <a:hueOff val="0"/>
                  <a:satOff val="0"/>
                  <a:lumOff val="0"/>
                  <a:alphaOff val="0"/>
                </a:srgbClr>
              </a:solidFill>
              <a:latin typeface="Century Gothic"/>
              <a:ea typeface="+mn-ea"/>
              <a:cs typeface="+mn-cs"/>
            </a:rPr>
          </a:br>
          <a:r>
            <a:rPr lang="en-US" sz="1400" i="1" smtClean="0">
              <a:solidFill>
                <a:srgbClr val="1F497D">
                  <a:hueOff val="0"/>
                  <a:satOff val="0"/>
                  <a:lumOff val="0"/>
                  <a:alphaOff val="0"/>
                </a:srgbClr>
              </a:solidFill>
              <a:latin typeface="Century Gothic"/>
              <a:ea typeface="+mn-ea"/>
              <a:cs typeface="+mn-cs"/>
            </a:rPr>
            <a:t>and</a:t>
          </a:r>
          <a:br>
            <a:rPr lang="en-US" sz="1400" i="1" smtClean="0">
              <a:solidFill>
                <a:srgbClr val="1F497D">
                  <a:hueOff val="0"/>
                  <a:satOff val="0"/>
                  <a:lumOff val="0"/>
                  <a:alphaOff val="0"/>
                </a:srgbClr>
              </a:solidFill>
              <a:latin typeface="Century Gothic"/>
              <a:ea typeface="+mn-ea"/>
              <a:cs typeface="+mn-cs"/>
            </a:rPr>
          </a:br>
          <a:r>
            <a:rPr lang="en-US" sz="1400" i="1" smtClean="0">
              <a:solidFill>
                <a:srgbClr val="1F497D">
                  <a:hueOff val="0"/>
                  <a:satOff val="0"/>
                  <a:lumOff val="0"/>
                  <a:alphaOff val="0"/>
                </a:srgbClr>
              </a:solidFill>
              <a:latin typeface="Century Gothic"/>
              <a:ea typeface="+mn-ea"/>
              <a:cs typeface="+mn-cs"/>
            </a:rPr>
            <a:t> </a:t>
          </a:r>
          <a:r>
            <a:rPr lang="en-US" sz="1400" i="1" dirty="0" smtClean="0">
              <a:solidFill>
                <a:srgbClr val="1F497D">
                  <a:hueOff val="0"/>
                  <a:satOff val="0"/>
                  <a:lumOff val="0"/>
                  <a:alphaOff val="0"/>
                </a:srgbClr>
              </a:solidFill>
              <a:latin typeface="Century Gothic"/>
              <a:ea typeface="+mn-ea"/>
              <a:cs typeface="+mn-cs"/>
            </a:rPr>
            <a:t>Process Standards</a:t>
          </a:r>
          <a:endParaRPr lang="en-US" sz="1400" i="1" dirty="0">
            <a:solidFill>
              <a:srgbClr val="1F497D">
                <a:hueOff val="0"/>
                <a:satOff val="0"/>
                <a:lumOff val="0"/>
                <a:alphaOff val="0"/>
              </a:srgbClr>
            </a:solidFill>
            <a:latin typeface="Century Gothic"/>
            <a:ea typeface="+mn-ea"/>
            <a:cs typeface="+mn-cs"/>
          </a:endParaRPr>
        </a:p>
      </dgm:t>
    </dgm:pt>
    <dgm:pt modelId="{3AB240CD-F05D-414F-88FE-E3537433E9A0}" type="parTrans" cxnId="{F82AB7CC-C549-4049-8548-3F22369C0304}">
      <dgm:prSet/>
      <dgm:spPr>
        <a:xfrm>
          <a:off x="3280422" y="3005192"/>
          <a:ext cx="292434" cy="1859133"/>
        </a:xfrm>
        <a:noFill/>
        <a:ln w="25400" cap="flat" cmpd="sng" algn="ctr">
          <a:solidFill>
            <a:srgbClr val="1F497D">
              <a:shade val="80000"/>
              <a:hueOff val="0"/>
              <a:satOff val="0"/>
              <a:lumOff val="0"/>
              <a:alphaOff val="0"/>
            </a:srgbClr>
          </a:solidFill>
          <a:prstDash val="solid"/>
        </a:ln>
        <a:effectLst/>
      </dgm:spPr>
      <dgm:t>
        <a:bodyPr/>
        <a:lstStyle/>
        <a:p>
          <a:endParaRPr lang="en-US"/>
        </a:p>
      </dgm:t>
    </dgm:pt>
    <dgm:pt modelId="{8A934374-EA5C-46F1-8BDA-655EA15673B9}" type="sibTrans" cxnId="{F82AB7CC-C549-4049-8548-3F22369C0304}">
      <dgm:prSet/>
      <dgm:spPr/>
      <dgm:t>
        <a:bodyPr/>
        <a:lstStyle/>
        <a:p>
          <a:endParaRPr lang="en-US"/>
        </a:p>
      </dgm:t>
    </dgm:pt>
    <dgm:pt modelId="{0A0FD6F6-154C-4658-99F6-079295DFD681}">
      <dgm:prSet custT="1"/>
      <dgm:spPr>
        <a:ln>
          <a:solidFill>
            <a:schemeClr val="bg2">
              <a:lumMod val="75000"/>
            </a:schemeClr>
          </a:solidFill>
        </a:ln>
      </dgm:spPr>
      <dgm:t>
        <a:bodyPr/>
        <a:lstStyle/>
        <a:p>
          <a:r>
            <a:rPr lang="en-US" sz="1400" i="1" dirty="0" smtClean="0">
              <a:solidFill>
                <a:schemeClr val="bg2">
                  <a:lumMod val="50000"/>
                </a:schemeClr>
              </a:solidFill>
              <a:latin typeface="Century Gothic" pitchFamily="34" charset="0"/>
            </a:rPr>
            <a:t>Missouri Model Evaluation System</a:t>
          </a:r>
          <a:endParaRPr lang="en-US" sz="1400" i="1" dirty="0">
            <a:solidFill>
              <a:schemeClr val="bg2">
                <a:lumMod val="50000"/>
              </a:schemeClr>
            </a:solidFill>
            <a:latin typeface="Century Gothic" pitchFamily="34" charset="0"/>
          </a:endParaRPr>
        </a:p>
      </dgm:t>
    </dgm:pt>
    <dgm:pt modelId="{5B9631C1-E466-4CC5-A87A-6D614D7AA0A1}" type="parTrans" cxnId="{CA81A62D-56A2-4905-8EED-998C6B0E17A0}">
      <dgm:prSet/>
      <dgm:spPr>
        <a:ln>
          <a:solidFill>
            <a:schemeClr val="bg2">
              <a:lumMod val="75000"/>
            </a:schemeClr>
          </a:solidFill>
        </a:ln>
      </dgm:spPr>
      <dgm:t>
        <a:bodyPr/>
        <a:lstStyle/>
        <a:p>
          <a:endParaRPr lang="en-US"/>
        </a:p>
      </dgm:t>
    </dgm:pt>
    <dgm:pt modelId="{FFEB8657-79A7-4FB0-BEC4-919BBB77537A}" type="sibTrans" cxnId="{CA81A62D-56A2-4905-8EED-998C6B0E17A0}">
      <dgm:prSet/>
      <dgm:spPr/>
      <dgm:t>
        <a:bodyPr/>
        <a:lstStyle/>
        <a:p>
          <a:endParaRPr lang="en-US"/>
        </a:p>
      </dgm:t>
    </dgm:pt>
    <dgm:pt modelId="{FF998917-EA34-4893-B83F-588C74CD5E65}">
      <dgm:prSet phldrT="[Text]" custT="1"/>
      <dgm:spPr>
        <a:xfrm>
          <a:off x="864540" y="3208"/>
          <a:ext cx="6470673" cy="745599"/>
        </a:xfrm>
        <a:solidFill>
          <a:schemeClr val="bg2">
            <a:lumMod val="75000"/>
          </a:schemeClr>
        </a:solidFill>
        <a:ln w="38100"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2000" b="1" smtClean="0">
              <a:solidFill>
                <a:sysClr val="window" lastClr="FFFFFF"/>
              </a:solidFill>
              <a:latin typeface="Century Gothic"/>
              <a:ea typeface="+mn-ea"/>
              <a:cs typeface="+mn-cs"/>
            </a:rPr>
            <a:t>ESEA Flexibility Waiver</a:t>
          </a:r>
          <a:r>
            <a:rPr lang="en-US" sz="2800" smtClean="0">
              <a:solidFill>
                <a:sysClr val="window" lastClr="FFFFFF"/>
              </a:solidFill>
              <a:latin typeface="Century Gothic"/>
              <a:ea typeface="+mn-ea"/>
              <a:cs typeface="+mn-cs"/>
            </a:rPr>
            <a:t/>
          </a:r>
          <a:br>
            <a:rPr lang="en-US" sz="2800" smtClean="0">
              <a:solidFill>
                <a:sysClr val="window" lastClr="FFFFFF"/>
              </a:solidFill>
              <a:latin typeface="Century Gothic"/>
              <a:ea typeface="+mn-ea"/>
              <a:cs typeface="+mn-cs"/>
            </a:rPr>
          </a:br>
          <a:r>
            <a:rPr lang="en-US" sz="2000" smtClean="0">
              <a:solidFill>
                <a:sysClr val="window" lastClr="FFFFFF"/>
              </a:solidFill>
              <a:latin typeface="Century Gothic"/>
              <a:ea typeface="+mn-ea"/>
              <a:cs typeface="+mn-cs"/>
            </a:rPr>
            <a:t>June, 2012</a:t>
          </a:r>
          <a:endParaRPr lang="en-US" sz="2000">
            <a:solidFill>
              <a:sysClr val="window" lastClr="FFFFFF"/>
            </a:solidFill>
            <a:latin typeface="Century Gothic"/>
            <a:ea typeface="+mn-ea"/>
            <a:cs typeface="+mn-cs"/>
          </a:endParaRPr>
        </a:p>
      </dgm:t>
    </dgm:pt>
    <dgm:pt modelId="{C1A11C03-2AF2-4308-B289-259CD34108C8}" type="sibTrans" cxnId="{288DE11F-1E43-4DBF-8915-91C661361941}">
      <dgm:prSet/>
      <dgm:spPr/>
      <dgm:t>
        <a:bodyPr/>
        <a:lstStyle/>
        <a:p>
          <a:endParaRPr lang="en-US"/>
        </a:p>
      </dgm:t>
    </dgm:pt>
    <dgm:pt modelId="{9F441A49-A27D-4E5F-9985-4E56335EB875}" type="parTrans" cxnId="{288DE11F-1E43-4DBF-8915-91C661361941}">
      <dgm:prSet/>
      <dgm:spPr/>
      <dgm:t>
        <a:bodyPr/>
        <a:lstStyle/>
        <a:p>
          <a:endParaRPr lang="en-US"/>
        </a:p>
      </dgm:t>
    </dgm:pt>
    <dgm:pt modelId="{8195A8E0-9DC9-4056-8EA9-089E65156848}" type="pres">
      <dgm:prSet presAssocID="{AC1E6777-9BAB-4679-8BEB-DF18BB5BC4A7}" presName="hierChild1" presStyleCnt="0">
        <dgm:presLayoutVars>
          <dgm:orgChart val="1"/>
          <dgm:chPref val="1"/>
          <dgm:dir/>
          <dgm:animOne val="branch"/>
          <dgm:animLvl val="lvl"/>
          <dgm:resizeHandles/>
        </dgm:presLayoutVars>
      </dgm:prSet>
      <dgm:spPr/>
      <dgm:t>
        <a:bodyPr/>
        <a:lstStyle/>
        <a:p>
          <a:endParaRPr lang="en-US"/>
        </a:p>
      </dgm:t>
    </dgm:pt>
    <dgm:pt modelId="{818AAF9E-9456-4DFB-9BA3-4F925A08550F}" type="pres">
      <dgm:prSet presAssocID="{FF998917-EA34-4893-B83F-588C74CD5E65}" presName="hierRoot1" presStyleCnt="0">
        <dgm:presLayoutVars>
          <dgm:hierBranch val="init"/>
        </dgm:presLayoutVars>
      </dgm:prSet>
      <dgm:spPr/>
      <dgm:t>
        <a:bodyPr/>
        <a:lstStyle/>
        <a:p>
          <a:endParaRPr lang="en-US"/>
        </a:p>
      </dgm:t>
    </dgm:pt>
    <dgm:pt modelId="{1356C1D5-2765-468A-BA8D-67E562DCEB8A}" type="pres">
      <dgm:prSet presAssocID="{FF998917-EA34-4893-B83F-588C74CD5E65}" presName="rootComposite1" presStyleCnt="0"/>
      <dgm:spPr/>
      <dgm:t>
        <a:bodyPr/>
        <a:lstStyle/>
        <a:p>
          <a:endParaRPr lang="en-US"/>
        </a:p>
      </dgm:t>
    </dgm:pt>
    <dgm:pt modelId="{0BB5A5A8-A488-415B-84C5-6EC3B432778C}" type="pres">
      <dgm:prSet presAssocID="{FF998917-EA34-4893-B83F-588C74CD5E65}" presName="rootText1" presStyleLbl="node0" presStyleIdx="0" presStyleCnt="1" custScaleX="472009" custScaleY="93845" custLinFactNeighborX="19909" custLinFactNeighborY="10561">
        <dgm:presLayoutVars>
          <dgm:chPref val="3"/>
        </dgm:presLayoutVars>
      </dgm:prSet>
      <dgm:spPr>
        <a:prstGeom prst="rect">
          <a:avLst/>
        </a:prstGeom>
      </dgm:spPr>
      <dgm:t>
        <a:bodyPr/>
        <a:lstStyle/>
        <a:p>
          <a:endParaRPr lang="en-US"/>
        </a:p>
      </dgm:t>
    </dgm:pt>
    <dgm:pt modelId="{218EF248-20C3-4892-8D88-E3630923A83C}" type="pres">
      <dgm:prSet presAssocID="{FF998917-EA34-4893-B83F-588C74CD5E65}" presName="rootConnector1" presStyleLbl="node1" presStyleIdx="0" presStyleCnt="0"/>
      <dgm:spPr/>
      <dgm:t>
        <a:bodyPr/>
        <a:lstStyle/>
        <a:p>
          <a:endParaRPr lang="en-US"/>
        </a:p>
      </dgm:t>
    </dgm:pt>
    <dgm:pt modelId="{F73A531D-C370-450A-9C48-2C1884287433}" type="pres">
      <dgm:prSet presAssocID="{FF998917-EA34-4893-B83F-588C74CD5E65}" presName="hierChild2" presStyleCnt="0"/>
      <dgm:spPr/>
      <dgm:t>
        <a:bodyPr/>
        <a:lstStyle/>
        <a:p>
          <a:endParaRPr lang="en-US"/>
        </a:p>
      </dgm:t>
    </dgm:pt>
    <dgm:pt modelId="{0AD4714F-886B-41DC-A38F-4DD0113B99C2}" type="pres">
      <dgm:prSet presAssocID="{2304D9BC-A533-43B5-854D-0ECB9E351B15}" presName="Name37" presStyleLbl="parChTrans1D2" presStyleIdx="0" presStyleCnt="3"/>
      <dgm:spPr>
        <a:custGeom>
          <a:avLst/>
          <a:gdLst/>
          <a:ahLst/>
          <a:cxnLst/>
          <a:rect l="0" t="0" r="0" b="0"/>
          <a:pathLst>
            <a:path>
              <a:moveTo>
                <a:pt x="2706739" y="0"/>
              </a:moveTo>
              <a:lnTo>
                <a:pt x="2706739" y="166845"/>
              </a:lnTo>
              <a:lnTo>
                <a:pt x="0" y="166845"/>
              </a:lnTo>
              <a:lnTo>
                <a:pt x="0" y="333690"/>
              </a:lnTo>
            </a:path>
          </a:pathLst>
        </a:custGeom>
      </dgm:spPr>
      <dgm:t>
        <a:bodyPr/>
        <a:lstStyle/>
        <a:p>
          <a:endParaRPr lang="en-US"/>
        </a:p>
      </dgm:t>
    </dgm:pt>
    <dgm:pt modelId="{F1BA86E5-AD81-4262-9FBC-5348384EAA41}" type="pres">
      <dgm:prSet presAssocID="{9B4B4E69-2341-40EE-A88B-35C3F77A7DE2}" presName="hierRoot2" presStyleCnt="0">
        <dgm:presLayoutVars>
          <dgm:hierBranch val="init"/>
        </dgm:presLayoutVars>
      </dgm:prSet>
      <dgm:spPr/>
      <dgm:t>
        <a:bodyPr/>
        <a:lstStyle/>
        <a:p>
          <a:endParaRPr lang="en-US"/>
        </a:p>
      </dgm:t>
    </dgm:pt>
    <dgm:pt modelId="{88D46C4D-6765-4D66-B087-E26CFA3E25D4}" type="pres">
      <dgm:prSet presAssocID="{9B4B4E69-2341-40EE-A88B-35C3F77A7DE2}" presName="rootComposite" presStyleCnt="0"/>
      <dgm:spPr/>
      <dgm:t>
        <a:bodyPr/>
        <a:lstStyle/>
        <a:p>
          <a:endParaRPr lang="en-US"/>
        </a:p>
      </dgm:t>
    </dgm:pt>
    <dgm:pt modelId="{9E10B42C-641F-45E3-9E51-628A5FCFDE37}" type="pres">
      <dgm:prSet presAssocID="{9B4B4E69-2341-40EE-A88B-35C3F77A7DE2}" presName="rootText" presStyleLbl="node2" presStyleIdx="0" presStyleCnt="3" custScaleX="149996">
        <dgm:presLayoutVars>
          <dgm:chPref val="3"/>
        </dgm:presLayoutVars>
      </dgm:prSet>
      <dgm:spPr>
        <a:prstGeom prst="rect">
          <a:avLst/>
        </a:prstGeom>
      </dgm:spPr>
      <dgm:t>
        <a:bodyPr/>
        <a:lstStyle/>
        <a:p>
          <a:endParaRPr lang="en-US"/>
        </a:p>
      </dgm:t>
    </dgm:pt>
    <dgm:pt modelId="{D6F09F8D-7C3B-4FDA-8B13-E2C24F66CB2C}" type="pres">
      <dgm:prSet presAssocID="{9B4B4E69-2341-40EE-A88B-35C3F77A7DE2}" presName="rootConnector" presStyleLbl="node2" presStyleIdx="0" presStyleCnt="3"/>
      <dgm:spPr/>
      <dgm:t>
        <a:bodyPr/>
        <a:lstStyle/>
        <a:p>
          <a:endParaRPr lang="en-US"/>
        </a:p>
      </dgm:t>
    </dgm:pt>
    <dgm:pt modelId="{6012E516-CD98-403D-9A84-B383F28DCC1E}" type="pres">
      <dgm:prSet presAssocID="{9B4B4E69-2341-40EE-A88B-35C3F77A7DE2}" presName="hierChild4" presStyleCnt="0"/>
      <dgm:spPr/>
      <dgm:t>
        <a:bodyPr/>
        <a:lstStyle/>
        <a:p>
          <a:endParaRPr lang="en-US"/>
        </a:p>
      </dgm:t>
    </dgm:pt>
    <dgm:pt modelId="{EA22C00B-DE93-4FB1-B663-9A3BC359C311}" type="pres">
      <dgm:prSet presAssocID="{00729B77-187E-41C0-B769-C9ABE980CFB2}" presName="Name37" presStyleLbl="parChTrans1D3" presStyleIdx="0" presStyleCnt="3"/>
      <dgm:spPr>
        <a:custGeom>
          <a:avLst/>
          <a:gdLst/>
          <a:ahLst/>
          <a:cxnLst/>
          <a:rect l="0" t="0" r="0" b="0"/>
          <a:pathLst>
            <a:path>
              <a:moveTo>
                <a:pt x="45720" y="0"/>
              </a:moveTo>
              <a:lnTo>
                <a:pt x="45720" y="333690"/>
              </a:lnTo>
            </a:path>
          </a:pathLst>
        </a:custGeom>
      </dgm:spPr>
      <dgm:t>
        <a:bodyPr/>
        <a:lstStyle/>
        <a:p>
          <a:endParaRPr lang="en-US"/>
        </a:p>
      </dgm:t>
    </dgm:pt>
    <dgm:pt modelId="{B0C2168E-6855-4C16-BD4D-09C8F19297A9}" type="pres">
      <dgm:prSet presAssocID="{A8B291F9-EBAA-4F55-B87A-E7C3CF08F16B}" presName="hierRoot2" presStyleCnt="0">
        <dgm:presLayoutVars>
          <dgm:hierBranch val="init"/>
        </dgm:presLayoutVars>
      </dgm:prSet>
      <dgm:spPr/>
      <dgm:t>
        <a:bodyPr/>
        <a:lstStyle/>
        <a:p>
          <a:endParaRPr lang="en-US"/>
        </a:p>
      </dgm:t>
    </dgm:pt>
    <dgm:pt modelId="{3A24F293-EF3A-42FD-8BAC-BED91606D253}" type="pres">
      <dgm:prSet presAssocID="{A8B291F9-EBAA-4F55-B87A-E7C3CF08F16B}" presName="rootComposite" presStyleCnt="0"/>
      <dgm:spPr/>
      <dgm:t>
        <a:bodyPr/>
        <a:lstStyle/>
        <a:p>
          <a:endParaRPr lang="en-US"/>
        </a:p>
      </dgm:t>
    </dgm:pt>
    <dgm:pt modelId="{991E3EE5-B76C-40B3-928B-3DE8A25901E3}" type="pres">
      <dgm:prSet presAssocID="{A8B291F9-EBAA-4F55-B87A-E7C3CF08F16B}" presName="rootText" presStyleLbl="node3" presStyleIdx="0" presStyleCnt="3" custScaleX="152480">
        <dgm:presLayoutVars>
          <dgm:chPref val="3"/>
        </dgm:presLayoutVars>
      </dgm:prSet>
      <dgm:spPr>
        <a:prstGeom prst="rect">
          <a:avLst/>
        </a:prstGeom>
      </dgm:spPr>
      <dgm:t>
        <a:bodyPr/>
        <a:lstStyle/>
        <a:p>
          <a:endParaRPr lang="en-US"/>
        </a:p>
      </dgm:t>
    </dgm:pt>
    <dgm:pt modelId="{5136ADF6-FB0B-4F8D-A2C7-0B3D9C921DDA}" type="pres">
      <dgm:prSet presAssocID="{A8B291F9-EBAA-4F55-B87A-E7C3CF08F16B}" presName="rootConnector" presStyleLbl="node3" presStyleIdx="0" presStyleCnt="3"/>
      <dgm:spPr/>
      <dgm:t>
        <a:bodyPr/>
        <a:lstStyle/>
        <a:p>
          <a:endParaRPr lang="en-US"/>
        </a:p>
      </dgm:t>
    </dgm:pt>
    <dgm:pt modelId="{A0FF718F-A080-4FB6-B819-A951C01CC42B}" type="pres">
      <dgm:prSet presAssocID="{A8B291F9-EBAA-4F55-B87A-E7C3CF08F16B}" presName="hierChild4" presStyleCnt="0"/>
      <dgm:spPr/>
      <dgm:t>
        <a:bodyPr/>
        <a:lstStyle/>
        <a:p>
          <a:endParaRPr lang="en-US"/>
        </a:p>
      </dgm:t>
    </dgm:pt>
    <dgm:pt modelId="{60EE6AB2-5956-45F6-9A73-4CF152A186E0}" type="pres">
      <dgm:prSet presAssocID="{91B891BC-F412-4EEA-9ED5-F7D7A7AB2FAF}" presName="Name37" presStyleLbl="parChTrans1D4" presStyleIdx="0" presStyleCnt="7"/>
      <dgm:spPr>
        <a:custGeom>
          <a:avLst/>
          <a:gdLst/>
          <a:ahLst/>
          <a:cxnLst/>
          <a:rect l="0" t="0" r="0" b="0"/>
          <a:pathLst>
            <a:path>
              <a:moveTo>
                <a:pt x="0" y="0"/>
              </a:moveTo>
              <a:lnTo>
                <a:pt x="0" y="730941"/>
              </a:lnTo>
              <a:lnTo>
                <a:pt x="291466" y="730941"/>
              </a:lnTo>
            </a:path>
          </a:pathLst>
        </a:custGeom>
      </dgm:spPr>
      <dgm:t>
        <a:bodyPr/>
        <a:lstStyle/>
        <a:p>
          <a:endParaRPr lang="en-US"/>
        </a:p>
      </dgm:t>
    </dgm:pt>
    <dgm:pt modelId="{BE7286F3-18D8-4EBA-AEA2-F9CC35AE8B5F}" type="pres">
      <dgm:prSet presAssocID="{A7BDFA36-7A30-4472-981D-2A91ACC1DC5D}" presName="hierRoot2" presStyleCnt="0">
        <dgm:presLayoutVars>
          <dgm:hierBranch val="init"/>
        </dgm:presLayoutVars>
      </dgm:prSet>
      <dgm:spPr/>
      <dgm:t>
        <a:bodyPr/>
        <a:lstStyle/>
        <a:p>
          <a:endParaRPr lang="en-US"/>
        </a:p>
      </dgm:t>
    </dgm:pt>
    <dgm:pt modelId="{0D60F73B-0BBA-4604-9201-259BD0DC9FA6}" type="pres">
      <dgm:prSet presAssocID="{A7BDFA36-7A30-4472-981D-2A91ACC1DC5D}" presName="rootComposite" presStyleCnt="0"/>
      <dgm:spPr/>
      <dgm:t>
        <a:bodyPr/>
        <a:lstStyle/>
        <a:p>
          <a:endParaRPr lang="en-US"/>
        </a:p>
      </dgm:t>
    </dgm:pt>
    <dgm:pt modelId="{1A410602-8C76-4898-89B1-47CCA3733572}" type="pres">
      <dgm:prSet presAssocID="{A7BDFA36-7A30-4472-981D-2A91ACC1DC5D}" presName="rootText" presStyleLbl="node4" presStyleIdx="0" presStyleCnt="7" custScaleX="112165">
        <dgm:presLayoutVars>
          <dgm:chPref val="3"/>
        </dgm:presLayoutVars>
      </dgm:prSet>
      <dgm:spPr>
        <a:prstGeom prst="rect">
          <a:avLst/>
        </a:prstGeom>
      </dgm:spPr>
      <dgm:t>
        <a:bodyPr/>
        <a:lstStyle/>
        <a:p>
          <a:endParaRPr lang="en-US"/>
        </a:p>
      </dgm:t>
    </dgm:pt>
    <dgm:pt modelId="{FA1E273E-BCFA-42AF-9F4F-67BABC7227D1}" type="pres">
      <dgm:prSet presAssocID="{A7BDFA36-7A30-4472-981D-2A91ACC1DC5D}" presName="rootConnector" presStyleLbl="node4" presStyleIdx="0" presStyleCnt="7"/>
      <dgm:spPr/>
      <dgm:t>
        <a:bodyPr/>
        <a:lstStyle/>
        <a:p>
          <a:endParaRPr lang="en-US"/>
        </a:p>
      </dgm:t>
    </dgm:pt>
    <dgm:pt modelId="{60C8DE4D-8EB8-4416-A9FC-22C064EBD676}" type="pres">
      <dgm:prSet presAssocID="{A7BDFA36-7A30-4472-981D-2A91ACC1DC5D}" presName="hierChild4" presStyleCnt="0"/>
      <dgm:spPr/>
      <dgm:t>
        <a:bodyPr/>
        <a:lstStyle/>
        <a:p>
          <a:endParaRPr lang="en-US"/>
        </a:p>
      </dgm:t>
    </dgm:pt>
    <dgm:pt modelId="{5A84C6CA-2006-41CB-A40D-11A87126A3AA}" type="pres">
      <dgm:prSet presAssocID="{A7BDFA36-7A30-4472-981D-2A91ACC1DC5D}" presName="hierChild5" presStyleCnt="0"/>
      <dgm:spPr/>
      <dgm:t>
        <a:bodyPr/>
        <a:lstStyle/>
        <a:p>
          <a:endParaRPr lang="en-US"/>
        </a:p>
      </dgm:t>
    </dgm:pt>
    <dgm:pt modelId="{95B2949C-CF6F-4872-9344-0549CA089999}" type="pres">
      <dgm:prSet presAssocID="{38E3D831-EA15-4B12-91E5-68E2E83DD228}" presName="Name37" presStyleLbl="parChTrans1D4" presStyleIdx="1" presStyleCnt="7"/>
      <dgm:spPr>
        <a:custGeom>
          <a:avLst/>
          <a:gdLst/>
          <a:ahLst/>
          <a:cxnLst/>
          <a:rect l="0" t="0" r="0" b="0"/>
          <a:pathLst>
            <a:path>
              <a:moveTo>
                <a:pt x="0" y="0"/>
              </a:moveTo>
              <a:lnTo>
                <a:pt x="0" y="1859133"/>
              </a:lnTo>
              <a:lnTo>
                <a:pt x="291466" y="1859133"/>
              </a:lnTo>
            </a:path>
          </a:pathLst>
        </a:custGeom>
      </dgm:spPr>
      <dgm:t>
        <a:bodyPr/>
        <a:lstStyle/>
        <a:p>
          <a:endParaRPr lang="en-US"/>
        </a:p>
      </dgm:t>
    </dgm:pt>
    <dgm:pt modelId="{AC21FE91-D235-4740-910C-A1414BAF8AF5}" type="pres">
      <dgm:prSet presAssocID="{B08AE7A2-613B-45CE-ACFE-1182CFD0020A}" presName="hierRoot2" presStyleCnt="0">
        <dgm:presLayoutVars>
          <dgm:hierBranch val="init"/>
        </dgm:presLayoutVars>
      </dgm:prSet>
      <dgm:spPr/>
      <dgm:t>
        <a:bodyPr/>
        <a:lstStyle/>
        <a:p>
          <a:endParaRPr lang="en-US"/>
        </a:p>
      </dgm:t>
    </dgm:pt>
    <dgm:pt modelId="{26563DDB-F2B3-41EB-B9EA-ECDD6F362A28}" type="pres">
      <dgm:prSet presAssocID="{B08AE7A2-613B-45CE-ACFE-1182CFD0020A}" presName="rootComposite" presStyleCnt="0"/>
      <dgm:spPr/>
      <dgm:t>
        <a:bodyPr/>
        <a:lstStyle/>
        <a:p>
          <a:endParaRPr lang="en-US"/>
        </a:p>
      </dgm:t>
    </dgm:pt>
    <dgm:pt modelId="{47E99307-8FC6-4205-B002-29CA543B78C8}" type="pres">
      <dgm:prSet presAssocID="{B08AE7A2-613B-45CE-ACFE-1182CFD0020A}" presName="rootText" presStyleLbl="node4" presStyleIdx="1" presStyleCnt="7" custScaleX="112165">
        <dgm:presLayoutVars>
          <dgm:chPref val="3"/>
        </dgm:presLayoutVars>
      </dgm:prSet>
      <dgm:spPr>
        <a:prstGeom prst="rect">
          <a:avLst/>
        </a:prstGeom>
      </dgm:spPr>
      <dgm:t>
        <a:bodyPr/>
        <a:lstStyle/>
        <a:p>
          <a:endParaRPr lang="en-US"/>
        </a:p>
      </dgm:t>
    </dgm:pt>
    <dgm:pt modelId="{442390D9-C926-46DA-80FF-818468383CCE}" type="pres">
      <dgm:prSet presAssocID="{B08AE7A2-613B-45CE-ACFE-1182CFD0020A}" presName="rootConnector" presStyleLbl="node4" presStyleIdx="1" presStyleCnt="7"/>
      <dgm:spPr/>
      <dgm:t>
        <a:bodyPr/>
        <a:lstStyle/>
        <a:p>
          <a:endParaRPr lang="en-US"/>
        </a:p>
      </dgm:t>
    </dgm:pt>
    <dgm:pt modelId="{BB145984-4653-4542-AE6D-EC71171AA86D}" type="pres">
      <dgm:prSet presAssocID="{B08AE7A2-613B-45CE-ACFE-1182CFD0020A}" presName="hierChild4" presStyleCnt="0"/>
      <dgm:spPr/>
      <dgm:t>
        <a:bodyPr/>
        <a:lstStyle/>
        <a:p>
          <a:endParaRPr lang="en-US"/>
        </a:p>
      </dgm:t>
    </dgm:pt>
    <dgm:pt modelId="{433D1E64-FEED-493F-8ED1-9A561B4732E1}" type="pres">
      <dgm:prSet presAssocID="{B08AE7A2-613B-45CE-ACFE-1182CFD0020A}" presName="hierChild5" presStyleCnt="0"/>
      <dgm:spPr/>
      <dgm:t>
        <a:bodyPr/>
        <a:lstStyle/>
        <a:p>
          <a:endParaRPr lang="en-US"/>
        </a:p>
      </dgm:t>
    </dgm:pt>
    <dgm:pt modelId="{0DEB91B8-5ADC-46EE-BC4B-A309826D7B09}" type="pres">
      <dgm:prSet presAssocID="{A8B291F9-EBAA-4F55-B87A-E7C3CF08F16B}" presName="hierChild5" presStyleCnt="0"/>
      <dgm:spPr/>
      <dgm:t>
        <a:bodyPr/>
        <a:lstStyle/>
        <a:p>
          <a:endParaRPr lang="en-US"/>
        </a:p>
      </dgm:t>
    </dgm:pt>
    <dgm:pt modelId="{4AA30891-2F0B-4163-82EB-1351C1A321E5}" type="pres">
      <dgm:prSet presAssocID="{9B4B4E69-2341-40EE-A88B-35C3F77A7DE2}" presName="hierChild5" presStyleCnt="0"/>
      <dgm:spPr/>
      <dgm:t>
        <a:bodyPr/>
        <a:lstStyle/>
        <a:p>
          <a:endParaRPr lang="en-US"/>
        </a:p>
      </dgm:t>
    </dgm:pt>
    <dgm:pt modelId="{9F55C2CD-7D6B-4D02-BA77-340DD3AFEEA6}" type="pres">
      <dgm:prSet presAssocID="{9AB5249E-E0C5-47F1-80A6-1D957F2A89CE}" presName="Name37" presStyleLbl="parChTrans1D2" presStyleIdx="1" presStyleCnt="3"/>
      <dgm:spPr>
        <a:custGeom>
          <a:avLst/>
          <a:gdLst/>
          <a:ahLst/>
          <a:cxnLst/>
          <a:rect l="0" t="0" r="0" b="0"/>
          <a:pathLst>
            <a:path>
              <a:moveTo>
                <a:pt x="85349" y="0"/>
              </a:moveTo>
              <a:lnTo>
                <a:pt x="85349" y="166845"/>
              </a:lnTo>
              <a:lnTo>
                <a:pt x="45720" y="166845"/>
              </a:lnTo>
              <a:lnTo>
                <a:pt x="45720" y="333690"/>
              </a:lnTo>
            </a:path>
          </a:pathLst>
        </a:custGeom>
      </dgm:spPr>
      <dgm:t>
        <a:bodyPr/>
        <a:lstStyle/>
        <a:p>
          <a:endParaRPr lang="en-US"/>
        </a:p>
      </dgm:t>
    </dgm:pt>
    <dgm:pt modelId="{D800C5E4-17AA-4769-8D89-AB13DB4B4AA0}" type="pres">
      <dgm:prSet presAssocID="{A27914A6-FCC1-41DD-AE31-B24A3EA17DC8}" presName="hierRoot2" presStyleCnt="0">
        <dgm:presLayoutVars>
          <dgm:hierBranch val="init"/>
        </dgm:presLayoutVars>
      </dgm:prSet>
      <dgm:spPr/>
      <dgm:t>
        <a:bodyPr/>
        <a:lstStyle/>
        <a:p>
          <a:endParaRPr lang="en-US"/>
        </a:p>
      </dgm:t>
    </dgm:pt>
    <dgm:pt modelId="{7F2A4149-6FB9-4156-85B3-F42B66B97170}" type="pres">
      <dgm:prSet presAssocID="{A27914A6-FCC1-41DD-AE31-B24A3EA17DC8}" presName="rootComposite" presStyleCnt="0"/>
      <dgm:spPr/>
      <dgm:t>
        <a:bodyPr/>
        <a:lstStyle/>
        <a:p>
          <a:endParaRPr lang="en-US"/>
        </a:p>
      </dgm:t>
    </dgm:pt>
    <dgm:pt modelId="{03440B92-D7BD-421D-B45F-EF288D33F1D8}" type="pres">
      <dgm:prSet presAssocID="{A27914A6-FCC1-41DD-AE31-B24A3EA17DC8}" presName="rootText" presStyleLbl="node2" presStyleIdx="1" presStyleCnt="3" custScaleX="151798">
        <dgm:presLayoutVars>
          <dgm:chPref val="3"/>
        </dgm:presLayoutVars>
      </dgm:prSet>
      <dgm:spPr>
        <a:prstGeom prst="rect">
          <a:avLst/>
        </a:prstGeom>
      </dgm:spPr>
      <dgm:t>
        <a:bodyPr/>
        <a:lstStyle/>
        <a:p>
          <a:endParaRPr lang="en-US"/>
        </a:p>
      </dgm:t>
    </dgm:pt>
    <dgm:pt modelId="{B5901EF0-6F5D-499B-8E70-A80900A6B987}" type="pres">
      <dgm:prSet presAssocID="{A27914A6-FCC1-41DD-AE31-B24A3EA17DC8}" presName="rootConnector" presStyleLbl="node2" presStyleIdx="1" presStyleCnt="3"/>
      <dgm:spPr/>
      <dgm:t>
        <a:bodyPr/>
        <a:lstStyle/>
        <a:p>
          <a:endParaRPr lang="en-US"/>
        </a:p>
      </dgm:t>
    </dgm:pt>
    <dgm:pt modelId="{214C2DB6-B5F3-4D0E-B5CF-0B04F9EBB413}" type="pres">
      <dgm:prSet presAssocID="{A27914A6-FCC1-41DD-AE31-B24A3EA17DC8}" presName="hierChild4" presStyleCnt="0"/>
      <dgm:spPr/>
      <dgm:t>
        <a:bodyPr/>
        <a:lstStyle/>
        <a:p>
          <a:endParaRPr lang="en-US"/>
        </a:p>
      </dgm:t>
    </dgm:pt>
    <dgm:pt modelId="{F1CC31E9-7E4C-44F7-84BC-6D63AFA9D5FF}" type="pres">
      <dgm:prSet presAssocID="{BC4F8197-4096-45AD-9478-A316618B5851}" presName="Name37" presStyleLbl="parChTrans1D3" presStyleIdx="1" presStyleCnt="3"/>
      <dgm:spPr>
        <a:custGeom>
          <a:avLst/>
          <a:gdLst/>
          <a:ahLst/>
          <a:cxnLst/>
          <a:rect l="0" t="0" r="0" b="0"/>
          <a:pathLst>
            <a:path>
              <a:moveTo>
                <a:pt x="45720" y="0"/>
              </a:moveTo>
              <a:lnTo>
                <a:pt x="45720" y="333690"/>
              </a:lnTo>
            </a:path>
          </a:pathLst>
        </a:custGeom>
      </dgm:spPr>
      <dgm:t>
        <a:bodyPr/>
        <a:lstStyle/>
        <a:p>
          <a:endParaRPr lang="en-US"/>
        </a:p>
      </dgm:t>
    </dgm:pt>
    <dgm:pt modelId="{C7802040-F530-42E9-BB26-FBF8AE8441EB}" type="pres">
      <dgm:prSet presAssocID="{7DFC5F8D-A64D-45F4-8861-6B429FAE3136}" presName="hierRoot2" presStyleCnt="0">
        <dgm:presLayoutVars>
          <dgm:hierBranch val="init"/>
        </dgm:presLayoutVars>
      </dgm:prSet>
      <dgm:spPr/>
      <dgm:t>
        <a:bodyPr/>
        <a:lstStyle/>
        <a:p>
          <a:endParaRPr lang="en-US"/>
        </a:p>
      </dgm:t>
    </dgm:pt>
    <dgm:pt modelId="{50141580-85FE-4EA1-B56A-4DB8859D7A03}" type="pres">
      <dgm:prSet presAssocID="{7DFC5F8D-A64D-45F4-8861-6B429FAE3136}" presName="rootComposite" presStyleCnt="0"/>
      <dgm:spPr/>
      <dgm:t>
        <a:bodyPr/>
        <a:lstStyle/>
        <a:p>
          <a:endParaRPr lang="en-US"/>
        </a:p>
      </dgm:t>
    </dgm:pt>
    <dgm:pt modelId="{C9D3ED1E-819B-4922-BD4D-5D34609F8E32}" type="pres">
      <dgm:prSet presAssocID="{7DFC5F8D-A64D-45F4-8861-6B429FAE3136}" presName="rootText" presStyleLbl="node3" presStyleIdx="1" presStyleCnt="3" custScaleX="150556">
        <dgm:presLayoutVars>
          <dgm:chPref val="3"/>
        </dgm:presLayoutVars>
      </dgm:prSet>
      <dgm:spPr>
        <a:prstGeom prst="rect">
          <a:avLst/>
        </a:prstGeom>
      </dgm:spPr>
      <dgm:t>
        <a:bodyPr/>
        <a:lstStyle/>
        <a:p>
          <a:endParaRPr lang="en-US"/>
        </a:p>
      </dgm:t>
    </dgm:pt>
    <dgm:pt modelId="{CBC8C0C2-2E46-45F9-B2D3-3FAFDA43D0E4}" type="pres">
      <dgm:prSet presAssocID="{7DFC5F8D-A64D-45F4-8861-6B429FAE3136}" presName="rootConnector" presStyleLbl="node3" presStyleIdx="1" presStyleCnt="3"/>
      <dgm:spPr/>
      <dgm:t>
        <a:bodyPr/>
        <a:lstStyle/>
        <a:p>
          <a:endParaRPr lang="en-US"/>
        </a:p>
      </dgm:t>
    </dgm:pt>
    <dgm:pt modelId="{0A480AF0-BB58-4BDC-9561-006F5AD75432}" type="pres">
      <dgm:prSet presAssocID="{7DFC5F8D-A64D-45F4-8861-6B429FAE3136}" presName="hierChild4" presStyleCnt="0"/>
      <dgm:spPr/>
      <dgm:t>
        <a:bodyPr/>
        <a:lstStyle/>
        <a:p>
          <a:endParaRPr lang="en-US"/>
        </a:p>
      </dgm:t>
    </dgm:pt>
    <dgm:pt modelId="{924D4C5E-0CCF-46CB-ADD8-E7A815EF3EFD}" type="pres">
      <dgm:prSet presAssocID="{3CB6A127-494C-47F9-8D17-E4D02775E3B8}" presName="Name37" presStyleLbl="parChTrans1D4" presStyleIdx="2" presStyleCnt="7"/>
      <dgm:spPr>
        <a:custGeom>
          <a:avLst/>
          <a:gdLst/>
          <a:ahLst/>
          <a:cxnLst/>
          <a:rect l="0" t="0" r="0" b="0"/>
          <a:pathLst>
            <a:path>
              <a:moveTo>
                <a:pt x="0" y="0"/>
              </a:moveTo>
              <a:lnTo>
                <a:pt x="0" y="730941"/>
              </a:lnTo>
              <a:lnTo>
                <a:pt x="292434" y="730941"/>
              </a:lnTo>
            </a:path>
          </a:pathLst>
        </a:custGeom>
      </dgm:spPr>
      <dgm:t>
        <a:bodyPr/>
        <a:lstStyle/>
        <a:p>
          <a:endParaRPr lang="en-US"/>
        </a:p>
      </dgm:t>
    </dgm:pt>
    <dgm:pt modelId="{5220D413-B247-47AF-AB37-911EE9EAC7DF}" type="pres">
      <dgm:prSet presAssocID="{3AEC5D81-15D0-4B57-8EA2-F5725A1CCFD5}" presName="hierRoot2" presStyleCnt="0">
        <dgm:presLayoutVars>
          <dgm:hierBranch val="init"/>
        </dgm:presLayoutVars>
      </dgm:prSet>
      <dgm:spPr/>
      <dgm:t>
        <a:bodyPr/>
        <a:lstStyle/>
        <a:p>
          <a:endParaRPr lang="en-US"/>
        </a:p>
      </dgm:t>
    </dgm:pt>
    <dgm:pt modelId="{F4F4DD57-FAD5-4724-BEA2-BD2E3163BE0B}" type="pres">
      <dgm:prSet presAssocID="{3AEC5D81-15D0-4B57-8EA2-F5725A1CCFD5}" presName="rootComposite" presStyleCnt="0"/>
      <dgm:spPr/>
      <dgm:t>
        <a:bodyPr/>
        <a:lstStyle/>
        <a:p>
          <a:endParaRPr lang="en-US"/>
        </a:p>
      </dgm:t>
    </dgm:pt>
    <dgm:pt modelId="{E48798EF-FE66-4378-B145-29A360F6688F}" type="pres">
      <dgm:prSet presAssocID="{3AEC5D81-15D0-4B57-8EA2-F5725A1CCFD5}" presName="rootText" presStyleLbl="node4" presStyleIdx="2" presStyleCnt="7" custScaleX="125933">
        <dgm:presLayoutVars>
          <dgm:chPref val="3"/>
        </dgm:presLayoutVars>
      </dgm:prSet>
      <dgm:spPr>
        <a:prstGeom prst="rect">
          <a:avLst/>
        </a:prstGeom>
      </dgm:spPr>
      <dgm:t>
        <a:bodyPr/>
        <a:lstStyle/>
        <a:p>
          <a:endParaRPr lang="en-US"/>
        </a:p>
      </dgm:t>
    </dgm:pt>
    <dgm:pt modelId="{CEB56789-6191-49EB-AE6E-414B97BB6A6B}" type="pres">
      <dgm:prSet presAssocID="{3AEC5D81-15D0-4B57-8EA2-F5725A1CCFD5}" presName="rootConnector" presStyleLbl="node4" presStyleIdx="2" presStyleCnt="7"/>
      <dgm:spPr/>
      <dgm:t>
        <a:bodyPr/>
        <a:lstStyle/>
        <a:p>
          <a:endParaRPr lang="en-US"/>
        </a:p>
      </dgm:t>
    </dgm:pt>
    <dgm:pt modelId="{328D2F6C-5080-4142-8817-FC8CD5E46B50}" type="pres">
      <dgm:prSet presAssocID="{3AEC5D81-15D0-4B57-8EA2-F5725A1CCFD5}" presName="hierChild4" presStyleCnt="0"/>
      <dgm:spPr/>
      <dgm:t>
        <a:bodyPr/>
        <a:lstStyle/>
        <a:p>
          <a:endParaRPr lang="en-US"/>
        </a:p>
      </dgm:t>
    </dgm:pt>
    <dgm:pt modelId="{BF56CC3D-AC39-4357-9226-0E04699DDB9A}" type="pres">
      <dgm:prSet presAssocID="{3AEC5D81-15D0-4B57-8EA2-F5725A1CCFD5}" presName="hierChild5" presStyleCnt="0"/>
      <dgm:spPr/>
      <dgm:t>
        <a:bodyPr/>
        <a:lstStyle/>
        <a:p>
          <a:endParaRPr lang="en-US"/>
        </a:p>
      </dgm:t>
    </dgm:pt>
    <dgm:pt modelId="{DF02ED8A-5D54-4B45-88B9-2BF0D4CCA81D}" type="pres">
      <dgm:prSet presAssocID="{3AB240CD-F05D-414F-88FE-E3537433E9A0}" presName="Name37" presStyleLbl="parChTrans1D4" presStyleIdx="3" presStyleCnt="7"/>
      <dgm:spPr>
        <a:custGeom>
          <a:avLst/>
          <a:gdLst/>
          <a:ahLst/>
          <a:cxnLst/>
          <a:rect l="0" t="0" r="0" b="0"/>
          <a:pathLst>
            <a:path>
              <a:moveTo>
                <a:pt x="0" y="0"/>
              </a:moveTo>
              <a:lnTo>
                <a:pt x="0" y="1859133"/>
              </a:lnTo>
              <a:lnTo>
                <a:pt x="292434" y="1859133"/>
              </a:lnTo>
            </a:path>
          </a:pathLst>
        </a:custGeom>
      </dgm:spPr>
      <dgm:t>
        <a:bodyPr/>
        <a:lstStyle/>
        <a:p>
          <a:endParaRPr lang="en-US"/>
        </a:p>
      </dgm:t>
    </dgm:pt>
    <dgm:pt modelId="{E6BB4681-F36C-480A-A409-67B011E59A99}" type="pres">
      <dgm:prSet presAssocID="{2F399738-46BD-4DCC-AD99-138D65EAE727}" presName="hierRoot2" presStyleCnt="0">
        <dgm:presLayoutVars>
          <dgm:hierBranch val="init"/>
        </dgm:presLayoutVars>
      </dgm:prSet>
      <dgm:spPr/>
      <dgm:t>
        <a:bodyPr/>
        <a:lstStyle/>
        <a:p>
          <a:endParaRPr lang="en-US"/>
        </a:p>
      </dgm:t>
    </dgm:pt>
    <dgm:pt modelId="{E55D3964-7770-45C1-889C-97B90A0154AE}" type="pres">
      <dgm:prSet presAssocID="{2F399738-46BD-4DCC-AD99-138D65EAE727}" presName="rootComposite" presStyleCnt="0"/>
      <dgm:spPr/>
      <dgm:t>
        <a:bodyPr/>
        <a:lstStyle/>
        <a:p>
          <a:endParaRPr lang="en-US"/>
        </a:p>
      </dgm:t>
    </dgm:pt>
    <dgm:pt modelId="{2F4F8A80-579A-48DC-A2BE-1AB7C296D988}" type="pres">
      <dgm:prSet presAssocID="{2F399738-46BD-4DCC-AD99-138D65EAE727}" presName="rootText" presStyleLbl="node4" presStyleIdx="3" presStyleCnt="7" custScaleX="123691">
        <dgm:presLayoutVars>
          <dgm:chPref val="3"/>
        </dgm:presLayoutVars>
      </dgm:prSet>
      <dgm:spPr>
        <a:prstGeom prst="rect">
          <a:avLst/>
        </a:prstGeom>
      </dgm:spPr>
      <dgm:t>
        <a:bodyPr/>
        <a:lstStyle/>
        <a:p>
          <a:endParaRPr lang="en-US"/>
        </a:p>
      </dgm:t>
    </dgm:pt>
    <dgm:pt modelId="{F00ADCDE-1B97-451B-A52B-1FB21484A27D}" type="pres">
      <dgm:prSet presAssocID="{2F399738-46BD-4DCC-AD99-138D65EAE727}" presName="rootConnector" presStyleLbl="node4" presStyleIdx="3" presStyleCnt="7"/>
      <dgm:spPr/>
      <dgm:t>
        <a:bodyPr/>
        <a:lstStyle/>
        <a:p>
          <a:endParaRPr lang="en-US"/>
        </a:p>
      </dgm:t>
    </dgm:pt>
    <dgm:pt modelId="{D5D5F143-2772-4208-8ADC-E1E787E97926}" type="pres">
      <dgm:prSet presAssocID="{2F399738-46BD-4DCC-AD99-138D65EAE727}" presName="hierChild4" presStyleCnt="0"/>
      <dgm:spPr/>
      <dgm:t>
        <a:bodyPr/>
        <a:lstStyle/>
        <a:p>
          <a:endParaRPr lang="en-US"/>
        </a:p>
      </dgm:t>
    </dgm:pt>
    <dgm:pt modelId="{5A66286E-EBD7-42E3-8261-BB8D7A55AD7C}" type="pres">
      <dgm:prSet presAssocID="{2F399738-46BD-4DCC-AD99-138D65EAE727}" presName="hierChild5" presStyleCnt="0"/>
      <dgm:spPr/>
      <dgm:t>
        <a:bodyPr/>
        <a:lstStyle/>
        <a:p>
          <a:endParaRPr lang="en-US"/>
        </a:p>
      </dgm:t>
    </dgm:pt>
    <dgm:pt modelId="{E418250C-CBBA-4C66-B891-E18CD1FEF593}" type="pres">
      <dgm:prSet presAssocID="{7DFC5F8D-A64D-45F4-8861-6B429FAE3136}" presName="hierChild5" presStyleCnt="0"/>
      <dgm:spPr/>
      <dgm:t>
        <a:bodyPr/>
        <a:lstStyle/>
        <a:p>
          <a:endParaRPr lang="en-US"/>
        </a:p>
      </dgm:t>
    </dgm:pt>
    <dgm:pt modelId="{76DE0575-DC9B-4BAA-AC21-62D879323901}" type="pres">
      <dgm:prSet presAssocID="{A27914A6-FCC1-41DD-AE31-B24A3EA17DC8}" presName="hierChild5" presStyleCnt="0"/>
      <dgm:spPr/>
      <dgm:t>
        <a:bodyPr/>
        <a:lstStyle/>
        <a:p>
          <a:endParaRPr lang="en-US"/>
        </a:p>
      </dgm:t>
    </dgm:pt>
    <dgm:pt modelId="{FC59A488-95DD-4ABD-9742-AF3892CCEF4F}" type="pres">
      <dgm:prSet presAssocID="{C8DDBABD-620C-48A2-BF4B-9E337AD9E831}" presName="Name37" presStyleLbl="parChTrans1D2" presStyleIdx="2" presStyleCnt="3"/>
      <dgm:spPr>
        <a:custGeom>
          <a:avLst/>
          <a:gdLst/>
          <a:ahLst/>
          <a:cxnLst/>
          <a:rect l="0" t="0" r="0" b="0"/>
          <a:pathLst>
            <a:path>
              <a:moveTo>
                <a:pt x="0" y="0"/>
              </a:moveTo>
              <a:lnTo>
                <a:pt x="0" y="166845"/>
              </a:lnTo>
              <a:lnTo>
                <a:pt x="2667109" y="166845"/>
              </a:lnTo>
              <a:lnTo>
                <a:pt x="2667109" y="333690"/>
              </a:lnTo>
            </a:path>
          </a:pathLst>
        </a:custGeom>
      </dgm:spPr>
      <dgm:t>
        <a:bodyPr/>
        <a:lstStyle/>
        <a:p>
          <a:endParaRPr lang="en-US"/>
        </a:p>
      </dgm:t>
    </dgm:pt>
    <dgm:pt modelId="{82DD0E9B-C42C-4D18-A60F-ACB5FD72A92D}" type="pres">
      <dgm:prSet presAssocID="{79F01878-C27C-41F6-A90D-E815F066DB20}" presName="hierRoot2" presStyleCnt="0">
        <dgm:presLayoutVars>
          <dgm:hierBranch val="init"/>
        </dgm:presLayoutVars>
      </dgm:prSet>
      <dgm:spPr/>
      <dgm:t>
        <a:bodyPr/>
        <a:lstStyle/>
        <a:p>
          <a:endParaRPr lang="en-US"/>
        </a:p>
      </dgm:t>
    </dgm:pt>
    <dgm:pt modelId="{466F9205-628A-45AE-A23E-F44D6B384330}" type="pres">
      <dgm:prSet presAssocID="{79F01878-C27C-41F6-A90D-E815F066DB20}" presName="rootComposite" presStyleCnt="0"/>
      <dgm:spPr/>
      <dgm:t>
        <a:bodyPr/>
        <a:lstStyle/>
        <a:p>
          <a:endParaRPr lang="en-US"/>
        </a:p>
      </dgm:t>
    </dgm:pt>
    <dgm:pt modelId="{A02ADC49-0139-4F7B-A7B1-14EF9B3F4B29}" type="pres">
      <dgm:prSet presAssocID="{79F01878-C27C-41F6-A90D-E815F066DB20}" presName="rootText" presStyleLbl="node2" presStyleIdx="2" presStyleCnt="3" custScaleX="154984">
        <dgm:presLayoutVars>
          <dgm:chPref val="3"/>
        </dgm:presLayoutVars>
      </dgm:prSet>
      <dgm:spPr>
        <a:prstGeom prst="rect">
          <a:avLst/>
        </a:prstGeom>
      </dgm:spPr>
      <dgm:t>
        <a:bodyPr/>
        <a:lstStyle/>
        <a:p>
          <a:endParaRPr lang="en-US"/>
        </a:p>
      </dgm:t>
    </dgm:pt>
    <dgm:pt modelId="{A64645C4-1584-4C84-B5CF-706D4AE8D078}" type="pres">
      <dgm:prSet presAssocID="{79F01878-C27C-41F6-A90D-E815F066DB20}" presName="rootConnector" presStyleLbl="node2" presStyleIdx="2" presStyleCnt="3"/>
      <dgm:spPr/>
      <dgm:t>
        <a:bodyPr/>
        <a:lstStyle/>
        <a:p>
          <a:endParaRPr lang="en-US"/>
        </a:p>
      </dgm:t>
    </dgm:pt>
    <dgm:pt modelId="{AD77435F-66E8-4ABC-BC4A-CB168F71DCC3}" type="pres">
      <dgm:prSet presAssocID="{79F01878-C27C-41F6-A90D-E815F066DB20}" presName="hierChild4" presStyleCnt="0"/>
      <dgm:spPr/>
      <dgm:t>
        <a:bodyPr/>
        <a:lstStyle/>
        <a:p>
          <a:endParaRPr lang="en-US"/>
        </a:p>
      </dgm:t>
    </dgm:pt>
    <dgm:pt modelId="{2173E0B6-6873-4CC6-827D-46C03A211966}" type="pres">
      <dgm:prSet presAssocID="{967F233E-23C4-49E5-8D6A-E1EC95380F8C}" presName="Name37" presStyleLbl="parChTrans1D3" presStyleIdx="2" presStyleCnt="3"/>
      <dgm:spPr>
        <a:custGeom>
          <a:avLst/>
          <a:gdLst/>
          <a:ahLst/>
          <a:cxnLst/>
          <a:rect l="0" t="0" r="0" b="0"/>
          <a:pathLst>
            <a:path>
              <a:moveTo>
                <a:pt x="45720" y="0"/>
              </a:moveTo>
              <a:lnTo>
                <a:pt x="45720" y="333690"/>
              </a:lnTo>
            </a:path>
          </a:pathLst>
        </a:custGeom>
      </dgm:spPr>
      <dgm:t>
        <a:bodyPr/>
        <a:lstStyle/>
        <a:p>
          <a:endParaRPr lang="en-US"/>
        </a:p>
      </dgm:t>
    </dgm:pt>
    <dgm:pt modelId="{D68C8614-E941-4FAA-A50F-C9E8D3BD67F9}" type="pres">
      <dgm:prSet presAssocID="{15B38A88-0B85-4593-964F-3B53ED19E90D}" presName="hierRoot2" presStyleCnt="0">
        <dgm:presLayoutVars>
          <dgm:hierBranch val="init"/>
        </dgm:presLayoutVars>
      </dgm:prSet>
      <dgm:spPr/>
      <dgm:t>
        <a:bodyPr/>
        <a:lstStyle/>
        <a:p>
          <a:endParaRPr lang="en-US"/>
        </a:p>
      </dgm:t>
    </dgm:pt>
    <dgm:pt modelId="{10E8B199-81E0-4BC6-9BB9-C62C0341F926}" type="pres">
      <dgm:prSet presAssocID="{15B38A88-0B85-4593-964F-3B53ED19E90D}" presName="rootComposite" presStyleCnt="0"/>
      <dgm:spPr/>
      <dgm:t>
        <a:bodyPr/>
        <a:lstStyle/>
        <a:p>
          <a:endParaRPr lang="en-US"/>
        </a:p>
      </dgm:t>
    </dgm:pt>
    <dgm:pt modelId="{4D48C1E4-F11D-4CD2-BD7A-5B999F18E175}" type="pres">
      <dgm:prSet presAssocID="{15B38A88-0B85-4593-964F-3B53ED19E90D}" presName="rootText" presStyleLbl="node3" presStyleIdx="2" presStyleCnt="3" custScaleX="144265">
        <dgm:presLayoutVars>
          <dgm:chPref val="3"/>
        </dgm:presLayoutVars>
      </dgm:prSet>
      <dgm:spPr>
        <a:prstGeom prst="rect">
          <a:avLst/>
        </a:prstGeom>
      </dgm:spPr>
      <dgm:t>
        <a:bodyPr/>
        <a:lstStyle/>
        <a:p>
          <a:endParaRPr lang="en-US"/>
        </a:p>
      </dgm:t>
    </dgm:pt>
    <dgm:pt modelId="{C21ABEE7-0022-437C-9DBF-C32C1CAD0EC2}" type="pres">
      <dgm:prSet presAssocID="{15B38A88-0B85-4593-964F-3B53ED19E90D}" presName="rootConnector" presStyleLbl="node3" presStyleIdx="2" presStyleCnt="3"/>
      <dgm:spPr/>
      <dgm:t>
        <a:bodyPr/>
        <a:lstStyle/>
        <a:p>
          <a:endParaRPr lang="en-US"/>
        </a:p>
      </dgm:t>
    </dgm:pt>
    <dgm:pt modelId="{28D22669-FFF8-4CD5-A6FE-7B672FE15572}" type="pres">
      <dgm:prSet presAssocID="{15B38A88-0B85-4593-964F-3B53ED19E90D}" presName="hierChild4" presStyleCnt="0"/>
      <dgm:spPr/>
      <dgm:t>
        <a:bodyPr/>
        <a:lstStyle/>
        <a:p>
          <a:endParaRPr lang="en-US"/>
        </a:p>
      </dgm:t>
    </dgm:pt>
    <dgm:pt modelId="{325DE2C5-CECC-4C3F-8DA3-6BDE67667703}" type="pres">
      <dgm:prSet presAssocID="{1F05AD62-5FF5-481E-B75F-C814025F8F72}" presName="Name37" presStyleLbl="parChTrans1D4" presStyleIdx="4" presStyleCnt="7"/>
      <dgm:spPr>
        <a:custGeom>
          <a:avLst/>
          <a:gdLst/>
          <a:ahLst/>
          <a:cxnLst/>
          <a:rect l="0" t="0" r="0" b="0"/>
          <a:pathLst>
            <a:path>
              <a:moveTo>
                <a:pt x="0" y="0"/>
              </a:moveTo>
              <a:lnTo>
                <a:pt x="0" y="730941"/>
              </a:lnTo>
              <a:lnTo>
                <a:pt x="297375" y="730941"/>
              </a:lnTo>
            </a:path>
          </a:pathLst>
        </a:custGeom>
      </dgm:spPr>
      <dgm:t>
        <a:bodyPr/>
        <a:lstStyle/>
        <a:p>
          <a:endParaRPr lang="en-US"/>
        </a:p>
      </dgm:t>
    </dgm:pt>
    <dgm:pt modelId="{A98013E9-C521-4D7D-98DB-917D62F3326D}" type="pres">
      <dgm:prSet presAssocID="{D73C82BB-0F84-42A2-83C3-879628EF46FC}" presName="hierRoot2" presStyleCnt="0">
        <dgm:presLayoutVars>
          <dgm:hierBranch val="init"/>
        </dgm:presLayoutVars>
      </dgm:prSet>
      <dgm:spPr/>
      <dgm:t>
        <a:bodyPr/>
        <a:lstStyle/>
        <a:p>
          <a:endParaRPr lang="en-US"/>
        </a:p>
      </dgm:t>
    </dgm:pt>
    <dgm:pt modelId="{F54A2810-224B-4976-8D02-0AC406D0A0B6}" type="pres">
      <dgm:prSet presAssocID="{D73C82BB-0F84-42A2-83C3-879628EF46FC}" presName="rootComposite" presStyleCnt="0"/>
      <dgm:spPr/>
      <dgm:t>
        <a:bodyPr/>
        <a:lstStyle/>
        <a:p>
          <a:endParaRPr lang="en-US"/>
        </a:p>
      </dgm:t>
    </dgm:pt>
    <dgm:pt modelId="{1A938D59-259A-45A6-8FF9-332F2692A561}" type="pres">
      <dgm:prSet presAssocID="{D73C82BB-0F84-42A2-83C3-879628EF46FC}" presName="rootText" presStyleLbl="node4" presStyleIdx="4" presStyleCnt="7" custScaleX="141975">
        <dgm:presLayoutVars>
          <dgm:chPref val="3"/>
        </dgm:presLayoutVars>
      </dgm:prSet>
      <dgm:spPr>
        <a:prstGeom prst="rect">
          <a:avLst/>
        </a:prstGeom>
      </dgm:spPr>
      <dgm:t>
        <a:bodyPr/>
        <a:lstStyle/>
        <a:p>
          <a:endParaRPr lang="en-US"/>
        </a:p>
      </dgm:t>
    </dgm:pt>
    <dgm:pt modelId="{CABBC738-D16F-4F7B-BF03-2D5170AEF147}" type="pres">
      <dgm:prSet presAssocID="{D73C82BB-0F84-42A2-83C3-879628EF46FC}" presName="rootConnector" presStyleLbl="node4" presStyleIdx="4" presStyleCnt="7"/>
      <dgm:spPr/>
      <dgm:t>
        <a:bodyPr/>
        <a:lstStyle/>
        <a:p>
          <a:endParaRPr lang="en-US"/>
        </a:p>
      </dgm:t>
    </dgm:pt>
    <dgm:pt modelId="{BCAF45DC-0672-42C8-8D9E-9A903F76483D}" type="pres">
      <dgm:prSet presAssocID="{D73C82BB-0F84-42A2-83C3-879628EF46FC}" presName="hierChild4" presStyleCnt="0"/>
      <dgm:spPr/>
      <dgm:t>
        <a:bodyPr/>
        <a:lstStyle/>
        <a:p>
          <a:endParaRPr lang="en-US"/>
        </a:p>
      </dgm:t>
    </dgm:pt>
    <dgm:pt modelId="{22A2EA50-C666-4C4A-8C11-82938C9EEA4F}" type="pres">
      <dgm:prSet presAssocID="{D73C82BB-0F84-42A2-83C3-879628EF46FC}" presName="hierChild5" presStyleCnt="0"/>
      <dgm:spPr/>
      <dgm:t>
        <a:bodyPr/>
        <a:lstStyle/>
        <a:p>
          <a:endParaRPr lang="en-US"/>
        </a:p>
      </dgm:t>
    </dgm:pt>
    <dgm:pt modelId="{14E6A05C-37AD-40A0-952A-C74143B03C28}" type="pres">
      <dgm:prSet presAssocID="{C4E99628-C769-427F-B99A-93BF9C6A6E41}" presName="Name37" presStyleLbl="parChTrans1D4" presStyleIdx="5" presStyleCnt="7"/>
      <dgm:spPr>
        <a:custGeom>
          <a:avLst/>
          <a:gdLst/>
          <a:ahLst/>
          <a:cxnLst/>
          <a:rect l="0" t="0" r="0" b="0"/>
          <a:pathLst>
            <a:path>
              <a:moveTo>
                <a:pt x="0" y="0"/>
              </a:moveTo>
              <a:lnTo>
                <a:pt x="0" y="1859133"/>
              </a:lnTo>
              <a:lnTo>
                <a:pt x="297375" y="1859133"/>
              </a:lnTo>
            </a:path>
          </a:pathLst>
        </a:custGeom>
      </dgm:spPr>
      <dgm:t>
        <a:bodyPr/>
        <a:lstStyle/>
        <a:p>
          <a:endParaRPr lang="en-US"/>
        </a:p>
      </dgm:t>
    </dgm:pt>
    <dgm:pt modelId="{F6D72759-F9D8-457B-BB6F-24A3633DB86C}" type="pres">
      <dgm:prSet presAssocID="{30A44A1B-9277-478C-AC83-33B04D4C09DD}" presName="hierRoot2" presStyleCnt="0">
        <dgm:presLayoutVars>
          <dgm:hierBranch val="init"/>
        </dgm:presLayoutVars>
      </dgm:prSet>
      <dgm:spPr/>
      <dgm:t>
        <a:bodyPr/>
        <a:lstStyle/>
        <a:p>
          <a:endParaRPr lang="en-US"/>
        </a:p>
      </dgm:t>
    </dgm:pt>
    <dgm:pt modelId="{64E0A4DA-37A4-4C1E-8729-1CA7D28F136C}" type="pres">
      <dgm:prSet presAssocID="{30A44A1B-9277-478C-AC83-33B04D4C09DD}" presName="rootComposite" presStyleCnt="0"/>
      <dgm:spPr/>
      <dgm:t>
        <a:bodyPr/>
        <a:lstStyle/>
        <a:p>
          <a:endParaRPr lang="en-US"/>
        </a:p>
      </dgm:t>
    </dgm:pt>
    <dgm:pt modelId="{A204C066-EF4F-4CBB-92CF-8C2374D312C5}" type="pres">
      <dgm:prSet presAssocID="{30A44A1B-9277-478C-AC83-33B04D4C09DD}" presName="rootText" presStyleLbl="node4" presStyleIdx="5" presStyleCnt="7" custScaleX="143897">
        <dgm:presLayoutVars>
          <dgm:chPref val="3"/>
        </dgm:presLayoutVars>
      </dgm:prSet>
      <dgm:spPr>
        <a:prstGeom prst="rect">
          <a:avLst/>
        </a:prstGeom>
      </dgm:spPr>
      <dgm:t>
        <a:bodyPr/>
        <a:lstStyle/>
        <a:p>
          <a:endParaRPr lang="en-US"/>
        </a:p>
      </dgm:t>
    </dgm:pt>
    <dgm:pt modelId="{BC614120-EF67-4394-A1E2-2118F1327D4D}" type="pres">
      <dgm:prSet presAssocID="{30A44A1B-9277-478C-AC83-33B04D4C09DD}" presName="rootConnector" presStyleLbl="node4" presStyleIdx="5" presStyleCnt="7"/>
      <dgm:spPr/>
      <dgm:t>
        <a:bodyPr/>
        <a:lstStyle/>
        <a:p>
          <a:endParaRPr lang="en-US"/>
        </a:p>
      </dgm:t>
    </dgm:pt>
    <dgm:pt modelId="{4FC09284-0174-4865-A842-03B32467EAD8}" type="pres">
      <dgm:prSet presAssocID="{30A44A1B-9277-478C-AC83-33B04D4C09DD}" presName="hierChild4" presStyleCnt="0"/>
      <dgm:spPr/>
      <dgm:t>
        <a:bodyPr/>
        <a:lstStyle/>
        <a:p>
          <a:endParaRPr lang="en-US"/>
        </a:p>
      </dgm:t>
    </dgm:pt>
    <dgm:pt modelId="{2188F5B8-4360-46E9-A3FC-5E4C9907BC6C}" type="pres">
      <dgm:prSet presAssocID="{30A44A1B-9277-478C-AC83-33B04D4C09DD}" presName="hierChild5" presStyleCnt="0"/>
      <dgm:spPr/>
      <dgm:t>
        <a:bodyPr/>
        <a:lstStyle/>
        <a:p>
          <a:endParaRPr lang="en-US"/>
        </a:p>
      </dgm:t>
    </dgm:pt>
    <dgm:pt modelId="{BD23AE51-80A5-49B2-A757-B67D41811C38}" type="pres">
      <dgm:prSet presAssocID="{5B9631C1-E466-4CC5-A87A-6D614D7AA0A1}" presName="Name37" presStyleLbl="parChTrans1D4" presStyleIdx="6" presStyleCnt="7"/>
      <dgm:spPr/>
      <dgm:t>
        <a:bodyPr/>
        <a:lstStyle/>
        <a:p>
          <a:endParaRPr lang="en-US"/>
        </a:p>
      </dgm:t>
    </dgm:pt>
    <dgm:pt modelId="{F771F8FA-525A-4E76-A3CE-FB09EE526C12}" type="pres">
      <dgm:prSet presAssocID="{0A0FD6F6-154C-4658-99F6-079295DFD681}" presName="hierRoot2" presStyleCnt="0">
        <dgm:presLayoutVars>
          <dgm:hierBranch val="init"/>
        </dgm:presLayoutVars>
      </dgm:prSet>
      <dgm:spPr/>
    </dgm:pt>
    <dgm:pt modelId="{FBF4BAE7-5DB1-404C-8EB7-87094D3E092A}" type="pres">
      <dgm:prSet presAssocID="{0A0FD6F6-154C-4658-99F6-079295DFD681}" presName="rootComposite" presStyleCnt="0"/>
      <dgm:spPr/>
    </dgm:pt>
    <dgm:pt modelId="{BBD6EA0D-5AD9-41AF-9D15-C81A300E4BAE}" type="pres">
      <dgm:prSet presAssocID="{0A0FD6F6-154C-4658-99F6-079295DFD681}" presName="rootText" presStyleLbl="node4" presStyleIdx="6" presStyleCnt="7" custScaleX="148270">
        <dgm:presLayoutVars>
          <dgm:chPref val="3"/>
        </dgm:presLayoutVars>
      </dgm:prSet>
      <dgm:spPr/>
      <dgm:t>
        <a:bodyPr/>
        <a:lstStyle/>
        <a:p>
          <a:endParaRPr lang="en-US"/>
        </a:p>
      </dgm:t>
    </dgm:pt>
    <dgm:pt modelId="{0127EA57-7E1E-4E45-A67E-D8EFBA555843}" type="pres">
      <dgm:prSet presAssocID="{0A0FD6F6-154C-4658-99F6-079295DFD681}" presName="rootConnector" presStyleLbl="node4" presStyleIdx="6" presStyleCnt="7"/>
      <dgm:spPr/>
      <dgm:t>
        <a:bodyPr/>
        <a:lstStyle/>
        <a:p>
          <a:endParaRPr lang="en-US"/>
        </a:p>
      </dgm:t>
    </dgm:pt>
    <dgm:pt modelId="{B3D02414-D26A-4B11-8F97-7586974108B3}" type="pres">
      <dgm:prSet presAssocID="{0A0FD6F6-154C-4658-99F6-079295DFD681}" presName="hierChild4" presStyleCnt="0"/>
      <dgm:spPr/>
    </dgm:pt>
    <dgm:pt modelId="{AA7B84B6-B21C-4C1C-A281-8759CCE6A088}" type="pres">
      <dgm:prSet presAssocID="{0A0FD6F6-154C-4658-99F6-079295DFD681}" presName="hierChild5" presStyleCnt="0"/>
      <dgm:spPr/>
    </dgm:pt>
    <dgm:pt modelId="{B7D589EC-6A52-4E2F-98CD-535D7978EAB2}" type="pres">
      <dgm:prSet presAssocID="{15B38A88-0B85-4593-964F-3B53ED19E90D}" presName="hierChild5" presStyleCnt="0"/>
      <dgm:spPr/>
      <dgm:t>
        <a:bodyPr/>
        <a:lstStyle/>
        <a:p>
          <a:endParaRPr lang="en-US"/>
        </a:p>
      </dgm:t>
    </dgm:pt>
    <dgm:pt modelId="{09F179BA-F367-4A3B-9C77-DFF63E9AB279}" type="pres">
      <dgm:prSet presAssocID="{79F01878-C27C-41F6-A90D-E815F066DB20}" presName="hierChild5" presStyleCnt="0"/>
      <dgm:spPr/>
      <dgm:t>
        <a:bodyPr/>
        <a:lstStyle/>
        <a:p>
          <a:endParaRPr lang="en-US"/>
        </a:p>
      </dgm:t>
    </dgm:pt>
    <dgm:pt modelId="{6178CC2D-C26F-47E6-B335-2E2E37328FE7}" type="pres">
      <dgm:prSet presAssocID="{FF998917-EA34-4893-B83F-588C74CD5E65}" presName="hierChild3" presStyleCnt="0"/>
      <dgm:spPr/>
      <dgm:t>
        <a:bodyPr/>
        <a:lstStyle/>
        <a:p>
          <a:endParaRPr lang="en-US"/>
        </a:p>
      </dgm:t>
    </dgm:pt>
  </dgm:ptLst>
  <dgm:cxnLst>
    <dgm:cxn modelId="{4512C585-14B6-495C-B549-579924498C98}" srcId="{FF998917-EA34-4893-B83F-588C74CD5E65}" destId="{79F01878-C27C-41F6-A90D-E815F066DB20}" srcOrd="2" destOrd="0" parTransId="{C8DDBABD-620C-48A2-BF4B-9E337AD9E831}" sibTransId="{8C4FD6F7-75B2-4188-AE74-F969BDF96808}"/>
    <dgm:cxn modelId="{2E2037CB-4551-4F03-B30A-1D9D94D26FAB}" type="presOf" srcId="{A8B291F9-EBAA-4F55-B87A-E7C3CF08F16B}" destId="{5136ADF6-FB0B-4F8D-A2C7-0B3D9C921DDA}" srcOrd="1" destOrd="0" presId="urn:microsoft.com/office/officeart/2005/8/layout/orgChart1"/>
    <dgm:cxn modelId="{6D736E3B-F4CB-4148-A9EE-71E177D4046C}" type="presOf" srcId="{9B4B4E69-2341-40EE-A88B-35C3F77A7DE2}" destId="{D6F09F8D-7C3B-4FDA-8B13-E2C24F66CB2C}" srcOrd="1" destOrd="0" presId="urn:microsoft.com/office/officeart/2005/8/layout/orgChart1"/>
    <dgm:cxn modelId="{8844E019-CC63-4C13-A11D-BEFEAF478BC3}" type="presOf" srcId="{0A0FD6F6-154C-4658-99F6-079295DFD681}" destId="{BBD6EA0D-5AD9-41AF-9D15-C81A300E4BAE}" srcOrd="0" destOrd="0" presId="urn:microsoft.com/office/officeart/2005/8/layout/orgChart1"/>
    <dgm:cxn modelId="{FA917CAF-048A-4D20-9809-8E16651966C1}" srcId="{A8B291F9-EBAA-4F55-B87A-E7C3CF08F16B}" destId="{A7BDFA36-7A30-4472-981D-2A91ACC1DC5D}" srcOrd="0" destOrd="0" parTransId="{91B891BC-F412-4EEA-9ED5-F7D7A7AB2FAF}" sibTransId="{2BD28222-4CFB-497B-85C4-FA7F5190A7E5}"/>
    <dgm:cxn modelId="{8C4B110B-1621-41F3-8335-6EF836CF3F95}" type="presOf" srcId="{BC4F8197-4096-45AD-9478-A316618B5851}" destId="{F1CC31E9-7E4C-44F7-84BC-6D63AFA9D5FF}" srcOrd="0" destOrd="0" presId="urn:microsoft.com/office/officeart/2005/8/layout/orgChart1"/>
    <dgm:cxn modelId="{2713370E-4B32-436C-801B-EF7F956A5FD8}" type="presOf" srcId="{38E3D831-EA15-4B12-91E5-68E2E83DD228}" destId="{95B2949C-CF6F-4872-9344-0549CA089999}" srcOrd="0" destOrd="0" presId="urn:microsoft.com/office/officeart/2005/8/layout/orgChart1"/>
    <dgm:cxn modelId="{9703AA4D-7A72-4C1F-A93D-0DA9FD0F361B}" type="presOf" srcId="{30A44A1B-9277-478C-AC83-33B04D4C09DD}" destId="{A204C066-EF4F-4CBB-92CF-8C2374D312C5}" srcOrd="0" destOrd="0" presId="urn:microsoft.com/office/officeart/2005/8/layout/orgChart1"/>
    <dgm:cxn modelId="{2B6B2994-E168-4398-AABA-541A466DA2DD}" type="presOf" srcId="{A27914A6-FCC1-41DD-AE31-B24A3EA17DC8}" destId="{03440B92-D7BD-421D-B45F-EF288D33F1D8}" srcOrd="0" destOrd="0" presId="urn:microsoft.com/office/officeart/2005/8/layout/orgChart1"/>
    <dgm:cxn modelId="{F82AB7CC-C549-4049-8548-3F22369C0304}" srcId="{7DFC5F8D-A64D-45F4-8861-6B429FAE3136}" destId="{2F399738-46BD-4DCC-AD99-138D65EAE727}" srcOrd="1" destOrd="0" parTransId="{3AB240CD-F05D-414F-88FE-E3537433E9A0}" sibTransId="{8A934374-EA5C-46F1-8BDA-655EA15673B9}"/>
    <dgm:cxn modelId="{A58BD94C-7BF6-4DBE-BFFE-FD6EE63329D8}" type="presOf" srcId="{2F399738-46BD-4DCC-AD99-138D65EAE727}" destId="{F00ADCDE-1B97-451B-A52B-1FB21484A27D}" srcOrd="1" destOrd="0" presId="urn:microsoft.com/office/officeart/2005/8/layout/orgChart1"/>
    <dgm:cxn modelId="{1E2D3B66-F7D5-4AF1-88EF-4D8B23A6B8B2}" type="presOf" srcId="{79F01878-C27C-41F6-A90D-E815F066DB20}" destId="{A02ADC49-0139-4F7B-A7B1-14EF9B3F4B29}" srcOrd="0" destOrd="0" presId="urn:microsoft.com/office/officeart/2005/8/layout/orgChart1"/>
    <dgm:cxn modelId="{0D28A926-CE8F-4C29-82FE-1368B5FEBC90}" srcId="{7DFC5F8D-A64D-45F4-8861-6B429FAE3136}" destId="{3AEC5D81-15D0-4B57-8EA2-F5725A1CCFD5}" srcOrd="0" destOrd="0" parTransId="{3CB6A127-494C-47F9-8D17-E4D02775E3B8}" sibTransId="{43EE3715-A095-44E2-976D-9A4F1C3712CD}"/>
    <dgm:cxn modelId="{5DA363C1-A587-43D4-A49F-477EC3844265}" type="presOf" srcId="{FF998917-EA34-4893-B83F-588C74CD5E65}" destId="{0BB5A5A8-A488-415B-84C5-6EC3B432778C}" srcOrd="0" destOrd="0" presId="urn:microsoft.com/office/officeart/2005/8/layout/orgChart1"/>
    <dgm:cxn modelId="{FF7D5C27-AFA8-4A42-87D5-E39F5EF5FE11}" srcId="{15B38A88-0B85-4593-964F-3B53ED19E90D}" destId="{D73C82BB-0F84-42A2-83C3-879628EF46FC}" srcOrd="0" destOrd="0" parTransId="{1F05AD62-5FF5-481E-B75F-C814025F8F72}" sibTransId="{3A43ABFB-CFEA-43B3-9B49-C74C442BF92B}"/>
    <dgm:cxn modelId="{70573800-B5F7-40E8-B41F-CA41F9B928AD}" type="presOf" srcId="{3CB6A127-494C-47F9-8D17-E4D02775E3B8}" destId="{924D4C5E-0CCF-46CB-ADD8-E7A815EF3EFD}" srcOrd="0" destOrd="0" presId="urn:microsoft.com/office/officeart/2005/8/layout/orgChart1"/>
    <dgm:cxn modelId="{6AD6AB90-E91D-435A-836E-7F22B3F008D5}" type="presOf" srcId="{C4E99628-C769-427F-B99A-93BF9C6A6E41}" destId="{14E6A05C-37AD-40A0-952A-C74143B03C28}" srcOrd="0" destOrd="0" presId="urn:microsoft.com/office/officeart/2005/8/layout/orgChart1"/>
    <dgm:cxn modelId="{163A2F52-8711-4A21-85AC-79F673ED455D}" type="presOf" srcId="{A27914A6-FCC1-41DD-AE31-B24A3EA17DC8}" destId="{B5901EF0-6F5D-499B-8E70-A80900A6B987}" srcOrd="1" destOrd="0" presId="urn:microsoft.com/office/officeart/2005/8/layout/orgChart1"/>
    <dgm:cxn modelId="{5E672EF8-0769-4063-9007-20CECF6D91F8}" type="presOf" srcId="{30A44A1B-9277-478C-AC83-33B04D4C09DD}" destId="{BC614120-EF67-4394-A1E2-2118F1327D4D}" srcOrd="1" destOrd="0" presId="urn:microsoft.com/office/officeart/2005/8/layout/orgChart1"/>
    <dgm:cxn modelId="{CA81A62D-56A2-4905-8EED-998C6B0E17A0}" srcId="{15B38A88-0B85-4593-964F-3B53ED19E90D}" destId="{0A0FD6F6-154C-4658-99F6-079295DFD681}" srcOrd="2" destOrd="0" parTransId="{5B9631C1-E466-4CC5-A87A-6D614D7AA0A1}" sibTransId="{FFEB8657-79A7-4FB0-BEC4-919BBB77537A}"/>
    <dgm:cxn modelId="{647F8D67-1F33-4B3D-93E9-997AA493AAC1}" type="presOf" srcId="{B08AE7A2-613B-45CE-ACFE-1182CFD0020A}" destId="{442390D9-C926-46DA-80FF-818468383CCE}" srcOrd="1" destOrd="0" presId="urn:microsoft.com/office/officeart/2005/8/layout/orgChart1"/>
    <dgm:cxn modelId="{288DE11F-1E43-4DBF-8915-91C661361941}" srcId="{AC1E6777-9BAB-4679-8BEB-DF18BB5BC4A7}" destId="{FF998917-EA34-4893-B83F-588C74CD5E65}" srcOrd="0" destOrd="0" parTransId="{9F441A49-A27D-4E5F-9985-4E56335EB875}" sibTransId="{C1A11C03-2AF2-4308-B289-259CD34108C8}"/>
    <dgm:cxn modelId="{467F6E54-1AFF-4AEB-B988-99A580B18C61}" type="presOf" srcId="{00729B77-187E-41C0-B769-C9ABE980CFB2}" destId="{EA22C00B-DE93-4FB1-B663-9A3BC359C311}" srcOrd="0" destOrd="0" presId="urn:microsoft.com/office/officeart/2005/8/layout/orgChart1"/>
    <dgm:cxn modelId="{7F0B406C-97AD-4D68-AD1C-35EA4F519386}" type="presOf" srcId="{B08AE7A2-613B-45CE-ACFE-1182CFD0020A}" destId="{47E99307-8FC6-4205-B002-29CA543B78C8}" srcOrd="0" destOrd="0" presId="urn:microsoft.com/office/officeart/2005/8/layout/orgChart1"/>
    <dgm:cxn modelId="{B268BEB9-3B20-4AA0-AE05-99A5FD294DF6}" srcId="{9B4B4E69-2341-40EE-A88B-35C3F77A7DE2}" destId="{A8B291F9-EBAA-4F55-B87A-E7C3CF08F16B}" srcOrd="0" destOrd="0" parTransId="{00729B77-187E-41C0-B769-C9ABE980CFB2}" sibTransId="{7B1402F5-2182-4620-91B1-012641B790D0}"/>
    <dgm:cxn modelId="{4962C7ED-76E0-43E2-BF57-F0298C4A3044}" type="presOf" srcId="{3AEC5D81-15D0-4B57-8EA2-F5725A1CCFD5}" destId="{E48798EF-FE66-4378-B145-29A360F6688F}" srcOrd="0" destOrd="0" presId="urn:microsoft.com/office/officeart/2005/8/layout/orgChart1"/>
    <dgm:cxn modelId="{7FD2BF08-F7C2-4A6E-B177-4B7F8F59753E}" type="presOf" srcId="{15B38A88-0B85-4593-964F-3B53ED19E90D}" destId="{4D48C1E4-F11D-4CD2-BD7A-5B999F18E175}" srcOrd="0" destOrd="0" presId="urn:microsoft.com/office/officeart/2005/8/layout/orgChart1"/>
    <dgm:cxn modelId="{41BAF0D9-CEFD-4D2C-B8EC-FD561C9C1B13}" type="presOf" srcId="{A7BDFA36-7A30-4472-981D-2A91ACC1DC5D}" destId="{1A410602-8C76-4898-89B1-47CCA3733572}" srcOrd="0" destOrd="0" presId="urn:microsoft.com/office/officeart/2005/8/layout/orgChart1"/>
    <dgm:cxn modelId="{1F2BC4C6-9B69-4F05-BBDF-18E757AD026A}" type="presOf" srcId="{D73C82BB-0F84-42A2-83C3-879628EF46FC}" destId="{1A938D59-259A-45A6-8FF9-332F2692A561}" srcOrd="0" destOrd="0" presId="urn:microsoft.com/office/officeart/2005/8/layout/orgChart1"/>
    <dgm:cxn modelId="{738A9FCC-0899-420A-957E-26B04A82764B}" type="presOf" srcId="{7DFC5F8D-A64D-45F4-8861-6B429FAE3136}" destId="{C9D3ED1E-819B-4922-BD4D-5D34609F8E32}" srcOrd="0" destOrd="0" presId="urn:microsoft.com/office/officeart/2005/8/layout/orgChart1"/>
    <dgm:cxn modelId="{D9594755-C8BE-479E-8A3F-6E34654B00B1}" type="presOf" srcId="{D73C82BB-0F84-42A2-83C3-879628EF46FC}" destId="{CABBC738-D16F-4F7B-BF03-2D5170AEF147}" srcOrd="1" destOrd="0" presId="urn:microsoft.com/office/officeart/2005/8/layout/orgChart1"/>
    <dgm:cxn modelId="{FB66F5F0-B8FD-4A3C-B518-971DA7C1EE88}" type="presOf" srcId="{967F233E-23C4-49E5-8D6A-E1EC95380F8C}" destId="{2173E0B6-6873-4CC6-827D-46C03A211966}" srcOrd="0" destOrd="0" presId="urn:microsoft.com/office/officeart/2005/8/layout/orgChart1"/>
    <dgm:cxn modelId="{25BE8644-ED41-458E-A359-CB133AF4E2D1}" type="presOf" srcId="{3AB240CD-F05D-414F-88FE-E3537433E9A0}" destId="{DF02ED8A-5D54-4B45-88B9-2BF0D4CCA81D}" srcOrd="0" destOrd="0" presId="urn:microsoft.com/office/officeart/2005/8/layout/orgChart1"/>
    <dgm:cxn modelId="{6017A02B-D06D-475D-94FB-B89D17CA711E}" srcId="{FF998917-EA34-4893-B83F-588C74CD5E65}" destId="{A27914A6-FCC1-41DD-AE31-B24A3EA17DC8}" srcOrd="1" destOrd="0" parTransId="{9AB5249E-E0C5-47F1-80A6-1D957F2A89CE}" sibTransId="{F97035C8-6493-4EEF-8FF6-C555F8EB3881}"/>
    <dgm:cxn modelId="{70398019-AF8F-4C43-82CA-BE9A4904AA39}" type="presOf" srcId="{5B9631C1-E466-4CC5-A87A-6D614D7AA0A1}" destId="{BD23AE51-80A5-49B2-A757-B67D41811C38}" srcOrd="0" destOrd="0" presId="urn:microsoft.com/office/officeart/2005/8/layout/orgChart1"/>
    <dgm:cxn modelId="{15520F30-4157-48CB-AD0F-13B128EE6FD9}" type="presOf" srcId="{9B4B4E69-2341-40EE-A88B-35C3F77A7DE2}" destId="{9E10B42C-641F-45E3-9E51-628A5FCFDE37}" srcOrd="0" destOrd="0" presId="urn:microsoft.com/office/officeart/2005/8/layout/orgChart1"/>
    <dgm:cxn modelId="{8DC4FE2E-23FF-4C02-8DBA-FC84FAE08270}" type="presOf" srcId="{91B891BC-F412-4EEA-9ED5-F7D7A7AB2FAF}" destId="{60EE6AB2-5956-45F6-9A73-4CF152A186E0}" srcOrd="0" destOrd="0" presId="urn:microsoft.com/office/officeart/2005/8/layout/orgChart1"/>
    <dgm:cxn modelId="{71EA0767-2154-4A47-ACED-90DAB44C9C78}" type="presOf" srcId="{A8B291F9-EBAA-4F55-B87A-E7C3CF08F16B}" destId="{991E3EE5-B76C-40B3-928B-3DE8A25901E3}" srcOrd="0" destOrd="0" presId="urn:microsoft.com/office/officeart/2005/8/layout/orgChart1"/>
    <dgm:cxn modelId="{84501B2D-08EF-43F7-9CD7-BB1AB0A61BB3}" srcId="{FF998917-EA34-4893-B83F-588C74CD5E65}" destId="{9B4B4E69-2341-40EE-A88B-35C3F77A7DE2}" srcOrd="0" destOrd="0" parTransId="{2304D9BC-A533-43B5-854D-0ECB9E351B15}" sibTransId="{7C4AB8FD-2948-4434-8183-17212B331540}"/>
    <dgm:cxn modelId="{8863401E-77D6-4823-B609-B09BDD2BA08A}" srcId="{A8B291F9-EBAA-4F55-B87A-E7C3CF08F16B}" destId="{B08AE7A2-613B-45CE-ACFE-1182CFD0020A}" srcOrd="1" destOrd="0" parTransId="{38E3D831-EA15-4B12-91E5-68E2E83DD228}" sibTransId="{12887C4A-8EB3-441E-B9FB-AB5075DC614B}"/>
    <dgm:cxn modelId="{3C1F1559-F8B4-458D-9FE7-F58EE9263811}" type="presOf" srcId="{C8DDBABD-620C-48A2-BF4B-9E337AD9E831}" destId="{FC59A488-95DD-4ABD-9742-AF3892CCEF4F}" srcOrd="0" destOrd="0" presId="urn:microsoft.com/office/officeart/2005/8/layout/orgChart1"/>
    <dgm:cxn modelId="{4F0FF682-57C9-4A68-AC2E-4F4B772383A2}" type="presOf" srcId="{15B38A88-0B85-4593-964F-3B53ED19E90D}" destId="{C21ABEE7-0022-437C-9DBF-C32C1CAD0EC2}" srcOrd="1" destOrd="0" presId="urn:microsoft.com/office/officeart/2005/8/layout/orgChart1"/>
    <dgm:cxn modelId="{2F1B55F5-E668-4892-97B8-9721A4C497FE}" type="presOf" srcId="{AC1E6777-9BAB-4679-8BEB-DF18BB5BC4A7}" destId="{8195A8E0-9DC9-4056-8EA9-089E65156848}" srcOrd="0" destOrd="0" presId="urn:microsoft.com/office/officeart/2005/8/layout/orgChart1"/>
    <dgm:cxn modelId="{0B7D53AB-84A4-4BB4-8D95-059EC2A58ECD}" type="presOf" srcId="{2304D9BC-A533-43B5-854D-0ECB9E351B15}" destId="{0AD4714F-886B-41DC-A38F-4DD0113B99C2}" srcOrd="0" destOrd="0" presId="urn:microsoft.com/office/officeart/2005/8/layout/orgChart1"/>
    <dgm:cxn modelId="{5D800A6E-6AA8-4E34-A2C4-C636927A0085}" type="presOf" srcId="{1F05AD62-5FF5-481E-B75F-C814025F8F72}" destId="{325DE2C5-CECC-4C3F-8DA3-6BDE67667703}" srcOrd="0" destOrd="0" presId="urn:microsoft.com/office/officeart/2005/8/layout/orgChart1"/>
    <dgm:cxn modelId="{69360236-10CB-4434-A0D5-A9342A69C517}" type="presOf" srcId="{0A0FD6F6-154C-4658-99F6-079295DFD681}" destId="{0127EA57-7E1E-4E45-A67E-D8EFBA555843}" srcOrd="1" destOrd="0" presId="urn:microsoft.com/office/officeart/2005/8/layout/orgChart1"/>
    <dgm:cxn modelId="{B675F9CA-BDF7-4BFE-9DA8-9B1BBE439867}" srcId="{15B38A88-0B85-4593-964F-3B53ED19E90D}" destId="{30A44A1B-9277-478C-AC83-33B04D4C09DD}" srcOrd="1" destOrd="0" parTransId="{C4E99628-C769-427F-B99A-93BF9C6A6E41}" sibTransId="{EE224EC6-BB05-4524-99D2-6DB1E143586D}"/>
    <dgm:cxn modelId="{2872D84B-1C07-4DC3-8D13-EB956F712DC2}" srcId="{79F01878-C27C-41F6-A90D-E815F066DB20}" destId="{15B38A88-0B85-4593-964F-3B53ED19E90D}" srcOrd="0" destOrd="0" parTransId="{967F233E-23C4-49E5-8D6A-E1EC95380F8C}" sibTransId="{3A0CAE3F-DC02-4DC4-AB1E-2B9533A5FF50}"/>
    <dgm:cxn modelId="{AE5FDDCA-A940-45FB-A2D3-9EB3A5D673E3}" type="presOf" srcId="{3AEC5D81-15D0-4B57-8EA2-F5725A1CCFD5}" destId="{CEB56789-6191-49EB-AE6E-414B97BB6A6B}" srcOrd="1" destOrd="0" presId="urn:microsoft.com/office/officeart/2005/8/layout/orgChart1"/>
    <dgm:cxn modelId="{72402E34-B86F-4B8C-9095-56C83EA0BE79}" type="presOf" srcId="{7DFC5F8D-A64D-45F4-8861-6B429FAE3136}" destId="{CBC8C0C2-2E46-45F9-B2D3-3FAFDA43D0E4}" srcOrd="1" destOrd="0" presId="urn:microsoft.com/office/officeart/2005/8/layout/orgChart1"/>
    <dgm:cxn modelId="{7A3B5105-11F8-4EA9-86B8-E9B72024C782}" type="presOf" srcId="{79F01878-C27C-41F6-A90D-E815F066DB20}" destId="{A64645C4-1584-4C84-B5CF-706D4AE8D078}" srcOrd="1" destOrd="0" presId="urn:microsoft.com/office/officeart/2005/8/layout/orgChart1"/>
    <dgm:cxn modelId="{E5DCCB0A-F071-48DE-A82E-EAF4A2B6802A}" srcId="{A27914A6-FCC1-41DD-AE31-B24A3EA17DC8}" destId="{7DFC5F8D-A64D-45F4-8861-6B429FAE3136}" srcOrd="0" destOrd="0" parTransId="{BC4F8197-4096-45AD-9478-A316618B5851}" sibTransId="{F80720CF-1C7C-44B0-A95D-FE357DFEE9D6}"/>
    <dgm:cxn modelId="{24C717C7-B901-4E3F-A5AC-7D3A01FE8572}" type="presOf" srcId="{2F399738-46BD-4DCC-AD99-138D65EAE727}" destId="{2F4F8A80-579A-48DC-A2BE-1AB7C296D988}" srcOrd="0" destOrd="0" presId="urn:microsoft.com/office/officeart/2005/8/layout/orgChart1"/>
    <dgm:cxn modelId="{98FF79AA-8DC3-4081-AD4B-07863EE0736C}" type="presOf" srcId="{FF998917-EA34-4893-B83F-588C74CD5E65}" destId="{218EF248-20C3-4892-8D88-E3630923A83C}" srcOrd="1" destOrd="0" presId="urn:microsoft.com/office/officeart/2005/8/layout/orgChart1"/>
    <dgm:cxn modelId="{67CEE500-E200-4AF2-A0AE-2B5000E539CA}" type="presOf" srcId="{A7BDFA36-7A30-4472-981D-2A91ACC1DC5D}" destId="{FA1E273E-BCFA-42AF-9F4F-67BABC7227D1}" srcOrd="1" destOrd="0" presId="urn:microsoft.com/office/officeart/2005/8/layout/orgChart1"/>
    <dgm:cxn modelId="{4187FA1F-E658-4466-ABE4-2BDCA7295C06}" type="presOf" srcId="{9AB5249E-E0C5-47F1-80A6-1D957F2A89CE}" destId="{9F55C2CD-7D6B-4D02-BA77-340DD3AFEEA6}" srcOrd="0" destOrd="0" presId="urn:microsoft.com/office/officeart/2005/8/layout/orgChart1"/>
    <dgm:cxn modelId="{7A801F32-DC4E-488A-B87C-EEAC0FFCC55C}" type="presParOf" srcId="{8195A8E0-9DC9-4056-8EA9-089E65156848}" destId="{818AAF9E-9456-4DFB-9BA3-4F925A08550F}" srcOrd="0" destOrd="0" presId="urn:microsoft.com/office/officeart/2005/8/layout/orgChart1"/>
    <dgm:cxn modelId="{91023922-2614-49CE-A987-0409FC86D360}" type="presParOf" srcId="{818AAF9E-9456-4DFB-9BA3-4F925A08550F}" destId="{1356C1D5-2765-468A-BA8D-67E562DCEB8A}" srcOrd="0" destOrd="0" presId="urn:microsoft.com/office/officeart/2005/8/layout/orgChart1"/>
    <dgm:cxn modelId="{635F758F-61A4-4C17-9A4F-A53524A2CDA0}" type="presParOf" srcId="{1356C1D5-2765-468A-BA8D-67E562DCEB8A}" destId="{0BB5A5A8-A488-415B-84C5-6EC3B432778C}" srcOrd="0" destOrd="0" presId="urn:microsoft.com/office/officeart/2005/8/layout/orgChart1"/>
    <dgm:cxn modelId="{EB9F90BC-1586-43BE-BCFB-F4C55F3173ED}" type="presParOf" srcId="{1356C1D5-2765-468A-BA8D-67E562DCEB8A}" destId="{218EF248-20C3-4892-8D88-E3630923A83C}" srcOrd="1" destOrd="0" presId="urn:microsoft.com/office/officeart/2005/8/layout/orgChart1"/>
    <dgm:cxn modelId="{65AC4A55-86DE-48AE-8B79-50AF884D43E9}" type="presParOf" srcId="{818AAF9E-9456-4DFB-9BA3-4F925A08550F}" destId="{F73A531D-C370-450A-9C48-2C1884287433}" srcOrd="1" destOrd="0" presId="urn:microsoft.com/office/officeart/2005/8/layout/orgChart1"/>
    <dgm:cxn modelId="{15358B5F-8A87-44D7-B5EA-22F05ECEEC58}" type="presParOf" srcId="{F73A531D-C370-450A-9C48-2C1884287433}" destId="{0AD4714F-886B-41DC-A38F-4DD0113B99C2}" srcOrd="0" destOrd="0" presId="urn:microsoft.com/office/officeart/2005/8/layout/orgChart1"/>
    <dgm:cxn modelId="{A6595979-630A-4923-8A19-4767520F5190}" type="presParOf" srcId="{F73A531D-C370-450A-9C48-2C1884287433}" destId="{F1BA86E5-AD81-4262-9FBC-5348384EAA41}" srcOrd="1" destOrd="0" presId="urn:microsoft.com/office/officeart/2005/8/layout/orgChart1"/>
    <dgm:cxn modelId="{5422029C-F6D7-4C46-AB1A-057967B5B103}" type="presParOf" srcId="{F1BA86E5-AD81-4262-9FBC-5348384EAA41}" destId="{88D46C4D-6765-4D66-B087-E26CFA3E25D4}" srcOrd="0" destOrd="0" presId="urn:microsoft.com/office/officeart/2005/8/layout/orgChart1"/>
    <dgm:cxn modelId="{47334539-FD49-42EA-9379-C552B2BFC5B1}" type="presParOf" srcId="{88D46C4D-6765-4D66-B087-E26CFA3E25D4}" destId="{9E10B42C-641F-45E3-9E51-628A5FCFDE37}" srcOrd="0" destOrd="0" presId="urn:microsoft.com/office/officeart/2005/8/layout/orgChart1"/>
    <dgm:cxn modelId="{1E0A7992-6E34-42FA-8AB3-D286A0ACF259}" type="presParOf" srcId="{88D46C4D-6765-4D66-B087-E26CFA3E25D4}" destId="{D6F09F8D-7C3B-4FDA-8B13-E2C24F66CB2C}" srcOrd="1" destOrd="0" presId="urn:microsoft.com/office/officeart/2005/8/layout/orgChart1"/>
    <dgm:cxn modelId="{01F441AA-9D67-43E8-B589-2A050ED09F3C}" type="presParOf" srcId="{F1BA86E5-AD81-4262-9FBC-5348384EAA41}" destId="{6012E516-CD98-403D-9A84-B383F28DCC1E}" srcOrd="1" destOrd="0" presId="urn:microsoft.com/office/officeart/2005/8/layout/orgChart1"/>
    <dgm:cxn modelId="{73499371-0851-42BC-9B55-43C3E48958D6}" type="presParOf" srcId="{6012E516-CD98-403D-9A84-B383F28DCC1E}" destId="{EA22C00B-DE93-4FB1-B663-9A3BC359C311}" srcOrd="0" destOrd="0" presId="urn:microsoft.com/office/officeart/2005/8/layout/orgChart1"/>
    <dgm:cxn modelId="{82647E7D-AF93-47B8-8D23-2E2D85E7DBE0}" type="presParOf" srcId="{6012E516-CD98-403D-9A84-B383F28DCC1E}" destId="{B0C2168E-6855-4C16-BD4D-09C8F19297A9}" srcOrd="1" destOrd="0" presId="urn:microsoft.com/office/officeart/2005/8/layout/orgChart1"/>
    <dgm:cxn modelId="{36151E4F-898E-4621-AD40-63247670E5DD}" type="presParOf" srcId="{B0C2168E-6855-4C16-BD4D-09C8F19297A9}" destId="{3A24F293-EF3A-42FD-8BAC-BED91606D253}" srcOrd="0" destOrd="0" presId="urn:microsoft.com/office/officeart/2005/8/layout/orgChart1"/>
    <dgm:cxn modelId="{5E2FDE9F-2036-4F1D-B389-772A058D5FC6}" type="presParOf" srcId="{3A24F293-EF3A-42FD-8BAC-BED91606D253}" destId="{991E3EE5-B76C-40B3-928B-3DE8A25901E3}" srcOrd="0" destOrd="0" presId="urn:microsoft.com/office/officeart/2005/8/layout/orgChart1"/>
    <dgm:cxn modelId="{B04B262E-FBF9-42DC-8B5D-6BE07205DCFA}" type="presParOf" srcId="{3A24F293-EF3A-42FD-8BAC-BED91606D253}" destId="{5136ADF6-FB0B-4F8D-A2C7-0B3D9C921DDA}" srcOrd="1" destOrd="0" presId="urn:microsoft.com/office/officeart/2005/8/layout/orgChart1"/>
    <dgm:cxn modelId="{2F0C98C4-2C33-4881-BFE2-32B77B3323CF}" type="presParOf" srcId="{B0C2168E-6855-4C16-BD4D-09C8F19297A9}" destId="{A0FF718F-A080-4FB6-B819-A951C01CC42B}" srcOrd="1" destOrd="0" presId="urn:microsoft.com/office/officeart/2005/8/layout/orgChart1"/>
    <dgm:cxn modelId="{3B0E3117-A016-49A0-B635-4C1DA8EACCD5}" type="presParOf" srcId="{A0FF718F-A080-4FB6-B819-A951C01CC42B}" destId="{60EE6AB2-5956-45F6-9A73-4CF152A186E0}" srcOrd="0" destOrd="0" presId="urn:microsoft.com/office/officeart/2005/8/layout/orgChart1"/>
    <dgm:cxn modelId="{E12D0C37-1BA3-4475-A7C8-964FE181CC7A}" type="presParOf" srcId="{A0FF718F-A080-4FB6-B819-A951C01CC42B}" destId="{BE7286F3-18D8-4EBA-AEA2-F9CC35AE8B5F}" srcOrd="1" destOrd="0" presId="urn:microsoft.com/office/officeart/2005/8/layout/orgChart1"/>
    <dgm:cxn modelId="{D9CAAF30-78FE-4AF6-B376-AD715F5C0E06}" type="presParOf" srcId="{BE7286F3-18D8-4EBA-AEA2-F9CC35AE8B5F}" destId="{0D60F73B-0BBA-4604-9201-259BD0DC9FA6}" srcOrd="0" destOrd="0" presId="urn:microsoft.com/office/officeart/2005/8/layout/orgChart1"/>
    <dgm:cxn modelId="{9E1438EC-26AE-47ED-A292-18C1EAB80970}" type="presParOf" srcId="{0D60F73B-0BBA-4604-9201-259BD0DC9FA6}" destId="{1A410602-8C76-4898-89B1-47CCA3733572}" srcOrd="0" destOrd="0" presId="urn:microsoft.com/office/officeart/2005/8/layout/orgChart1"/>
    <dgm:cxn modelId="{9523754E-CE99-4EC4-BE2F-1306839ED77C}" type="presParOf" srcId="{0D60F73B-0BBA-4604-9201-259BD0DC9FA6}" destId="{FA1E273E-BCFA-42AF-9F4F-67BABC7227D1}" srcOrd="1" destOrd="0" presId="urn:microsoft.com/office/officeart/2005/8/layout/orgChart1"/>
    <dgm:cxn modelId="{C9B6AF26-C3AD-4D71-AF17-A83758150BD0}" type="presParOf" srcId="{BE7286F3-18D8-4EBA-AEA2-F9CC35AE8B5F}" destId="{60C8DE4D-8EB8-4416-A9FC-22C064EBD676}" srcOrd="1" destOrd="0" presId="urn:microsoft.com/office/officeart/2005/8/layout/orgChart1"/>
    <dgm:cxn modelId="{D9F9868D-1D2F-4846-B8BE-12F3F4C7BB3C}" type="presParOf" srcId="{BE7286F3-18D8-4EBA-AEA2-F9CC35AE8B5F}" destId="{5A84C6CA-2006-41CB-A40D-11A87126A3AA}" srcOrd="2" destOrd="0" presId="urn:microsoft.com/office/officeart/2005/8/layout/orgChart1"/>
    <dgm:cxn modelId="{C4FD3B0C-1430-4C3E-BD10-8AEC96055790}" type="presParOf" srcId="{A0FF718F-A080-4FB6-B819-A951C01CC42B}" destId="{95B2949C-CF6F-4872-9344-0549CA089999}" srcOrd="2" destOrd="0" presId="urn:microsoft.com/office/officeart/2005/8/layout/orgChart1"/>
    <dgm:cxn modelId="{9C3AD436-183F-41C6-9F36-D9AE14779B2A}" type="presParOf" srcId="{A0FF718F-A080-4FB6-B819-A951C01CC42B}" destId="{AC21FE91-D235-4740-910C-A1414BAF8AF5}" srcOrd="3" destOrd="0" presId="urn:microsoft.com/office/officeart/2005/8/layout/orgChart1"/>
    <dgm:cxn modelId="{1F787151-6EE5-43EC-AFFE-C8FA1BC9381E}" type="presParOf" srcId="{AC21FE91-D235-4740-910C-A1414BAF8AF5}" destId="{26563DDB-F2B3-41EB-B9EA-ECDD6F362A28}" srcOrd="0" destOrd="0" presId="urn:microsoft.com/office/officeart/2005/8/layout/orgChart1"/>
    <dgm:cxn modelId="{35B34285-2C02-4326-B4D6-B96D5B69DA11}" type="presParOf" srcId="{26563DDB-F2B3-41EB-B9EA-ECDD6F362A28}" destId="{47E99307-8FC6-4205-B002-29CA543B78C8}" srcOrd="0" destOrd="0" presId="urn:microsoft.com/office/officeart/2005/8/layout/orgChart1"/>
    <dgm:cxn modelId="{E6C0FC38-4F13-40D5-8FDA-E94220BDF2CF}" type="presParOf" srcId="{26563DDB-F2B3-41EB-B9EA-ECDD6F362A28}" destId="{442390D9-C926-46DA-80FF-818468383CCE}" srcOrd="1" destOrd="0" presId="urn:microsoft.com/office/officeart/2005/8/layout/orgChart1"/>
    <dgm:cxn modelId="{121024D0-1FE2-4A64-9966-12ED152711B4}" type="presParOf" srcId="{AC21FE91-D235-4740-910C-A1414BAF8AF5}" destId="{BB145984-4653-4542-AE6D-EC71171AA86D}" srcOrd="1" destOrd="0" presId="urn:microsoft.com/office/officeart/2005/8/layout/orgChart1"/>
    <dgm:cxn modelId="{30A80C5D-26EB-4A7D-9A2A-36F75E0174AC}" type="presParOf" srcId="{AC21FE91-D235-4740-910C-A1414BAF8AF5}" destId="{433D1E64-FEED-493F-8ED1-9A561B4732E1}" srcOrd="2" destOrd="0" presId="urn:microsoft.com/office/officeart/2005/8/layout/orgChart1"/>
    <dgm:cxn modelId="{94860E2E-8A76-42B7-B6F0-AFDA31EE9FE2}" type="presParOf" srcId="{B0C2168E-6855-4C16-BD4D-09C8F19297A9}" destId="{0DEB91B8-5ADC-46EE-BC4B-A309826D7B09}" srcOrd="2" destOrd="0" presId="urn:microsoft.com/office/officeart/2005/8/layout/orgChart1"/>
    <dgm:cxn modelId="{265124EE-467E-4EE6-AC92-44B35633223F}" type="presParOf" srcId="{F1BA86E5-AD81-4262-9FBC-5348384EAA41}" destId="{4AA30891-2F0B-4163-82EB-1351C1A321E5}" srcOrd="2" destOrd="0" presId="urn:microsoft.com/office/officeart/2005/8/layout/orgChart1"/>
    <dgm:cxn modelId="{4B6071C1-96F4-4023-A660-B18BBFC19045}" type="presParOf" srcId="{F73A531D-C370-450A-9C48-2C1884287433}" destId="{9F55C2CD-7D6B-4D02-BA77-340DD3AFEEA6}" srcOrd="2" destOrd="0" presId="urn:microsoft.com/office/officeart/2005/8/layout/orgChart1"/>
    <dgm:cxn modelId="{A6862651-94E2-4F74-B303-DDD8A1AB19FF}" type="presParOf" srcId="{F73A531D-C370-450A-9C48-2C1884287433}" destId="{D800C5E4-17AA-4769-8D89-AB13DB4B4AA0}" srcOrd="3" destOrd="0" presId="urn:microsoft.com/office/officeart/2005/8/layout/orgChart1"/>
    <dgm:cxn modelId="{AF5E9EF1-07B1-46DF-B5F3-8C953D08C545}" type="presParOf" srcId="{D800C5E4-17AA-4769-8D89-AB13DB4B4AA0}" destId="{7F2A4149-6FB9-4156-85B3-F42B66B97170}" srcOrd="0" destOrd="0" presId="urn:microsoft.com/office/officeart/2005/8/layout/orgChart1"/>
    <dgm:cxn modelId="{ED8F6E3D-AEA2-47BE-B59B-FDE0E9AFDD41}" type="presParOf" srcId="{7F2A4149-6FB9-4156-85B3-F42B66B97170}" destId="{03440B92-D7BD-421D-B45F-EF288D33F1D8}" srcOrd="0" destOrd="0" presId="urn:microsoft.com/office/officeart/2005/8/layout/orgChart1"/>
    <dgm:cxn modelId="{A2773E98-0C95-4209-9DE6-0193719835EB}" type="presParOf" srcId="{7F2A4149-6FB9-4156-85B3-F42B66B97170}" destId="{B5901EF0-6F5D-499B-8E70-A80900A6B987}" srcOrd="1" destOrd="0" presId="urn:microsoft.com/office/officeart/2005/8/layout/orgChart1"/>
    <dgm:cxn modelId="{9FF0CEAE-C830-4C9F-9CD2-0A1A476EA92F}" type="presParOf" srcId="{D800C5E4-17AA-4769-8D89-AB13DB4B4AA0}" destId="{214C2DB6-B5F3-4D0E-B5CF-0B04F9EBB413}" srcOrd="1" destOrd="0" presId="urn:microsoft.com/office/officeart/2005/8/layout/orgChart1"/>
    <dgm:cxn modelId="{DB64DD3D-F1BF-4178-82B8-A18A53F819BD}" type="presParOf" srcId="{214C2DB6-B5F3-4D0E-B5CF-0B04F9EBB413}" destId="{F1CC31E9-7E4C-44F7-84BC-6D63AFA9D5FF}" srcOrd="0" destOrd="0" presId="urn:microsoft.com/office/officeart/2005/8/layout/orgChart1"/>
    <dgm:cxn modelId="{A0BDACA4-599E-497D-AECB-C964A56F19C3}" type="presParOf" srcId="{214C2DB6-B5F3-4D0E-B5CF-0B04F9EBB413}" destId="{C7802040-F530-42E9-BB26-FBF8AE8441EB}" srcOrd="1" destOrd="0" presId="urn:microsoft.com/office/officeart/2005/8/layout/orgChart1"/>
    <dgm:cxn modelId="{6B26079E-F7C3-47B4-AD96-82B23051A78F}" type="presParOf" srcId="{C7802040-F530-42E9-BB26-FBF8AE8441EB}" destId="{50141580-85FE-4EA1-B56A-4DB8859D7A03}" srcOrd="0" destOrd="0" presId="urn:microsoft.com/office/officeart/2005/8/layout/orgChart1"/>
    <dgm:cxn modelId="{973112C1-6DE3-441B-AE25-99DE2D44CA37}" type="presParOf" srcId="{50141580-85FE-4EA1-B56A-4DB8859D7A03}" destId="{C9D3ED1E-819B-4922-BD4D-5D34609F8E32}" srcOrd="0" destOrd="0" presId="urn:microsoft.com/office/officeart/2005/8/layout/orgChart1"/>
    <dgm:cxn modelId="{BA5D37B5-9863-4820-8B07-6D8A90F2368C}" type="presParOf" srcId="{50141580-85FE-4EA1-B56A-4DB8859D7A03}" destId="{CBC8C0C2-2E46-45F9-B2D3-3FAFDA43D0E4}" srcOrd="1" destOrd="0" presId="urn:microsoft.com/office/officeart/2005/8/layout/orgChart1"/>
    <dgm:cxn modelId="{F8A23282-4B39-43C4-BA31-C3FE7F215844}" type="presParOf" srcId="{C7802040-F530-42E9-BB26-FBF8AE8441EB}" destId="{0A480AF0-BB58-4BDC-9561-006F5AD75432}" srcOrd="1" destOrd="0" presId="urn:microsoft.com/office/officeart/2005/8/layout/orgChart1"/>
    <dgm:cxn modelId="{7E752594-64C4-4CAC-8B16-BA5C12D4CF40}" type="presParOf" srcId="{0A480AF0-BB58-4BDC-9561-006F5AD75432}" destId="{924D4C5E-0CCF-46CB-ADD8-E7A815EF3EFD}" srcOrd="0" destOrd="0" presId="urn:microsoft.com/office/officeart/2005/8/layout/orgChart1"/>
    <dgm:cxn modelId="{7C85115D-2AD0-44A2-9680-3D9AEA5D700E}" type="presParOf" srcId="{0A480AF0-BB58-4BDC-9561-006F5AD75432}" destId="{5220D413-B247-47AF-AB37-911EE9EAC7DF}" srcOrd="1" destOrd="0" presId="urn:microsoft.com/office/officeart/2005/8/layout/orgChart1"/>
    <dgm:cxn modelId="{8C1ED223-08D6-46DC-8779-D9B3591F0D0A}" type="presParOf" srcId="{5220D413-B247-47AF-AB37-911EE9EAC7DF}" destId="{F4F4DD57-FAD5-4724-BEA2-BD2E3163BE0B}" srcOrd="0" destOrd="0" presId="urn:microsoft.com/office/officeart/2005/8/layout/orgChart1"/>
    <dgm:cxn modelId="{5C044394-85CA-4F91-AE57-27E17C2D7821}" type="presParOf" srcId="{F4F4DD57-FAD5-4724-BEA2-BD2E3163BE0B}" destId="{E48798EF-FE66-4378-B145-29A360F6688F}" srcOrd="0" destOrd="0" presId="urn:microsoft.com/office/officeart/2005/8/layout/orgChart1"/>
    <dgm:cxn modelId="{EAFAED66-0F1C-4D2A-A96E-F5AB40C502FD}" type="presParOf" srcId="{F4F4DD57-FAD5-4724-BEA2-BD2E3163BE0B}" destId="{CEB56789-6191-49EB-AE6E-414B97BB6A6B}" srcOrd="1" destOrd="0" presId="urn:microsoft.com/office/officeart/2005/8/layout/orgChart1"/>
    <dgm:cxn modelId="{287351F8-A488-4288-AF33-27742F01809C}" type="presParOf" srcId="{5220D413-B247-47AF-AB37-911EE9EAC7DF}" destId="{328D2F6C-5080-4142-8817-FC8CD5E46B50}" srcOrd="1" destOrd="0" presId="urn:microsoft.com/office/officeart/2005/8/layout/orgChart1"/>
    <dgm:cxn modelId="{095152F2-5EC8-42FB-8691-F41348EB911B}" type="presParOf" srcId="{5220D413-B247-47AF-AB37-911EE9EAC7DF}" destId="{BF56CC3D-AC39-4357-9226-0E04699DDB9A}" srcOrd="2" destOrd="0" presId="urn:microsoft.com/office/officeart/2005/8/layout/orgChart1"/>
    <dgm:cxn modelId="{ED7F4009-671C-47BF-8CAB-1444A13C80FB}" type="presParOf" srcId="{0A480AF0-BB58-4BDC-9561-006F5AD75432}" destId="{DF02ED8A-5D54-4B45-88B9-2BF0D4CCA81D}" srcOrd="2" destOrd="0" presId="urn:microsoft.com/office/officeart/2005/8/layout/orgChart1"/>
    <dgm:cxn modelId="{AEB11480-0A51-4FD7-9DC2-088895DADF89}" type="presParOf" srcId="{0A480AF0-BB58-4BDC-9561-006F5AD75432}" destId="{E6BB4681-F36C-480A-A409-67B011E59A99}" srcOrd="3" destOrd="0" presId="urn:microsoft.com/office/officeart/2005/8/layout/orgChart1"/>
    <dgm:cxn modelId="{73CEAE3F-08D8-4224-BDB7-88E5BB641F71}" type="presParOf" srcId="{E6BB4681-F36C-480A-A409-67B011E59A99}" destId="{E55D3964-7770-45C1-889C-97B90A0154AE}" srcOrd="0" destOrd="0" presId="urn:microsoft.com/office/officeart/2005/8/layout/orgChart1"/>
    <dgm:cxn modelId="{54DD7FB3-243F-40E8-986E-D059238A7EC6}" type="presParOf" srcId="{E55D3964-7770-45C1-889C-97B90A0154AE}" destId="{2F4F8A80-579A-48DC-A2BE-1AB7C296D988}" srcOrd="0" destOrd="0" presId="urn:microsoft.com/office/officeart/2005/8/layout/orgChart1"/>
    <dgm:cxn modelId="{6CB8B6BD-5CC9-4367-B09B-D9AE122C0C75}" type="presParOf" srcId="{E55D3964-7770-45C1-889C-97B90A0154AE}" destId="{F00ADCDE-1B97-451B-A52B-1FB21484A27D}" srcOrd="1" destOrd="0" presId="urn:microsoft.com/office/officeart/2005/8/layout/orgChart1"/>
    <dgm:cxn modelId="{90AE015F-8E51-43E9-8803-587EAE03A7AB}" type="presParOf" srcId="{E6BB4681-F36C-480A-A409-67B011E59A99}" destId="{D5D5F143-2772-4208-8ADC-E1E787E97926}" srcOrd="1" destOrd="0" presId="urn:microsoft.com/office/officeart/2005/8/layout/orgChart1"/>
    <dgm:cxn modelId="{56825CAE-5F9A-4756-BA96-3AD32DA6F44D}" type="presParOf" srcId="{E6BB4681-F36C-480A-A409-67B011E59A99}" destId="{5A66286E-EBD7-42E3-8261-BB8D7A55AD7C}" srcOrd="2" destOrd="0" presId="urn:microsoft.com/office/officeart/2005/8/layout/orgChart1"/>
    <dgm:cxn modelId="{A690C3B6-8795-49CF-AFFC-D3C516734B53}" type="presParOf" srcId="{C7802040-F530-42E9-BB26-FBF8AE8441EB}" destId="{E418250C-CBBA-4C66-B891-E18CD1FEF593}" srcOrd="2" destOrd="0" presId="urn:microsoft.com/office/officeart/2005/8/layout/orgChart1"/>
    <dgm:cxn modelId="{CE888DBA-D9BB-49F6-8DFA-26573FFDA075}" type="presParOf" srcId="{D800C5E4-17AA-4769-8D89-AB13DB4B4AA0}" destId="{76DE0575-DC9B-4BAA-AC21-62D879323901}" srcOrd="2" destOrd="0" presId="urn:microsoft.com/office/officeart/2005/8/layout/orgChart1"/>
    <dgm:cxn modelId="{A2474868-F866-4C86-A9E4-ED27B97B3D11}" type="presParOf" srcId="{F73A531D-C370-450A-9C48-2C1884287433}" destId="{FC59A488-95DD-4ABD-9742-AF3892CCEF4F}" srcOrd="4" destOrd="0" presId="urn:microsoft.com/office/officeart/2005/8/layout/orgChart1"/>
    <dgm:cxn modelId="{2D305EF4-1A8C-4CE2-AFD3-5DEFEBDDC219}" type="presParOf" srcId="{F73A531D-C370-450A-9C48-2C1884287433}" destId="{82DD0E9B-C42C-4D18-A60F-ACB5FD72A92D}" srcOrd="5" destOrd="0" presId="urn:microsoft.com/office/officeart/2005/8/layout/orgChart1"/>
    <dgm:cxn modelId="{6242C95A-F0F8-4B13-B7E5-EBA7A6002E9C}" type="presParOf" srcId="{82DD0E9B-C42C-4D18-A60F-ACB5FD72A92D}" destId="{466F9205-628A-45AE-A23E-F44D6B384330}" srcOrd="0" destOrd="0" presId="urn:microsoft.com/office/officeart/2005/8/layout/orgChart1"/>
    <dgm:cxn modelId="{73B003A2-C102-4CF1-B829-2EAA529336AF}" type="presParOf" srcId="{466F9205-628A-45AE-A23E-F44D6B384330}" destId="{A02ADC49-0139-4F7B-A7B1-14EF9B3F4B29}" srcOrd="0" destOrd="0" presId="urn:microsoft.com/office/officeart/2005/8/layout/orgChart1"/>
    <dgm:cxn modelId="{2BD84482-B053-4C5F-A293-D220E6B8FB60}" type="presParOf" srcId="{466F9205-628A-45AE-A23E-F44D6B384330}" destId="{A64645C4-1584-4C84-B5CF-706D4AE8D078}" srcOrd="1" destOrd="0" presId="urn:microsoft.com/office/officeart/2005/8/layout/orgChart1"/>
    <dgm:cxn modelId="{957B9620-4F82-4364-9325-29351339C483}" type="presParOf" srcId="{82DD0E9B-C42C-4D18-A60F-ACB5FD72A92D}" destId="{AD77435F-66E8-4ABC-BC4A-CB168F71DCC3}" srcOrd="1" destOrd="0" presId="urn:microsoft.com/office/officeart/2005/8/layout/orgChart1"/>
    <dgm:cxn modelId="{AF3E2C51-F016-4D87-929E-040EADD56AB1}" type="presParOf" srcId="{AD77435F-66E8-4ABC-BC4A-CB168F71DCC3}" destId="{2173E0B6-6873-4CC6-827D-46C03A211966}" srcOrd="0" destOrd="0" presId="urn:microsoft.com/office/officeart/2005/8/layout/orgChart1"/>
    <dgm:cxn modelId="{FFBABDD9-5220-4208-A149-9878B1018E22}" type="presParOf" srcId="{AD77435F-66E8-4ABC-BC4A-CB168F71DCC3}" destId="{D68C8614-E941-4FAA-A50F-C9E8D3BD67F9}" srcOrd="1" destOrd="0" presId="urn:microsoft.com/office/officeart/2005/8/layout/orgChart1"/>
    <dgm:cxn modelId="{70035C73-EB95-4BC3-94BA-452B89C4247D}" type="presParOf" srcId="{D68C8614-E941-4FAA-A50F-C9E8D3BD67F9}" destId="{10E8B199-81E0-4BC6-9BB9-C62C0341F926}" srcOrd="0" destOrd="0" presId="urn:microsoft.com/office/officeart/2005/8/layout/orgChart1"/>
    <dgm:cxn modelId="{F02EFC87-2D28-449A-B108-695758EF5E55}" type="presParOf" srcId="{10E8B199-81E0-4BC6-9BB9-C62C0341F926}" destId="{4D48C1E4-F11D-4CD2-BD7A-5B999F18E175}" srcOrd="0" destOrd="0" presId="urn:microsoft.com/office/officeart/2005/8/layout/orgChart1"/>
    <dgm:cxn modelId="{38B65A5E-3A05-4776-9321-639E7F09553A}" type="presParOf" srcId="{10E8B199-81E0-4BC6-9BB9-C62C0341F926}" destId="{C21ABEE7-0022-437C-9DBF-C32C1CAD0EC2}" srcOrd="1" destOrd="0" presId="urn:microsoft.com/office/officeart/2005/8/layout/orgChart1"/>
    <dgm:cxn modelId="{E342B358-51C3-4F7D-B8FC-93A72BA8364E}" type="presParOf" srcId="{D68C8614-E941-4FAA-A50F-C9E8D3BD67F9}" destId="{28D22669-FFF8-4CD5-A6FE-7B672FE15572}" srcOrd="1" destOrd="0" presId="urn:microsoft.com/office/officeart/2005/8/layout/orgChart1"/>
    <dgm:cxn modelId="{A928F0A5-96DA-4A8C-BE0E-CD5F9647AFE2}" type="presParOf" srcId="{28D22669-FFF8-4CD5-A6FE-7B672FE15572}" destId="{325DE2C5-CECC-4C3F-8DA3-6BDE67667703}" srcOrd="0" destOrd="0" presId="urn:microsoft.com/office/officeart/2005/8/layout/orgChart1"/>
    <dgm:cxn modelId="{9F84CD9F-6450-494D-99E4-C1E7D4F0A4CD}" type="presParOf" srcId="{28D22669-FFF8-4CD5-A6FE-7B672FE15572}" destId="{A98013E9-C521-4D7D-98DB-917D62F3326D}" srcOrd="1" destOrd="0" presId="urn:microsoft.com/office/officeart/2005/8/layout/orgChart1"/>
    <dgm:cxn modelId="{1662EE52-6211-4D7E-8C58-B597074759FD}" type="presParOf" srcId="{A98013E9-C521-4D7D-98DB-917D62F3326D}" destId="{F54A2810-224B-4976-8D02-0AC406D0A0B6}" srcOrd="0" destOrd="0" presId="urn:microsoft.com/office/officeart/2005/8/layout/orgChart1"/>
    <dgm:cxn modelId="{ED02B3B8-94ED-4F28-83AD-F5218C1C3C04}" type="presParOf" srcId="{F54A2810-224B-4976-8D02-0AC406D0A0B6}" destId="{1A938D59-259A-45A6-8FF9-332F2692A561}" srcOrd="0" destOrd="0" presId="urn:microsoft.com/office/officeart/2005/8/layout/orgChart1"/>
    <dgm:cxn modelId="{E8292BEE-075C-4963-9790-D5A0F5B40B80}" type="presParOf" srcId="{F54A2810-224B-4976-8D02-0AC406D0A0B6}" destId="{CABBC738-D16F-4F7B-BF03-2D5170AEF147}" srcOrd="1" destOrd="0" presId="urn:microsoft.com/office/officeart/2005/8/layout/orgChart1"/>
    <dgm:cxn modelId="{EA687600-5854-48D7-BC6F-95D43CA1F8D4}" type="presParOf" srcId="{A98013E9-C521-4D7D-98DB-917D62F3326D}" destId="{BCAF45DC-0672-42C8-8D9E-9A903F76483D}" srcOrd="1" destOrd="0" presId="urn:microsoft.com/office/officeart/2005/8/layout/orgChart1"/>
    <dgm:cxn modelId="{6ACA0177-92DB-49F2-816E-5312FDD048A4}" type="presParOf" srcId="{A98013E9-C521-4D7D-98DB-917D62F3326D}" destId="{22A2EA50-C666-4C4A-8C11-82938C9EEA4F}" srcOrd="2" destOrd="0" presId="urn:microsoft.com/office/officeart/2005/8/layout/orgChart1"/>
    <dgm:cxn modelId="{10ADB6DF-F73D-469A-8AB7-A885668D6306}" type="presParOf" srcId="{28D22669-FFF8-4CD5-A6FE-7B672FE15572}" destId="{14E6A05C-37AD-40A0-952A-C74143B03C28}" srcOrd="2" destOrd="0" presId="urn:microsoft.com/office/officeart/2005/8/layout/orgChart1"/>
    <dgm:cxn modelId="{D15EDD45-A47B-48D7-847E-00E660E3D7CB}" type="presParOf" srcId="{28D22669-FFF8-4CD5-A6FE-7B672FE15572}" destId="{F6D72759-F9D8-457B-BB6F-24A3633DB86C}" srcOrd="3" destOrd="0" presId="urn:microsoft.com/office/officeart/2005/8/layout/orgChart1"/>
    <dgm:cxn modelId="{49C3E49E-D5D9-4F3C-9468-48BA982C262A}" type="presParOf" srcId="{F6D72759-F9D8-457B-BB6F-24A3633DB86C}" destId="{64E0A4DA-37A4-4C1E-8729-1CA7D28F136C}" srcOrd="0" destOrd="0" presId="urn:microsoft.com/office/officeart/2005/8/layout/orgChart1"/>
    <dgm:cxn modelId="{65629E51-12B9-4ACF-9BF9-1C7E75781DC6}" type="presParOf" srcId="{64E0A4DA-37A4-4C1E-8729-1CA7D28F136C}" destId="{A204C066-EF4F-4CBB-92CF-8C2374D312C5}" srcOrd="0" destOrd="0" presId="urn:microsoft.com/office/officeart/2005/8/layout/orgChart1"/>
    <dgm:cxn modelId="{67852758-E3BE-477F-A8AF-CCDFE919BF7A}" type="presParOf" srcId="{64E0A4DA-37A4-4C1E-8729-1CA7D28F136C}" destId="{BC614120-EF67-4394-A1E2-2118F1327D4D}" srcOrd="1" destOrd="0" presId="urn:microsoft.com/office/officeart/2005/8/layout/orgChart1"/>
    <dgm:cxn modelId="{DD5B6968-8D24-48ED-A9C3-A2D572E8C24A}" type="presParOf" srcId="{F6D72759-F9D8-457B-BB6F-24A3633DB86C}" destId="{4FC09284-0174-4865-A842-03B32467EAD8}" srcOrd="1" destOrd="0" presId="urn:microsoft.com/office/officeart/2005/8/layout/orgChart1"/>
    <dgm:cxn modelId="{485EC380-F265-4880-A3F3-D60B9411B685}" type="presParOf" srcId="{F6D72759-F9D8-457B-BB6F-24A3633DB86C}" destId="{2188F5B8-4360-46E9-A3FC-5E4C9907BC6C}" srcOrd="2" destOrd="0" presId="urn:microsoft.com/office/officeart/2005/8/layout/orgChart1"/>
    <dgm:cxn modelId="{79BE83A6-212D-44E3-8963-96D535113C3D}" type="presParOf" srcId="{28D22669-FFF8-4CD5-A6FE-7B672FE15572}" destId="{BD23AE51-80A5-49B2-A757-B67D41811C38}" srcOrd="4" destOrd="0" presId="urn:microsoft.com/office/officeart/2005/8/layout/orgChart1"/>
    <dgm:cxn modelId="{C1C7EF96-7431-438D-946E-E1EE021A1ABA}" type="presParOf" srcId="{28D22669-FFF8-4CD5-A6FE-7B672FE15572}" destId="{F771F8FA-525A-4E76-A3CE-FB09EE526C12}" srcOrd="5" destOrd="0" presId="urn:microsoft.com/office/officeart/2005/8/layout/orgChart1"/>
    <dgm:cxn modelId="{0C88F651-63F2-4915-A7F8-494A20D54849}" type="presParOf" srcId="{F771F8FA-525A-4E76-A3CE-FB09EE526C12}" destId="{FBF4BAE7-5DB1-404C-8EB7-87094D3E092A}" srcOrd="0" destOrd="0" presId="urn:microsoft.com/office/officeart/2005/8/layout/orgChart1"/>
    <dgm:cxn modelId="{4F135A40-20FB-458E-891F-3E4409485BA8}" type="presParOf" srcId="{FBF4BAE7-5DB1-404C-8EB7-87094D3E092A}" destId="{BBD6EA0D-5AD9-41AF-9D15-C81A300E4BAE}" srcOrd="0" destOrd="0" presId="urn:microsoft.com/office/officeart/2005/8/layout/orgChart1"/>
    <dgm:cxn modelId="{D9745097-888D-438B-A0D7-1195E82D9C85}" type="presParOf" srcId="{FBF4BAE7-5DB1-404C-8EB7-87094D3E092A}" destId="{0127EA57-7E1E-4E45-A67E-D8EFBA555843}" srcOrd="1" destOrd="0" presId="urn:microsoft.com/office/officeart/2005/8/layout/orgChart1"/>
    <dgm:cxn modelId="{F344FB81-7305-4197-BF8D-335ACBB41F7C}" type="presParOf" srcId="{F771F8FA-525A-4E76-A3CE-FB09EE526C12}" destId="{B3D02414-D26A-4B11-8F97-7586974108B3}" srcOrd="1" destOrd="0" presId="urn:microsoft.com/office/officeart/2005/8/layout/orgChart1"/>
    <dgm:cxn modelId="{68BB059D-0B00-485B-8C2F-EB2C8B0B8F0B}" type="presParOf" srcId="{F771F8FA-525A-4E76-A3CE-FB09EE526C12}" destId="{AA7B84B6-B21C-4C1C-A281-8759CCE6A088}" srcOrd="2" destOrd="0" presId="urn:microsoft.com/office/officeart/2005/8/layout/orgChart1"/>
    <dgm:cxn modelId="{B7C181B2-CC0D-40B1-B3F3-F028460D3098}" type="presParOf" srcId="{D68C8614-E941-4FAA-A50F-C9E8D3BD67F9}" destId="{B7D589EC-6A52-4E2F-98CD-535D7978EAB2}" srcOrd="2" destOrd="0" presId="urn:microsoft.com/office/officeart/2005/8/layout/orgChart1"/>
    <dgm:cxn modelId="{6E1D2CE0-3938-4323-A2C6-755F49696F2C}" type="presParOf" srcId="{82DD0E9B-C42C-4D18-A60F-ACB5FD72A92D}" destId="{09F179BA-F367-4A3B-9C77-DFF63E9AB279}" srcOrd="2" destOrd="0" presId="urn:microsoft.com/office/officeart/2005/8/layout/orgChart1"/>
    <dgm:cxn modelId="{3EDBB0F2-1E86-4133-86BD-18F4B9AB2251}" type="presParOf" srcId="{818AAF9E-9456-4DFB-9BA3-4F925A08550F}" destId="{6178CC2D-C26F-47E6-B335-2E2E37328FE7}"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9DF81C-F06B-40B5-B877-343199338997}" type="doc">
      <dgm:prSet loTypeId="urn:microsoft.com/office/officeart/2005/8/layout/matrix1" loCatId="matrix" qsTypeId="urn:microsoft.com/office/officeart/2005/8/quickstyle/simple2" qsCatId="simple" csTypeId="urn:microsoft.com/office/officeart/2005/8/colors/accent0_3" csCatId="mainScheme" phldr="1"/>
      <dgm:spPr/>
      <dgm:t>
        <a:bodyPr/>
        <a:lstStyle/>
        <a:p>
          <a:endParaRPr lang="en-US"/>
        </a:p>
      </dgm:t>
    </dgm:pt>
    <dgm:pt modelId="{1EF50D84-1EDD-4D3D-BF25-8D1F50CD6073}">
      <dgm:prSet phldrT="[Text]" custT="1"/>
      <dgm:spPr/>
      <dgm:t>
        <a:bodyPr/>
        <a:lstStyle/>
        <a:p>
          <a:r>
            <a:rPr lang="en-US" sz="1600" b="1" dirty="0" smtClean="0">
              <a:solidFill>
                <a:schemeClr val="tx1"/>
              </a:solidFill>
            </a:rPr>
            <a:t>Educator Evaluation Training</a:t>
          </a:r>
          <a:endParaRPr lang="en-US" sz="1600" b="1" dirty="0">
            <a:solidFill>
              <a:schemeClr val="tx1"/>
            </a:solidFill>
          </a:endParaRPr>
        </a:p>
      </dgm:t>
    </dgm:pt>
    <dgm:pt modelId="{D63D67C2-53BE-4F18-A7C3-BBCDADC1F181}" type="parTrans" cxnId="{72633BB8-35F9-43F2-8B74-B0FC6437CF74}">
      <dgm:prSet/>
      <dgm:spPr/>
      <dgm:t>
        <a:bodyPr/>
        <a:lstStyle/>
        <a:p>
          <a:endParaRPr lang="en-US" sz="1400" b="1"/>
        </a:p>
      </dgm:t>
    </dgm:pt>
    <dgm:pt modelId="{F2CA47ED-2D0A-46B1-B04D-CC0303CBC986}" type="sibTrans" cxnId="{72633BB8-35F9-43F2-8B74-B0FC6437CF74}">
      <dgm:prSet/>
      <dgm:spPr/>
      <dgm:t>
        <a:bodyPr/>
        <a:lstStyle/>
        <a:p>
          <a:endParaRPr lang="en-US" sz="1400" b="1"/>
        </a:p>
      </dgm:t>
    </dgm:pt>
    <dgm:pt modelId="{E5699767-D81A-4970-8505-848AE6DF4B0F}">
      <dgm:prSet phldrT="[Text]" custT="1"/>
      <dgm:spPr/>
      <dgm:t>
        <a:bodyPr/>
        <a:lstStyle/>
        <a:p>
          <a:r>
            <a:rPr lang="en-US" sz="2000" b="1" dirty="0" smtClean="0"/>
            <a:t> Foundation </a:t>
          </a:r>
          <a:br>
            <a:rPr lang="en-US" sz="2000" b="1" dirty="0" smtClean="0"/>
          </a:br>
          <a:endParaRPr lang="en-US" sz="2000" b="1" dirty="0"/>
        </a:p>
      </dgm:t>
    </dgm:pt>
    <dgm:pt modelId="{6CF3A0A5-FD7A-4DC8-AD29-2408E19A33AE}" type="parTrans" cxnId="{44AB6E1E-18AE-41D9-B959-546BA1969A2F}">
      <dgm:prSet/>
      <dgm:spPr/>
      <dgm:t>
        <a:bodyPr/>
        <a:lstStyle/>
        <a:p>
          <a:endParaRPr lang="en-US" sz="1400" b="1"/>
        </a:p>
      </dgm:t>
    </dgm:pt>
    <dgm:pt modelId="{CBA0014F-1DE4-45D3-B349-218B890C1B73}" type="sibTrans" cxnId="{44AB6E1E-18AE-41D9-B959-546BA1969A2F}">
      <dgm:prSet/>
      <dgm:spPr/>
      <dgm:t>
        <a:bodyPr/>
        <a:lstStyle/>
        <a:p>
          <a:endParaRPr lang="en-US" sz="1400" b="1"/>
        </a:p>
      </dgm:t>
    </dgm:pt>
    <dgm:pt modelId="{C81AB501-5C52-458F-B94A-8DA6F7D2A253}">
      <dgm:prSet phldrT="[Text]" custT="1"/>
      <dgm:spPr/>
      <dgm:t>
        <a:bodyPr/>
        <a:lstStyle/>
        <a:p>
          <a:r>
            <a:rPr lang="en-US" sz="2000" b="1" dirty="0" smtClean="0"/>
            <a:t>Probationary</a:t>
          </a:r>
          <a:endParaRPr lang="en-US" sz="2000" b="1" dirty="0"/>
        </a:p>
      </dgm:t>
    </dgm:pt>
    <dgm:pt modelId="{D73C44AB-1238-4350-9F58-5DEB764F4FF1}" type="parTrans" cxnId="{718957BA-2FD0-4E79-93D0-3BA7CD2A6558}">
      <dgm:prSet/>
      <dgm:spPr/>
      <dgm:t>
        <a:bodyPr/>
        <a:lstStyle/>
        <a:p>
          <a:endParaRPr lang="en-US" sz="1400" b="1"/>
        </a:p>
      </dgm:t>
    </dgm:pt>
    <dgm:pt modelId="{9B52B2B3-C1C6-4EEC-BC92-1D2861F33388}" type="sibTrans" cxnId="{718957BA-2FD0-4E79-93D0-3BA7CD2A6558}">
      <dgm:prSet/>
      <dgm:spPr/>
      <dgm:t>
        <a:bodyPr/>
        <a:lstStyle/>
        <a:p>
          <a:endParaRPr lang="en-US" sz="1400" b="1"/>
        </a:p>
      </dgm:t>
    </dgm:pt>
    <dgm:pt modelId="{55676B04-3481-446A-9701-0515DEDF800B}">
      <dgm:prSet phldrT="[Text]" custT="1"/>
      <dgm:spPr/>
      <dgm:t>
        <a:bodyPr/>
        <a:lstStyle/>
        <a:p>
          <a:r>
            <a:rPr lang="en-US" sz="2000" b="1" dirty="0" smtClean="0"/>
            <a:t>Evaluator Training and Feedback</a:t>
          </a:r>
          <a:endParaRPr lang="en-US" sz="2000" b="1" dirty="0"/>
        </a:p>
      </dgm:t>
    </dgm:pt>
    <dgm:pt modelId="{1EFB9DE1-7E9C-46C0-8982-8BEAC197EE55}" type="parTrans" cxnId="{49AD0CD6-9B3B-4C24-B7D9-D2552417E63B}">
      <dgm:prSet/>
      <dgm:spPr/>
      <dgm:t>
        <a:bodyPr/>
        <a:lstStyle/>
        <a:p>
          <a:endParaRPr lang="en-US" sz="1400" b="1"/>
        </a:p>
      </dgm:t>
    </dgm:pt>
    <dgm:pt modelId="{C9C13652-604F-4969-9357-C6DFFD4722DA}" type="sibTrans" cxnId="{49AD0CD6-9B3B-4C24-B7D9-D2552417E63B}">
      <dgm:prSet/>
      <dgm:spPr/>
      <dgm:t>
        <a:bodyPr/>
        <a:lstStyle/>
        <a:p>
          <a:endParaRPr lang="en-US" sz="1400" b="1"/>
        </a:p>
      </dgm:t>
    </dgm:pt>
    <dgm:pt modelId="{7E0BCEC6-B482-4C9D-BE7E-A3FCEBCBEE13}">
      <dgm:prSet phldrT="[Text]" custT="1"/>
      <dgm:spPr/>
      <dgm:t>
        <a:bodyPr/>
        <a:lstStyle/>
        <a:p>
          <a:r>
            <a:rPr lang="en-US" sz="2000" b="1" dirty="0" smtClean="0"/>
            <a:t>Student Growth Measures</a:t>
          </a:r>
          <a:endParaRPr lang="en-US" sz="2000" b="1" dirty="0"/>
        </a:p>
      </dgm:t>
    </dgm:pt>
    <dgm:pt modelId="{5BE3F645-5D09-4587-845F-E3810B401FAC}" type="parTrans" cxnId="{4B252B09-BCED-470C-A15E-F63C372B0B3D}">
      <dgm:prSet/>
      <dgm:spPr/>
      <dgm:t>
        <a:bodyPr/>
        <a:lstStyle/>
        <a:p>
          <a:endParaRPr lang="en-US" sz="1400" b="1"/>
        </a:p>
      </dgm:t>
    </dgm:pt>
    <dgm:pt modelId="{E21DD1DC-F9EC-4DF4-B408-90DAA12977DB}" type="sibTrans" cxnId="{4B252B09-BCED-470C-A15E-F63C372B0B3D}">
      <dgm:prSet/>
      <dgm:spPr/>
      <dgm:t>
        <a:bodyPr/>
        <a:lstStyle/>
        <a:p>
          <a:endParaRPr lang="en-US" sz="1400" b="1"/>
        </a:p>
      </dgm:t>
    </dgm:pt>
    <dgm:pt modelId="{D6AFA5F9-92F2-480F-9E3C-A655C7DFF2C3}" type="pres">
      <dgm:prSet presAssocID="{3A9DF81C-F06B-40B5-B877-343199338997}" presName="diagram" presStyleCnt="0">
        <dgm:presLayoutVars>
          <dgm:chMax val="1"/>
          <dgm:dir/>
          <dgm:animLvl val="ctr"/>
          <dgm:resizeHandles val="exact"/>
        </dgm:presLayoutVars>
      </dgm:prSet>
      <dgm:spPr/>
      <dgm:t>
        <a:bodyPr/>
        <a:lstStyle/>
        <a:p>
          <a:endParaRPr lang="en-US"/>
        </a:p>
      </dgm:t>
    </dgm:pt>
    <dgm:pt modelId="{DBECC0FC-3B37-44EC-A9B1-7157A1B99374}" type="pres">
      <dgm:prSet presAssocID="{3A9DF81C-F06B-40B5-B877-343199338997}" presName="matrix" presStyleCnt="0"/>
      <dgm:spPr/>
    </dgm:pt>
    <dgm:pt modelId="{D598579F-4B2E-4A09-A184-C4591683B3FD}" type="pres">
      <dgm:prSet presAssocID="{3A9DF81C-F06B-40B5-B877-343199338997}" presName="tile1" presStyleLbl="node1" presStyleIdx="0" presStyleCnt="4"/>
      <dgm:spPr/>
      <dgm:t>
        <a:bodyPr/>
        <a:lstStyle/>
        <a:p>
          <a:endParaRPr lang="en-US"/>
        </a:p>
      </dgm:t>
    </dgm:pt>
    <dgm:pt modelId="{51B46A4A-1518-4183-BE30-A59346096EC2}" type="pres">
      <dgm:prSet presAssocID="{3A9DF81C-F06B-40B5-B877-343199338997}" presName="tile1text" presStyleLbl="node1" presStyleIdx="0" presStyleCnt="4">
        <dgm:presLayoutVars>
          <dgm:chMax val="0"/>
          <dgm:chPref val="0"/>
          <dgm:bulletEnabled val="1"/>
        </dgm:presLayoutVars>
      </dgm:prSet>
      <dgm:spPr/>
      <dgm:t>
        <a:bodyPr/>
        <a:lstStyle/>
        <a:p>
          <a:endParaRPr lang="en-US"/>
        </a:p>
      </dgm:t>
    </dgm:pt>
    <dgm:pt modelId="{B74EDA36-AFA0-443C-B2EE-16477E3D41C8}" type="pres">
      <dgm:prSet presAssocID="{3A9DF81C-F06B-40B5-B877-343199338997}" presName="tile2" presStyleLbl="node1" presStyleIdx="1" presStyleCnt="4"/>
      <dgm:spPr/>
      <dgm:t>
        <a:bodyPr/>
        <a:lstStyle/>
        <a:p>
          <a:endParaRPr lang="en-US"/>
        </a:p>
      </dgm:t>
    </dgm:pt>
    <dgm:pt modelId="{365D43B4-F069-44A1-9EB9-DA5C0E5434ED}" type="pres">
      <dgm:prSet presAssocID="{3A9DF81C-F06B-40B5-B877-343199338997}" presName="tile2text" presStyleLbl="node1" presStyleIdx="1" presStyleCnt="4">
        <dgm:presLayoutVars>
          <dgm:chMax val="0"/>
          <dgm:chPref val="0"/>
          <dgm:bulletEnabled val="1"/>
        </dgm:presLayoutVars>
      </dgm:prSet>
      <dgm:spPr/>
      <dgm:t>
        <a:bodyPr/>
        <a:lstStyle/>
        <a:p>
          <a:endParaRPr lang="en-US"/>
        </a:p>
      </dgm:t>
    </dgm:pt>
    <dgm:pt modelId="{773CBB35-17A9-4027-87E5-724A10D916F9}" type="pres">
      <dgm:prSet presAssocID="{3A9DF81C-F06B-40B5-B877-343199338997}" presName="tile3" presStyleLbl="node1" presStyleIdx="2" presStyleCnt="4"/>
      <dgm:spPr/>
      <dgm:t>
        <a:bodyPr/>
        <a:lstStyle/>
        <a:p>
          <a:endParaRPr lang="en-US"/>
        </a:p>
      </dgm:t>
    </dgm:pt>
    <dgm:pt modelId="{F149BE39-805F-418A-8FF6-F8FA6B579D61}" type="pres">
      <dgm:prSet presAssocID="{3A9DF81C-F06B-40B5-B877-343199338997}" presName="tile3text" presStyleLbl="node1" presStyleIdx="2" presStyleCnt="4">
        <dgm:presLayoutVars>
          <dgm:chMax val="0"/>
          <dgm:chPref val="0"/>
          <dgm:bulletEnabled val="1"/>
        </dgm:presLayoutVars>
      </dgm:prSet>
      <dgm:spPr/>
      <dgm:t>
        <a:bodyPr/>
        <a:lstStyle/>
        <a:p>
          <a:endParaRPr lang="en-US"/>
        </a:p>
      </dgm:t>
    </dgm:pt>
    <dgm:pt modelId="{0ECF464E-B390-4FC1-960A-1D45AB98822A}" type="pres">
      <dgm:prSet presAssocID="{3A9DF81C-F06B-40B5-B877-343199338997}" presName="tile4" presStyleLbl="node1" presStyleIdx="3" presStyleCnt="4"/>
      <dgm:spPr/>
      <dgm:t>
        <a:bodyPr/>
        <a:lstStyle/>
        <a:p>
          <a:endParaRPr lang="en-US"/>
        </a:p>
      </dgm:t>
    </dgm:pt>
    <dgm:pt modelId="{55EA907E-2960-4489-8871-7E0E496343A0}" type="pres">
      <dgm:prSet presAssocID="{3A9DF81C-F06B-40B5-B877-343199338997}" presName="tile4text" presStyleLbl="node1" presStyleIdx="3" presStyleCnt="4">
        <dgm:presLayoutVars>
          <dgm:chMax val="0"/>
          <dgm:chPref val="0"/>
          <dgm:bulletEnabled val="1"/>
        </dgm:presLayoutVars>
      </dgm:prSet>
      <dgm:spPr/>
      <dgm:t>
        <a:bodyPr/>
        <a:lstStyle/>
        <a:p>
          <a:endParaRPr lang="en-US"/>
        </a:p>
      </dgm:t>
    </dgm:pt>
    <dgm:pt modelId="{C8CB9C8D-5B5A-467E-8D9D-B8959773259A}" type="pres">
      <dgm:prSet presAssocID="{3A9DF81C-F06B-40B5-B877-343199338997}" presName="centerTile" presStyleLbl="fgShp" presStyleIdx="0" presStyleCnt="1" custScaleX="163121">
        <dgm:presLayoutVars>
          <dgm:chMax val="0"/>
          <dgm:chPref val="0"/>
        </dgm:presLayoutVars>
      </dgm:prSet>
      <dgm:spPr/>
      <dgm:t>
        <a:bodyPr/>
        <a:lstStyle/>
        <a:p>
          <a:endParaRPr lang="en-US"/>
        </a:p>
      </dgm:t>
    </dgm:pt>
  </dgm:ptLst>
  <dgm:cxnLst>
    <dgm:cxn modelId="{718957BA-2FD0-4E79-93D0-3BA7CD2A6558}" srcId="{1EF50D84-1EDD-4D3D-BF25-8D1F50CD6073}" destId="{C81AB501-5C52-458F-B94A-8DA6F7D2A253}" srcOrd="1" destOrd="0" parTransId="{D73C44AB-1238-4350-9F58-5DEB764F4FF1}" sibTransId="{9B52B2B3-C1C6-4EEC-BC92-1D2861F33388}"/>
    <dgm:cxn modelId="{57855178-C24B-4C76-AF02-9A2756F363CB}" type="presOf" srcId="{7E0BCEC6-B482-4C9D-BE7E-A3FCEBCBEE13}" destId="{0ECF464E-B390-4FC1-960A-1D45AB98822A}" srcOrd="0" destOrd="0" presId="urn:microsoft.com/office/officeart/2005/8/layout/matrix1"/>
    <dgm:cxn modelId="{DC6B7DEC-52D7-456B-85A2-35F11B8EBF39}" type="presOf" srcId="{55676B04-3481-446A-9701-0515DEDF800B}" destId="{773CBB35-17A9-4027-87E5-724A10D916F9}" srcOrd="0" destOrd="0" presId="urn:microsoft.com/office/officeart/2005/8/layout/matrix1"/>
    <dgm:cxn modelId="{87FCEC32-64DC-441F-A40D-682D22CE87CE}" type="presOf" srcId="{55676B04-3481-446A-9701-0515DEDF800B}" destId="{F149BE39-805F-418A-8FF6-F8FA6B579D61}" srcOrd="1" destOrd="0" presId="urn:microsoft.com/office/officeart/2005/8/layout/matrix1"/>
    <dgm:cxn modelId="{44AB6E1E-18AE-41D9-B959-546BA1969A2F}" srcId="{1EF50D84-1EDD-4D3D-BF25-8D1F50CD6073}" destId="{E5699767-D81A-4970-8505-848AE6DF4B0F}" srcOrd="0" destOrd="0" parTransId="{6CF3A0A5-FD7A-4DC8-AD29-2408E19A33AE}" sibTransId="{CBA0014F-1DE4-45D3-B349-218B890C1B73}"/>
    <dgm:cxn modelId="{29F0D524-B1A3-482D-A96C-00E932883584}" type="presOf" srcId="{1EF50D84-1EDD-4D3D-BF25-8D1F50CD6073}" destId="{C8CB9C8D-5B5A-467E-8D9D-B8959773259A}" srcOrd="0" destOrd="0" presId="urn:microsoft.com/office/officeart/2005/8/layout/matrix1"/>
    <dgm:cxn modelId="{4B252B09-BCED-470C-A15E-F63C372B0B3D}" srcId="{1EF50D84-1EDD-4D3D-BF25-8D1F50CD6073}" destId="{7E0BCEC6-B482-4C9D-BE7E-A3FCEBCBEE13}" srcOrd="3" destOrd="0" parTransId="{5BE3F645-5D09-4587-845F-E3810B401FAC}" sibTransId="{E21DD1DC-F9EC-4DF4-B408-90DAA12977DB}"/>
    <dgm:cxn modelId="{B2921756-A9C2-44F4-B432-38EEA591E1FC}" type="presOf" srcId="{3A9DF81C-F06B-40B5-B877-343199338997}" destId="{D6AFA5F9-92F2-480F-9E3C-A655C7DFF2C3}" srcOrd="0" destOrd="0" presId="urn:microsoft.com/office/officeart/2005/8/layout/matrix1"/>
    <dgm:cxn modelId="{680C19B5-7C2F-45FB-8C00-1959F2A9A527}" type="presOf" srcId="{C81AB501-5C52-458F-B94A-8DA6F7D2A253}" destId="{365D43B4-F069-44A1-9EB9-DA5C0E5434ED}" srcOrd="1" destOrd="0" presId="urn:microsoft.com/office/officeart/2005/8/layout/matrix1"/>
    <dgm:cxn modelId="{2404A9E0-5FC0-4143-9585-F964F776C65C}" type="presOf" srcId="{7E0BCEC6-B482-4C9D-BE7E-A3FCEBCBEE13}" destId="{55EA907E-2960-4489-8871-7E0E496343A0}" srcOrd="1" destOrd="0" presId="urn:microsoft.com/office/officeart/2005/8/layout/matrix1"/>
    <dgm:cxn modelId="{49AD0CD6-9B3B-4C24-B7D9-D2552417E63B}" srcId="{1EF50D84-1EDD-4D3D-BF25-8D1F50CD6073}" destId="{55676B04-3481-446A-9701-0515DEDF800B}" srcOrd="2" destOrd="0" parTransId="{1EFB9DE1-7E9C-46C0-8982-8BEAC197EE55}" sibTransId="{C9C13652-604F-4969-9357-C6DFFD4722DA}"/>
    <dgm:cxn modelId="{2F4E6C71-58B8-4AA7-BBCB-75085CAE5DC3}" type="presOf" srcId="{C81AB501-5C52-458F-B94A-8DA6F7D2A253}" destId="{B74EDA36-AFA0-443C-B2EE-16477E3D41C8}" srcOrd="0" destOrd="0" presId="urn:microsoft.com/office/officeart/2005/8/layout/matrix1"/>
    <dgm:cxn modelId="{77004049-1AC4-48C3-88DC-E1A023FE3AE2}" type="presOf" srcId="{E5699767-D81A-4970-8505-848AE6DF4B0F}" destId="{51B46A4A-1518-4183-BE30-A59346096EC2}" srcOrd="1" destOrd="0" presId="urn:microsoft.com/office/officeart/2005/8/layout/matrix1"/>
    <dgm:cxn modelId="{72633BB8-35F9-43F2-8B74-B0FC6437CF74}" srcId="{3A9DF81C-F06B-40B5-B877-343199338997}" destId="{1EF50D84-1EDD-4D3D-BF25-8D1F50CD6073}" srcOrd="0" destOrd="0" parTransId="{D63D67C2-53BE-4F18-A7C3-BBCDADC1F181}" sibTransId="{F2CA47ED-2D0A-46B1-B04D-CC0303CBC986}"/>
    <dgm:cxn modelId="{C908991C-1357-415C-B7A3-06A961AA8FF2}" type="presOf" srcId="{E5699767-D81A-4970-8505-848AE6DF4B0F}" destId="{D598579F-4B2E-4A09-A184-C4591683B3FD}" srcOrd="0" destOrd="0" presId="urn:microsoft.com/office/officeart/2005/8/layout/matrix1"/>
    <dgm:cxn modelId="{8AB48695-63C1-428A-8611-4EB5D59D8ADD}" type="presParOf" srcId="{D6AFA5F9-92F2-480F-9E3C-A655C7DFF2C3}" destId="{DBECC0FC-3B37-44EC-A9B1-7157A1B99374}" srcOrd="0" destOrd="0" presId="urn:microsoft.com/office/officeart/2005/8/layout/matrix1"/>
    <dgm:cxn modelId="{3E3951B4-C040-4218-8997-A31D42631D23}" type="presParOf" srcId="{DBECC0FC-3B37-44EC-A9B1-7157A1B99374}" destId="{D598579F-4B2E-4A09-A184-C4591683B3FD}" srcOrd="0" destOrd="0" presId="urn:microsoft.com/office/officeart/2005/8/layout/matrix1"/>
    <dgm:cxn modelId="{F01396BB-3DC5-4AFC-9901-72E5CF3CAB44}" type="presParOf" srcId="{DBECC0FC-3B37-44EC-A9B1-7157A1B99374}" destId="{51B46A4A-1518-4183-BE30-A59346096EC2}" srcOrd="1" destOrd="0" presId="urn:microsoft.com/office/officeart/2005/8/layout/matrix1"/>
    <dgm:cxn modelId="{C5BB3897-707C-4B18-988A-9F0F1D87A2DF}" type="presParOf" srcId="{DBECC0FC-3B37-44EC-A9B1-7157A1B99374}" destId="{B74EDA36-AFA0-443C-B2EE-16477E3D41C8}" srcOrd="2" destOrd="0" presId="urn:microsoft.com/office/officeart/2005/8/layout/matrix1"/>
    <dgm:cxn modelId="{50FE3894-AD86-4610-9761-15A13C631347}" type="presParOf" srcId="{DBECC0FC-3B37-44EC-A9B1-7157A1B99374}" destId="{365D43B4-F069-44A1-9EB9-DA5C0E5434ED}" srcOrd="3" destOrd="0" presId="urn:microsoft.com/office/officeart/2005/8/layout/matrix1"/>
    <dgm:cxn modelId="{8DE4A073-32FD-4DC8-85BF-538FCBE22E79}" type="presParOf" srcId="{DBECC0FC-3B37-44EC-A9B1-7157A1B99374}" destId="{773CBB35-17A9-4027-87E5-724A10D916F9}" srcOrd="4" destOrd="0" presId="urn:microsoft.com/office/officeart/2005/8/layout/matrix1"/>
    <dgm:cxn modelId="{91517740-B7F9-4454-B22C-7AA50BBE5791}" type="presParOf" srcId="{DBECC0FC-3B37-44EC-A9B1-7157A1B99374}" destId="{F149BE39-805F-418A-8FF6-F8FA6B579D61}" srcOrd="5" destOrd="0" presId="urn:microsoft.com/office/officeart/2005/8/layout/matrix1"/>
    <dgm:cxn modelId="{9A106DA3-565D-4743-B14D-4B9611E034FF}" type="presParOf" srcId="{DBECC0FC-3B37-44EC-A9B1-7157A1B99374}" destId="{0ECF464E-B390-4FC1-960A-1D45AB98822A}" srcOrd="6" destOrd="0" presId="urn:microsoft.com/office/officeart/2005/8/layout/matrix1"/>
    <dgm:cxn modelId="{87318458-B3E9-4432-8369-7BC3AAF44609}" type="presParOf" srcId="{DBECC0FC-3B37-44EC-A9B1-7157A1B99374}" destId="{55EA907E-2960-4489-8871-7E0E496343A0}" srcOrd="7" destOrd="0" presId="urn:microsoft.com/office/officeart/2005/8/layout/matrix1"/>
    <dgm:cxn modelId="{F5685B74-748C-4CF2-A2CD-D85A7C871BE3}" type="presParOf" srcId="{D6AFA5F9-92F2-480F-9E3C-A655C7DFF2C3}" destId="{C8CB9C8D-5B5A-467E-8D9D-B8959773259A}"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9DF81C-F06B-40B5-B877-343199338997}" type="doc">
      <dgm:prSet loTypeId="urn:microsoft.com/office/officeart/2005/8/layout/matrix1" loCatId="matrix" qsTypeId="urn:microsoft.com/office/officeart/2005/8/quickstyle/simple2" qsCatId="simple" csTypeId="urn:microsoft.com/office/officeart/2005/8/colors/accent0_3" csCatId="mainScheme" phldr="1"/>
      <dgm:spPr/>
      <dgm:t>
        <a:bodyPr/>
        <a:lstStyle/>
        <a:p>
          <a:endParaRPr lang="en-US"/>
        </a:p>
      </dgm:t>
    </dgm:pt>
    <dgm:pt modelId="{1EF50D84-1EDD-4D3D-BF25-8D1F50CD6073}">
      <dgm:prSet phldrT="[Text]" custT="1"/>
      <dgm:spPr/>
      <dgm:t>
        <a:bodyPr/>
        <a:lstStyle/>
        <a:p>
          <a:r>
            <a:rPr lang="en-US" sz="1600" b="1" dirty="0" smtClean="0">
              <a:solidFill>
                <a:schemeClr val="tx1"/>
              </a:solidFill>
            </a:rPr>
            <a:t>Educator Evaluation Training</a:t>
          </a:r>
          <a:endParaRPr lang="en-US" sz="1600" b="1" dirty="0">
            <a:solidFill>
              <a:schemeClr val="tx1"/>
            </a:solidFill>
          </a:endParaRPr>
        </a:p>
      </dgm:t>
    </dgm:pt>
    <dgm:pt modelId="{D63D67C2-53BE-4F18-A7C3-BBCDADC1F181}" type="parTrans" cxnId="{72633BB8-35F9-43F2-8B74-B0FC6437CF74}">
      <dgm:prSet/>
      <dgm:spPr/>
      <dgm:t>
        <a:bodyPr/>
        <a:lstStyle/>
        <a:p>
          <a:endParaRPr lang="en-US" sz="1400" b="1"/>
        </a:p>
      </dgm:t>
    </dgm:pt>
    <dgm:pt modelId="{F2CA47ED-2D0A-46B1-B04D-CC0303CBC986}" type="sibTrans" cxnId="{72633BB8-35F9-43F2-8B74-B0FC6437CF74}">
      <dgm:prSet/>
      <dgm:spPr/>
      <dgm:t>
        <a:bodyPr/>
        <a:lstStyle/>
        <a:p>
          <a:endParaRPr lang="en-US" sz="1400" b="1"/>
        </a:p>
      </dgm:t>
    </dgm:pt>
    <dgm:pt modelId="{E5699767-D81A-4970-8505-848AE6DF4B0F}">
      <dgm:prSet phldrT="[Text]" custT="1"/>
      <dgm:spPr/>
      <dgm:t>
        <a:bodyPr/>
        <a:lstStyle/>
        <a:p>
          <a:r>
            <a:rPr lang="en-US" sz="2000" b="1" dirty="0" smtClean="0"/>
            <a:t>Building a Foundation </a:t>
          </a:r>
          <a:br>
            <a:rPr lang="en-US" sz="2000" b="1" dirty="0" smtClean="0"/>
          </a:br>
          <a:endParaRPr lang="en-US" sz="2000" b="1" dirty="0"/>
        </a:p>
      </dgm:t>
    </dgm:pt>
    <dgm:pt modelId="{6CF3A0A5-FD7A-4DC8-AD29-2408E19A33AE}" type="parTrans" cxnId="{44AB6E1E-18AE-41D9-B959-546BA1969A2F}">
      <dgm:prSet/>
      <dgm:spPr/>
      <dgm:t>
        <a:bodyPr/>
        <a:lstStyle/>
        <a:p>
          <a:endParaRPr lang="en-US" sz="1400" b="1"/>
        </a:p>
      </dgm:t>
    </dgm:pt>
    <dgm:pt modelId="{CBA0014F-1DE4-45D3-B349-218B890C1B73}" type="sibTrans" cxnId="{44AB6E1E-18AE-41D9-B959-546BA1969A2F}">
      <dgm:prSet/>
      <dgm:spPr/>
      <dgm:t>
        <a:bodyPr/>
        <a:lstStyle/>
        <a:p>
          <a:endParaRPr lang="en-US" sz="1400" b="1"/>
        </a:p>
      </dgm:t>
    </dgm:pt>
    <dgm:pt modelId="{C81AB501-5C52-458F-B94A-8DA6F7D2A253}">
      <dgm:prSet phldrT="[Text]" custT="1"/>
      <dgm:spPr/>
      <dgm:t>
        <a:bodyPr/>
        <a:lstStyle/>
        <a:p>
          <a:r>
            <a:rPr lang="en-US" sz="2000" b="1" dirty="0" smtClean="0"/>
            <a:t>Probationary</a:t>
          </a:r>
          <a:endParaRPr lang="en-US" sz="2000" b="1" dirty="0"/>
        </a:p>
      </dgm:t>
    </dgm:pt>
    <dgm:pt modelId="{D73C44AB-1238-4350-9F58-5DEB764F4FF1}" type="parTrans" cxnId="{718957BA-2FD0-4E79-93D0-3BA7CD2A6558}">
      <dgm:prSet/>
      <dgm:spPr/>
      <dgm:t>
        <a:bodyPr/>
        <a:lstStyle/>
        <a:p>
          <a:endParaRPr lang="en-US" sz="1400" b="1"/>
        </a:p>
      </dgm:t>
    </dgm:pt>
    <dgm:pt modelId="{9B52B2B3-C1C6-4EEC-BC92-1D2861F33388}" type="sibTrans" cxnId="{718957BA-2FD0-4E79-93D0-3BA7CD2A6558}">
      <dgm:prSet/>
      <dgm:spPr/>
      <dgm:t>
        <a:bodyPr/>
        <a:lstStyle/>
        <a:p>
          <a:endParaRPr lang="en-US" sz="1400" b="1"/>
        </a:p>
      </dgm:t>
    </dgm:pt>
    <dgm:pt modelId="{55676B04-3481-446A-9701-0515DEDF800B}">
      <dgm:prSet phldrT="[Text]" custT="1"/>
      <dgm:spPr/>
      <dgm:t>
        <a:bodyPr/>
        <a:lstStyle/>
        <a:p>
          <a:r>
            <a:rPr lang="en-US" sz="2000" b="1" dirty="0" smtClean="0"/>
            <a:t>Evaluator Training and Feedback</a:t>
          </a:r>
          <a:endParaRPr lang="en-US" sz="2000" b="1" dirty="0"/>
        </a:p>
      </dgm:t>
    </dgm:pt>
    <dgm:pt modelId="{1EFB9DE1-7E9C-46C0-8982-8BEAC197EE55}" type="parTrans" cxnId="{49AD0CD6-9B3B-4C24-B7D9-D2552417E63B}">
      <dgm:prSet/>
      <dgm:spPr/>
      <dgm:t>
        <a:bodyPr/>
        <a:lstStyle/>
        <a:p>
          <a:endParaRPr lang="en-US" sz="1400" b="1"/>
        </a:p>
      </dgm:t>
    </dgm:pt>
    <dgm:pt modelId="{C9C13652-604F-4969-9357-C6DFFD4722DA}" type="sibTrans" cxnId="{49AD0CD6-9B3B-4C24-B7D9-D2552417E63B}">
      <dgm:prSet/>
      <dgm:spPr/>
      <dgm:t>
        <a:bodyPr/>
        <a:lstStyle/>
        <a:p>
          <a:endParaRPr lang="en-US" sz="1400" b="1"/>
        </a:p>
      </dgm:t>
    </dgm:pt>
    <dgm:pt modelId="{7E0BCEC6-B482-4C9D-BE7E-A3FCEBCBEE13}">
      <dgm:prSet phldrT="[Text]" custT="1"/>
      <dgm:spPr/>
      <dgm:t>
        <a:bodyPr/>
        <a:lstStyle/>
        <a:p>
          <a:r>
            <a:rPr lang="en-US" sz="2000" b="1" dirty="0" smtClean="0"/>
            <a:t>Student Growth</a:t>
          </a:r>
          <a:endParaRPr lang="en-US" sz="2000" b="1" dirty="0"/>
        </a:p>
      </dgm:t>
    </dgm:pt>
    <dgm:pt modelId="{5BE3F645-5D09-4587-845F-E3810B401FAC}" type="parTrans" cxnId="{4B252B09-BCED-470C-A15E-F63C372B0B3D}">
      <dgm:prSet/>
      <dgm:spPr/>
      <dgm:t>
        <a:bodyPr/>
        <a:lstStyle/>
        <a:p>
          <a:endParaRPr lang="en-US" sz="1400" b="1"/>
        </a:p>
      </dgm:t>
    </dgm:pt>
    <dgm:pt modelId="{E21DD1DC-F9EC-4DF4-B408-90DAA12977DB}" type="sibTrans" cxnId="{4B252B09-BCED-470C-A15E-F63C372B0B3D}">
      <dgm:prSet/>
      <dgm:spPr/>
      <dgm:t>
        <a:bodyPr/>
        <a:lstStyle/>
        <a:p>
          <a:endParaRPr lang="en-US" sz="1400" b="1"/>
        </a:p>
      </dgm:t>
    </dgm:pt>
    <dgm:pt modelId="{D6AFA5F9-92F2-480F-9E3C-A655C7DFF2C3}" type="pres">
      <dgm:prSet presAssocID="{3A9DF81C-F06B-40B5-B877-343199338997}" presName="diagram" presStyleCnt="0">
        <dgm:presLayoutVars>
          <dgm:chMax val="1"/>
          <dgm:dir/>
          <dgm:animLvl val="ctr"/>
          <dgm:resizeHandles val="exact"/>
        </dgm:presLayoutVars>
      </dgm:prSet>
      <dgm:spPr/>
      <dgm:t>
        <a:bodyPr/>
        <a:lstStyle/>
        <a:p>
          <a:endParaRPr lang="en-US"/>
        </a:p>
      </dgm:t>
    </dgm:pt>
    <dgm:pt modelId="{DBECC0FC-3B37-44EC-A9B1-7157A1B99374}" type="pres">
      <dgm:prSet presAssocID="{3A9DF81C-F06B-40B5-B877-343199338997}" presName="matrix" presStyleCnt="0"/>
      <dgm:spPr/>
    </dgm:pt>
    <dgm:pt modelId="{D598579F-4B2E-4A09-A184-C4591683B3FD}" type="pres">
      <dgm:prSet presAssocID="{3A9DF81C-F06B-40B5-B877-343199338997}" presName="tile1" presStyleLbl="node1" presStyleIdx="0" presStyleCnt="4"/>
      <dgm:spPr/>
      <dgm:t>
        <a:bodyPr/>
        <a:lstStyle/>
        <a:p>
          <a:endParaRPr lang="en-US"/>
        </a:p>
      </dgm:t>
    </dgm:pt>
    <dgm:pt modelId="{51B46A4A-1518-4183-BE30-A59346096EC2}" type="pres">
      <dgm:prSet presAssocID="{3A9DF81C-F06B-40B5-B877-343199338997}" presName="tile1text" presStyleLbl="node1" presStyleIdx="0" presStyleCnt="4">
        <dgm:presLayoutVars>
          <dgm:chMax val="0"/>
          <dgm:chPref val="0"/>
          <dgm:bulletEnabled val="1"/>
        </dgm:presLayoutVars>
      </dgm:prSet>
      <dgm:spPr/>
      <dgm:t>
        <a:bodyPr/>
        <a:lstStyle/>
        <a:p>
          <a:endParaRPr lang="en-US"/>
        </a:p>
      </dgm:t>
    </dgm:pt>
    <dgm:pt modelId="{B74EDA36-AFA0-443C-B2EE-16477E3D41C8}" type="pres">
      <dgm:prSet presAssocID="{3A9DF81C-F06B-40B5-B877-343199338997}" presName="tile2" presStyleLbl="node1" presStyleIdx="1" presStyleCnt="4"/>
      <dgm:spPr/>
      <dgm:t>
        <a:bodyPr/>
        <a:lstStyle/>
        <a:p>
          <a:endParaRPr lang="en-US"/>
        </a:p>
      </dgm:t>
    </dgm:pt>
    <dgm:pt modelId="{365D43B4-F069-44A1-9EB9-DA5C0E5434ED}" type="pres">
      <dgm:prSet presAssocID="{3A9DF81C-F06B-40B5-B877-343199338997}" presName="tile2text" presStyleLbl="node1" presStyleIdx="1" presStyleCnt="4">
        <dgm:presLayoutVars>
          <dgm:chMax val="0"/>
          <dgm:chPref val="0"/>
          <dgm:bulletEnabled val="1"/>
        </dgm:presLayoutVars>
      </dgm:prSet>
      <dgm:spPr/>
      <dgm:t>
        <a:bodyPr/>
        <a:lstStyle/>
        <a:p>
          <a:endParaRPr lang="en-US"/>
        </a:p>
      </dgm:t>
    </dgm:pt>
    <dgm:pt modelId="{773CBB35-17A9-4027-87E5-724A10D916F9}" type="pres">
      <dgm:prSet presAssocID="{3A9DF81C-F06B-40B5-B877-343199338997}" presName="tile3" presStyleLbl="node1" presStyleIdx="2" presStyleCnt="4"/>
      <dgm:spPr/>
      <dgm:t>
        <a:bodyPr/>
        <a:lstStyle/>
        <a:p>
          <a:endParaRPr lang="en-US"/>
        </a:p>
      </dgm:t>
    </dgm:pt>
    <dgm:pt modelId="{F149BE39-805F-418A-8FF6-F8FA6B579D61}" type="pres">
      <dgm:prSet presAssocID="{3A9DF81C-F06B-40B5-B877-343199338997}" presName="tile3text" presStyleLbl="node1" presStyleIdx="2" presStyleCnt="4">
        <dgm:presLayoutVars>
          <dgm:chMax val="0"/>
          <dgm:chPref val="0"/>
          <dgm:bulletEnabled val="1"/>
        </dgm:presLayoutVars>
      </dgm:prSet>
      <dgm:spPr/>
      <dgm:t>
        <a:bodyPr/>
        <a:lstStyle/>
        <a:p>
          <a:endParaRPr lang="en-US"/>
        </a:p>
      </dgm:t>
    </dgm:pt>
    <dgm:pt modelId="{0ECF464E-B390-4FC1-960A-1D45AB98822A}" type="pres">
      <dgm:prSet presAssocID="{3A9DF81C-F06B-40B5-B877-343199338997}" presName="tile4" presStyleLbl="node1" presStyleIdx="3" presStyleCnt="4"/>
      <dgm:spPr/>
      <dgm:t>
        <a:bodyPr/>
        <a:lstStyle/>
        <a:p>
          <a:endParaRPr lang="en-US"/>
        </a:p>
      </dgm:t>
    </dgm:pt>
    <dgm:pt modelId="{55EA907E-2960-4489-8871-7E0E496343A0}" type="pres">
      <dgm:prSet presAssocID="{3A9DF81C-F06B-40B5-B877-343199338997}" presName="tile4text" presStyleLbl="node1" presStyleIdx="3" presStyleCnt="4">
        <dgm:presLayoutVars>
          <dgm:chMax val="0"/>
          <dgm:chPref val="0"/>
          <dgm:bulletEnabled val="1"/>
        </dgm:presLayoutVars>
      </dgm:prSet>
      <dgm:spPr/>
      <dgm:t>
        <a:bodyPr/>
        <a:lstStyle/>
        <a:p>
          <a:endParaRPr lang="en-US"/>
        </a:p>
      </dgm:t>
    </dgm:pt>
    <dgm:pt modelId="{C8CB9C8D-5B5A-467E-8D9D-B8959773259A}" type="pres">
      <dgm:prSet presAssocID="{3A9DF81C-F06B-40B5-B877-343199338997}" presName="centerTile" presStyleLbl="fgShp" presStyleIdx="0" presStyleCnt="1" custScaleX="163121">
        <dgm:presLayoutVars>
          <dgm:chMax val="0"/>
          <dgm:chPref val="0"/>
        </dgm:presLayoutVars>
      </dgm:prSet>
      <dgm:spPr/>
      <dgm:t>
        <a:bodyPr/>
        <a:lstStyle/>
        <a:p>
          <a:endParaRPr lang="en-US"/>
        </a:p>
      </dgm:t>
    </dgm:pt>
  </dgm:ptLst>
  <dgm:cxnLst>
    <dgm:cxn modelId="{739F49C2-026C-4C21-8643-7815FCE0BFF4}" type="presOf" srcId="{55676B04-3481-446A-9701-0515DEDF800B}" destId="{773CBB35-17A9-4027-87E5-724A10D916F9}" srcOrd="0" destOrd="0" presId="urn:microsoft.com/office/officeart/2005/8/layout/matrix1"/>
    <dgm:cxn modelId="{49AD0CD6-9B3B-4C24-B7D9-D2552417E63B}" srcId="{1EF50D84-1EDD-4D3D-BF25-8D1F50CD6073}" destId="{55676B04-3481-446A-9701-0515DEDF800B}" srcOrd="2" destOrd="0" parTransId="{1EFB9DE1-7E9C-46C0-8982-8BEAC197EE55}" sibTransId="{C9C13652-604F-4969-9357-C6DFFD4722DA}"/>
    <dgm:cxn modelId="{9F77F7CB-0B0C-4ADC-B740-27ABF3F2E2F7}" type="presOf" srcId="{E5699767-D81A-4970-8505-848AE6DF4B0F}" destId="{D598579F-4B2E-4A09-A184-C4591683B3FD}" srcOrd="0" destOrd="0" presId="urn:microsoft.com/office/officeart/2005/8/layout/matrix1"/>
    <dgm:cxn modelId="{72633BB8-35F9-43F2-8B74-B0FC6437CF74}" srcId="{3A9DF81C-F06B-40B5-B877-343199338997}" destId="{1EF50D84-1EDD-4D3D-BF25-8D1F50CD6073}" srcOrd="0" destOrd="0" parTransId="{D63D67C2-53BE-4F18-A7C3-BBCDADC1F181}" sibTransId="{F2CA47ED-2D0A-46B1-B04D-CC0303CBC986}"/>
    <dgm:cxn modelId="{A1311DEE-7C74-4B20-B8B0-BB5A03029EAC}" type="presOf" srcId="{7E0BCEC6-B482-4C9D-BE7E-A3FCEBCBEE13}" destId="{0ECF464E-B390-4FC1-960A-1D45AB98822A}" srcOrd="0" destOrd="0" presId="urn:microsoft.com/office/officeart/2005/8/layout/matrix1"/>
    <dgm:cxn modelId="{44AB6E1E-18AE-41D9-B959-546BA1969A2F}" srcId="{1EF50D84-1EDD-4D3D-BF25-8D1F50CD6073}" destId="{E5699767-D81A-4970-8505-848AE6DF4B0F}" srcOrd="0" destOrd="0" parTransId="{6CF3A0A5-FD7A-4DC8-AD29-2408E19A33AE}" sibTransId="{CBA0014F-1DE4-45D3-B349-218B890C1B73}"/>
    <dgm:cxn modelId="{E2EEDE8A-30F4-4FB1-99AF-97220737468A}" type="presOf" srcId="{C81AB501-5C52-458F-B94A-8DA6F7D2A253}" destId="{365D43B4-F069-44A1-9EB9-DA5C0E5434ED}" srcOrd="1" destOrd="0" presId="urn:microsoft.com/office/officeart/2005/8/layout/matrix1"/>
    <dgm:cxn modelId="{4B252B09-BCED-470C-A15E-F63C372B0B3D}" srcId="{1EF50D84-1EDD-4D3D-BF25-8D1F50CD6073}" destId="{7E0BCEC6-B482-4C9D-BE7E-A3FCEBCBEE13}" srcOrd="3" destOrd="0" parTransId="{5BE3F645-5D09-4587-845F-E3810B401FAC}" sibTransId="{E21DD1DC-F9EC-4DF4-B408-90DAA12977DB}"/>
    <dgm:cxn modelId="{EF45D7E6-C329-4096-A125-BAE0021EDA1F}" type="presOf" srcId="{7E0BCEC6-B482-4C9D-BE7E-A3FCEBCBEE13}" destId="{55EA907E-2960-4489-8871-7E0E496343A0}" srcOrd="1" destOrd="0" presId="urn:microsoft.com/office/officeart/2005/8/layout/matrix1"/>
    <dgm:cxn modelId="{6E1DC67A-2062-48B9-8E19-455E93749D4C}" type="presOf" srcId="{E5699767-D81A-4970-8505-848AE6DF4B0F}" destId="{51B46A4A-1518-4183-BE30-A59346096EC2}" srcOrd="1" destOrd="0" presId="urn:microsoft.com/office/officeart/2005/8/layout/matrix1"/>
    <dgm:cxn modelId="{718957BA-2FD0-4E79-93D0-3BA7CD2A6558}" srcId="{1EF50D84-1EDD-4D3D-BF25-8D1F50CD6073}" destId="{C81AB501-5C52-458F-B94A-8DA6F7D2A253}" srcOrd="1" destOrd="0" parTransId="{D73C44AB-1238-4350-9F58-5DEB764F4FF1}" sibTransId="{9B52B2B3-C1C6-4EEC-BC92-1D2861F33388}"/>
    <dgm:cxn modelId="{963995FD-81B0-4501-BCBE-52DC6D559B1E}" type="presOf" srcId="{1EF50D84-1EDD-4D3D-BF25-8D1F50CD6073}" destId="{C8CB9C8D-5B5A-467E-8D9D-B8959773259A}" srcOrd="0" destOrd="0" presId="urn:microsoft.com/office/officeart/2005/8/layout/matrix1"/>
    <dgm:cxn modelId="{0E67E2C7-FC0A-4D76-9B6F-696AD4BF1FA4}" type="presOf" srcId="{3A9DF81C-F06B-40B5-B877-343199338997}" destId="{D6AFA5F9-92F2-480F-9E3C-A655C7DFF2C3}" srcOrd="0" destOrd="0" presId="urn:microsoft.com/office/officeart/2005/8/layout/matrix1"/>
    <dgm:cxn modelId="{57E716DB-F772-40AB-A17D-ACB96F13C8DB}" type="presOf" srcId="{C81AB501-5C52-458F-B94A-8DA6F7D2A253}" destId="{B74EDA36-AFA0-443C-B2EE-16477E3D41C8}" srcOrd="0" destOrd="0" presId="urn:microsoft.com/office/officeart/2005/8/layout/matrix1"/>
    <dgm:cxn modelId="{64E0F402-829D-4E06-80C9-C3604F205C03}" type="presOf" srcId="{55676B04-3481-446A-9701-0515DEDF800B}" destId="{F149BE39-805F-418A-8FF6-F8FA6B579D61}" srcOrd="1" destOrd="0" presId="urn:microsoft.com/office/officeart/2005/8/layout/matrix1"/>
    <dgm:cxn modelId="{C1015598-2F2E-4BF4-B8E4-14DA707E97B3}" type="presParOf" srcId="{D6AFA5F9-92F2-480F-9E3C-A655C7DFF2C3}" destId="{DBECC0FC-3B37-44EC-A9B1-7157A1B99374}" srcOrd="0" destOrd="0" presId="urn:microsoft.com/office/officeart/2005/8/layout/matrix1"/>
    <dgm:cxn modelId="{65A7FFAE-A33C-41E4-A169-F5F602CF1B75}" type="presParOf" srcId="{DBECC0FC-3B37-44EC-A9B1-7157A1B99374}" destId="{D598579F-4B2E-4A09-A184-C4591683B3FD}" srcOrd="0" destOrd="0" presId="urn:microsoft.com/office/officeart/2005/8/layout/matrix1"/>
    <dgm:cxn modelId="{550C125B-1444-41AB-B2A7-53D13A8725EF}" type="presParOf" srcId="{DBECC0FC-3B37-44EC-A9B1-7157A1B99374}" destId="{51B46A4A-1518-4183-BE30-A59346096EC2}" srcOrd="1" destOrd="0" presId="urn:microsoft.com/office/officeart/2005/8/layout/matrix1"/>
    <dgm:cxn modelId="{19611A4C-C6DD-48C3-9699-E216937E2F91}" type="presParOf" srcId="{DBECC0FC-3B37-44EC-A9B1-7157A1B99374}" destId="{B74EDA36-AFA0-443C-B2EE-16477E3D41C8}" srcOrd="2" destOrd="0" presId="urn:microsoft.com/office/officeart/2005/8/layout/matrix1"/>
    <dgm:cxn modelId="{1E06C6BD-2990-4043-9865-9A54E1B02C4E}" type="presParOf" srcId="{DBECC0FC-3B37-44EC-A9B1-7157A1B99374}" destId="{365D43B4-F069-44A1-9EB9-DA5C0E5434ED}" srcOrd="3" destOrd="0" presId="urn:microsoft.com/office/officeart/2005/8/layout/matrix1"/>
    <dgm:cxn modelId="{C6674E16-5CFF-4703-9E93-2924120A385B}" type="presParOf" srcId="{DBECC0FC-3B37-44EC-A9B1-7157A1B99374}" destId="{773CBB35-17A9-4027-87E5-724A10D916F9}" srcOrd="4" destOrd="0" presId="urn:microsoft.com/office/officeart/2005/8/layout/matrix1"/>
    <dgm:cxn modelId="{734D809A-3BBE-4574-BA4A-5BA5094D7B4C}" type="presParOf" srcId="{DBECC0FC-3B37-44EC-A9B1-7157A1B99374}" destId="{F149BE39-805F-418A-8FF6-F8FA6B579D61}" srcOrd="5" destOrd="0" presId="urn:microsoft.com/office/officeart/2005/8/layout/matrix1"/>
    <dgm:cxn modelId="{380FBD49-A591-4D51-949F-445F4D68A6F5}" type="presParOf" srcId="{DBECC0FC-3B37-44EC-A9B1-7157A1B99374}" destId="{0ECF464E-B390-4FC1-960A-1D45AB98822A}" srcOrd="6" destOrd="0" presId="urn:microsoft.com/office/officeart/2005/8/layout/matrix1"/>
    <dgm:cxn modelId="{CFF5F168-9332-412A-93C0-1372DC645CC5}" type="presParOf" srcId="{DBECC0FC-3B37-44EC-A9B1-7157A1B99374}" destId="{55EA907E-2960-4489-8871-7E0E496343A0}" srcOrd="7" destOrd="0" presId="urn:microsoft.com/office/officeart/2005/8/layout/matrix1"/>
    <dgm:cxn modelId="{46AB182B-05F4-4D44-80BC-43C89E9E74DF}" type="presParOf" srcId="{D6AFA5F9-92F2-480F-9E3C-A655C7DFF2C3}" destId="{C8CB9C8D-5B5A-467E-8D9D-B8959773259A}"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AD5623-AD8F-48AB-863F-F4F8B162D364}" type="doc">
      <dgm:prSet loTypeId="urn:microsoft.com/office/officeart/2005/8/layout/lProcess2" loCatId="relationship" qsTypeId="urn:microsoft.com/office/officeart/2005/8/quickstyle/simple1" qsCatId="simple" csTypeId="urn:microsoft.com/office/officeart/2005/8/colors/accent0_3" csCatId="mainScheme" phldr="1"/>
      <dgm:spPr/>
      <dgm:t>
        <a:bodyPr/>
        <a:lstStyle/>
        <a:p>
          <a:endParaRPr lang="en-US"/>
        </a:p>
      </dgm:t>
    </dgm:pt>
    <dgm:pt modelId="{A8DE08D7-42F1-4694-B7C2-43C779F2EE44}">
      <dgm:prSet phldrT="[Text]" custT="1"/>
      <dgm:spPr/>
      <dgm:t>
        <a:bodyPr/>
        <a:lstStyle/>
        <a:p>
          <a:r>
            <a:rPr lang="en-US" sz="4000" b="1" dirty="0" smtClean="0">
              <a:solidFill>
                <a:schemeClr val="bg2">
                  <a:lumMod val="75000"/>
                </a:schemeClr>
              </a:solidFill>
              <a:latin typeface="Arial Narrow" panose="020B0606020202030204" pitchFamily="34" charset="0"/>
            </a:rPr>
            <a:t>Year 1</a:t>
          </a:r>
          <a:endParaRPr lang="en-US" sz="4000" b="1" dirty="0">
            <a:solidFill>
              <a:schemeClr val="bg2">
                <a:lumMod val="75000"/>
              </a:schemeClr>
            </a:solidFill>
            <a:latin typeface="Arial Narrow" panose="020B0606020202030204" pitchFamily="34" charset="0"/>
          </a:endParaRPr>
        </a:p>
      </dgm:t>
    </dgm:pt>
    <dgm:pt modelId="{3C781EA8-3DD0-4802-B619-8C3C028BA6EB}" type="parTrans" cxnId="{7969190A-60BE-4128-A1B1-F90ACEC70690}">
      <dgm:prSet/>
      <dgm:spPr/>
      <dgm:t>
        <a:bodyPr/>
        <a:lstStyle/>
        <a:p>
          <a:endParaRPr lang="en-US" sz="2000" b="1">
            <a:solidFill>
              <a:schemeClr val="tx1"/>
            </a:solidFill>
            <a:latin typeface="Arial Narrow" panose="020B0606020202030204" pitchFamily="34" charset="0"/>
          </a:endParaRPr>
        </a:p>
      </dgm:t>
    </dgm:pt>
    <dgm:pt modelId="{BCD6E886-02E2-4E98-8AD6-AEFC0890E005}" type="sibTrans" cxnId="{7969190A-60BE-4128-A1B1-F90ACEC70690}">
      <dgm:prSet/>
      <dgm:spPr/>
      <dgm:t>
        <a:bodyPr/>
        <a:lstStyle/>
        <a:p>
          <a:endParaRPr lang="en-US" sz="2000" b="1">
            <a:solidFill>
              <a:schemeClr val="tx1"/>
            </a:solidFill>
            <a:latin typeface="Arial Narrow" panose="020B0606020202030204" pitchFamily="34" charset="0"/>
          </a:endParaRPr>
        </a:p>
      </dgm:t>
    </dgm:pt>
    <dgm:pt modelId="{BE73D924-D31B-4A75-8165-F6829926D973}">
      <dgm:prSet phldrT="[Text]" custT="1"/>
      <dgm:spPr/>
      <dgm:t>
        <a:bodyPr/>
        <a:lstStyle/>
        <a:p>
          <a:r>
            <a:rPr lang="en-US" sz="1600" b="1" smtClean="0">
              <a:solidFill>
                <a:schemeClr val="tx1"/>
              </a:solidFill>
              <a:latin typeface="Arial Narrow" panose="020B0606020202030204" pitchFamily="34" charset="0"/>
            </a:rPr>
            <a:t>Classroom Management</a:t>
          </a:r>
          <a:endParaRPr lang="en-US" sz="1600" b="1" dirty="0">
            <a:solidFill>
              <a:schemeClr val="tx1"/>
            </a:solidFill>
            <a:latin typeface="Arial Narrow" panose="020B0606020202030204" pitchFamily="34" charset="0"/>
          </a:endParaRPr>
        </a:p>
      </dgm:t>
    </dgm:pt>
    <dgm:pt modelId="{6177A488-8810-4AE1-8103-97926EC6126F}" type="parTrans" cxnId="{ED0DBCB6-DC24-4DCF-A1C1-D187C2E48552}">
      <dgm:prSet/>
      <dgm:spPr/>
      <dgm:t>
        <a:bodyPr/>
        <a:lstStyle/>
        <a:p>
          <a:endParaRPr lang="en-US" sz="2000" b="1">
            <a:solidFill>
              <a:schemeClr val="tx1"/>
            </a:solidFill>
            <a:latin typeface="Arial Narrow" panose="020B0606020202030204" pitchFamily="34" charset="0"/>
          </a:endParaRPr>
        </a:p>
      </dgm:t>
    </dgm:pt>
    <dgm:pt modelId="{E8B5FD0C-9013-44D6-98B9-4B96784EE281}" type="sibTrans" cxnId="{ED0DBCB6-DC24-4DCF-A1C1-D187C2E48552}">
      <dgm:prSet/>
      <dgm:spPr/>
      <dgm:t>
        <a:bodyPr/>
        <a:lstStyle/>
        <a:p>
          <a:endParaRPr lang="en-US" sz="2000" b="1">
            <a:solidFill>
              <a:schemeClr val="tx1"/>
            </a:solidFill>
            <a:latin typeface="Arial Narrow" panose="020B0606020202030204" pitchFamily="34" charset="0"/>
          </a:endParaRPr>
        </a:p>
      </dgm:t>
    </dgm:pt>
    <dgm:pt modelId="{9CB23242-843B-48C9-80CA-3E6AA13D8EEF}">
      <dgm:prSet phldrT="[Text]" custT="1"/>
      <dgm:spPr/>
      <dgm:t>
        <a:bodyPr/>
        <a:lstStyle/>
        <a:p>
          <a:r>
            <a:rPr lang="en-US" sz="1600" b="1" smtClean="0">
              <a:solidFill>
                <a:schemeClr val="tx1"/>
              </a:solidFill>
              <a:latin typeface="Arial Narrow" panose="020B0606020202030204" pitchFamily="34" charset="0"/>
            </a:rPr>
            <a:t>Relationships</a:t>
          </a:r>
          <a:endParaRPr lang="en-US" sz="1600" b="1" dirty="0">
            <a:solidFill>
              <a:schemeClr val="tx1"/>
            </a:solidFill>
            <a:latin typeface="Arial Narrow" panose="020B0606020202030204" pitchFamily="34" charset="0"/>
          </a:endParaRPr>
        </a:p>
      </dgm:t>
    </dgm:pt>
    <dgm:pt modelId="{82618E0A-72F6-4238-9489-B6B655EEFDDF}" type="parTrans" cxnId="{C44F8ABE-D766-46DE-84F5-FC42B45410B8}">
      <dgm:prSet/>
      <dgm:spPr/>
      <dgm:t>
        <a:bodyPr/>
        <a:lstStyle/>
        <a:p>
          <a:endParaRPr lang="en-US" sz="2000" b="1">
            <a:solidFill>
              <a:schemeClr val="tx1"/>
            </a:solidFill>
            <a:latin typeface="Arial Narrow" panose="020B0606020202030204" pitchFamily="34" charset="0"/>
          </a:endParaRPr>
        </a:p>
      </dgm:t>
    </dgm:pt>
    <dgm:pt modelId="{F2B22687-37EE-47E2-9199-3CD140302C71}" type="sibTrans" cxnId="{C44F8ABE-D766-46DE-84F5-FC42B45410B8}">
      <dgm:prSet/>
      <dgm:spPr/>
      <dgm:t>
        <a:bodyPr/>
        <a:lstStyle/>
        <a:p>
          <a:endParaRPr lang="en-US" sz="2000" b="1">
            <a:solidFill>
              <a:schemeClr val="tx1"/>
            </a:solidFill>
            <a:latin typeface="Arial Narrow" panose="020B0606020202030204" pitchFamily="34" charset="0"/>
          </a:endParaRPr>
        </a:p>
      </dgm:t>
    </dgm:pt>
    <dgm:pt modelId="{F1959BBE-89E8-40B6-8A56-A389B710E7BC}">
      <dgm:prSet phldrT="[Text]" custT="1"/>
      <dgm:spPr/>
      <dgm:t>
        <a:bodyPr/>
        <a:lstStyle/>
        <a:p>
          <a:r>
            <a:rPr lang="en-US" sz="4000" b="1" dirty="0" smtClean="0">
              <a:solidFill>
                <a:schemeClr val="bg2">
                  <a:lumMod val="75000"/>
                </a:schemeClr>
              </a:solidFill>
              <a:latin typeface="Arial Narrow" panose="020B0606020202030204" pitchFamily="34" charset="0"/>
            </a:rPr>
            <a:t>Year 2</a:t>
          </a:r>
          <a:endParaRPr lang="en-US" sz="4000" b="1" dirty="0">
            <a:solidFill>
              <a:schemeClr val="bg2">
                <a:lumMod val="75000"/>
              </a:schemeClr>
            </a:solidFill>
            <a:latin typeface="Arial Narrow" panose="020B0606020202030204" pitchFamily="34" charset="0"/>
          </a:endParaRPr>
        </a:p>
      </dgm:t>
    </dgm:pt>
    <dgm:pt modelId="{57E6FE64-1B70-4A86-A490-1841DB7FF23B}" type="parTrans" cxnId="{B3D01257-28CC-4DA8-8B8F-8B38CCB77417}">
      <dgm:prSet/>
      <dgm:spPr/>
      <dgm:t>
        <a:bodyPr/>
        <a:lstStyle/>
        <a:p>
          <a:endParaRPr lang="en-US" sz="2000" b="1">
            <a:solidFill>
              <a:schemeClr val="tx1"/>
            </a:solidFill>
            <a:latin typeface="Arial Narrow" panose="020B0606020202030204" pitchFamily="34" charset="0"/>
          </a:endParaRPr>
        </a:p>
      </dgm:t>
    </dgm:pt>
    <dgm:pt modelId="{3F0073F3-DB5E-4492-9289-213651B31712}" type="sibTrans" cxnId="{B3D01257-28CC-4DA8-8B8F-8B38CCB77417}">
      <dgm:prSet/>
      <dgm:spPr/>
      <dgm:t>
        <a:bodyPr/>
        <a:lstStyle/>
        <a:p>
          <a:endParaRPr lang="en-US" sz="2000" b="1">
            <a:solidFill>
              <a:schemeClr val="tx1"/>
            </a:solidFill>
            <a:latin typeface="Arial Narrow" panose="020B0606020202030204" pitchFamily="34" charset="0"/>
          </a:endParaRPr>
        </a:p>
      </dgm:t>
    </dgm:pt>
    <dgm:pt modelId="{C7777EF8-C026-4EE4-9E5C-25B61E7C8E73}">
      <dgm:prSet phldrT="[Text]" custT="1"/>
      <dgm:spPr/>
      <dgm:t>
        <a:bodyPr/>
        <a:lstStyle/>
        <a:p>
          <a:r>
            <a:rPr lang="en-US" sz="1600" b="1" dirty="0" smtClean="0">
              <a:solidFill>
                <a:schemeClr val="tx1"/>
              </a:solidFill>
              <a:latin typeface="Arial Narrow" panose="020B0606020202030204" pitchFamily="34" charset="0"/>
            </a:rPr>
            <a:t>High Yield Instructional Strategies</a:t>
          </a:r>
          <a:endParaRPr lang="en-US" sz="1600" b="1" dirty="0">
            <a:solidFill>
              <a:schemeClr val="tx1"/>
            </a:solidFill>
            <a:latin typeface="Arial Narrow" panose="020B0606020202030204" pitchFamily="34" charset="0"/>
          </a:endParaRPr>
        </a:p>
      </dgm:t>
    </dgm:pt>
    <dgm:pt modelId="{B443E677-9ACC-4BF1-B89D-330845F0F884}" type="parTrans" cxnId="{4C806CC1-EF1A-49E9-9004-33339937AEA1}">
      <dgm:prSet/>
      <dgm:spPr/>
      <dgm:t>
        <a:bodyPr/>
        <a:lstStyle/>
        <a:p>
          <a:endParaRPr lang="en-US" sz="2000" b="1">
            <a:solidFill>
              <a:schemeClr val="tx1"/>
            </a:solidFill>
            <a:latin typeface="Arial Narrow" panose="020B0606020202030204" pitchFamily="34" charset="0"/>
          </a:endParaRPr>
        </a:p>
      </dgm:t>
    </dgm:pt>
    <dgm:pt modelId="{6191EFC1-B1AA-4AF6-9E1C-EBC50E17C9B3}" type="sibTrans" cxnId="{4C806CC1-EF1A-49E9-9004-33339937AEA1}">
      <dgm:prSet/>
      <dgm:spPr/>
      <dgm:t>
        <a:bodyPr/>
        <a:lstStyle/>
        <a:p>
          <a:endParaRPr lang="en-US" sz="2000" b="1">
            <a:solidFill>
              <a:schemeClr val="tx1"/>
            </a:solidFill>
            <a:latin typeface="Arial Narrow" panose="020B0606020202030204" pitchFamily="34" charset="0"/>
          </a:endParaRPr>
        </a:p>
      </dgm:t>
    </dgm:pt>
    <dgm:pt modelId="{1A17DCB6-4977-42BB-B9E7-3C530F2542D5}">
      <dgm:prSet phldrT="[Text]" custT="1"/>
      <dgm:spPr/>
      <dgm:t>
        <a:bodyPr/>
        <a:lstStyle/>
        <a:p>
          <a:r>
            <a:rPr lang="en-US" sz="1400" b="1" dirty="0" smtClean="0">
              <a:solidFill>
                <a:schemeClr val="tx1"/>
              </a:solidFill>
              <a:latin typeface="Arial Narrow" panose="020B0606020202030204" pitchFamily="34" charset="0"/>
            </a:rPr>
            <a:t>Focus on how to determine impact of instruction on student learning</a:t>
          </a:r>
          <a:endParaRPr lang="en-US" sz="1400" b="1" dirty="0">
            <a:solidFill>
              <a:schemeClr val="tx1"/>
            </a:solidFill>
            <a:latin typeface="Arial Narrow" panose="020B0606020202030204" pitchFamily="34" charset="0"/>
          </a:endParaRPr>
        </a:p>
      </dgm:t>
    </dgm:pt>
    <dgm:pt modelId="{C6622358-B116-4BC6-9ED7-97C4C76BB654}" type="parTrans" cxnId="{B37CF4A9-8CA7-4F64-B536-2984B4EC2F37}">
      <dgm:prSet/>
      <dgm:spPr/>
      <dgm:t>
        <a:bodyPr/>
        <a:lstStyle/>
        <a:p>
          <a:endParaRPr lang="en-US" sz="2000" b="1">
            <a:solidFill>
              <a:schemeClr val="tx1"/>
            </a:solidFill>
            <a:latin typeface="Arial Narrow" panose="020B0606020202030204" pitchFamily="34" charset="0"/>
          </a:endParaRPr>
        </a:p>
      </dgm:t>
    </dgm:pt>
    <dgm:pt modelId="{A7D312A5-C1F3-4EB8-8B07-ADBD847C3761}" type="sibTrans" cxnId="{B37CF4A9-8CA7-4F64-B536-2984B4EC2F37}">
      <dgm:prSet/>
      <dgm:spPr/>
      <dgm:t>
        <a:bodyPr/>
        <a:lstStyle/>
        <a:p>
          <a:endParaRPr lang="en-US" sz="2000" b="1">
            <a:solidFill>
              <a:schemeClr val="tx1"/>
            </a:solidFill>
            <a:latin typeface="Arial Narrow" panose="020B0606020202030204" pitchFamily="34" charset="0"/>
          </a:endParaRPr>
        </a:p>
      </dgm:t>
    </dgm:pt>
    <dgm:pt modelId="{CA7D9C95-9AC9-4298-AC41-02FCDD19FB49}">
      <dgm:prSet custT="1"/>
      <dgm:spPr/>
      <dgm:t>
        <a:bodyPr/>
        <a:lstStyle/>
        <a:p>
          <a:r>
            <a:rPr lang="en-US" sz="4000" b="1" dirty="0" smtClean="0">
              <a:solidFill>
                <a:schemeClr val="bg2">
                  <a:lumMod val="75000"/>
                </a:schemeClr>
              </a:solidFill>
              <a:latin typeface="Arial Narrow" panose="020B0606020202030204" pitchFamily="34" charset="0"/>
            </a:rPr>
            <a:t>Year 3-5</a:t>
          </a:r>
          <a:endParaRPr lang="en-US" sz="4000" b="1" dirty="0">
            <a:solidFill>
              <a:schemeClr val="bg2">
                <a:lumMod val="75000"/>
              </a:schemeClr>
            </a:solidFill>
            <a:latin typeface="Arial Narrow" panose="020B0606020202030204" pitchFamily="34" charset="0"/>
          </a:endParaRPr>
        </a:p>
      </dgm:t>
    </dgm:pt>
    <dgm:pt modelId="{964E4901-5076-4C50-8CA5-DD08B687746F}" type="parTrans" cxnId="{2912B085-F9F9-4584-BE7C-BF34B104859C}">
      <dgm:prSet/>
      <dgm:spPr/>
      <dgm:t>
        <a:bodyPr/>
        <a:lstStyle/>
        <a:p>
          <a:endParaRPr lang="en-US" sz="2000" b="1">
            <a:solidFill>
              <a:schemeClr val="tx1"/>
            </a:solidFill>
            <a:latin typeface="Arial Narrow" panose="020B0606020202030204" pitchFamily="34" charset="0"/>
          </a:endParaRPr>
        </a:p>
      </dgm:t>
    </dgm:pt>
    <dgm:pt modelId="{59A3B9B3-75EA-4915-8B14-AD8E4FB18D40}" type="sibTrans" cxnId="{2912B085-F9F9-4584-BE7C-BF34B104859C}">
      <dgm:prSet/>
      <dgm:spPr/>
      <dgm:t>
        <a:bodyPr/>
        <a:lstStyle/>
        <a:p>
          <a:endParaRPr lang="en-US" sz="2000" b="1">
            <a:solidFill>
              <a:schemeClr val="tx1"/>
            </a:solidFill>
            <a:latin typeface="Arial Narrow" panose="020B0606020202030204" pitchFamily="34" charset="0"/>
          </a:endParaRPr>
        </a:p>
      </dgm:t>
    </dgm:pt>
    <dgm:pt modelId="{2DBAAABA-2B7F-4350-8B7B-39AB82E0CCA8}">
      <dgm:prSet custT="1"/>
      <dgm:spPr/>
      <dgm:t>
        <a:bodyPr/>
        <a:lstStyle/>
        <a:p>
          <a:r>
            <a:rPr lang="en-US" sz="1600" b="1" dirty="0" smtClean="0">
              <a:solidFill>
                <a:schemeClr val="tx1"/>
              </a:solidFill>
              <a:latin typeface="Arial Narrow" panose="020B0606020202030204" pitchFamily="34" charset="0"/>
            </a:rPr>
            <a:t>High Yield </a:t>
          </a:r>
          <a:br>
            <a:rPr lang="en-US" sz="1600" b="1" dirty="0" smtClean="0">
              <a:solidFill>
                <a:schemeClr val="tx1"/>
              </a:solidFill>
              <a:latin typeface="Arial Narrow" panose="020B0606020202030204" pitchFamily="34" charset="0"/>
            </a:rPr>
          </a:br>
          <a:r>
            <a:rPr lang="en-US" sz="1600" b="1" dirty="0" smtClean="0">
              <a:solidFill>
                <a:schemeClr val="tx1"/>
              </a:solidFill>
              <a:latin typeface="Arial Narrow" panose="020B0606020202030204" pitchFamily="34" charset="0"/>
            </a:rPr>
            <a:t>Instructional Strategies</a:t>
          </a:r>
          <a:endParaRPr lang="en-US" sz="1600" b="1" dirty="0">
            <a:solidFill>
              <a:schemeClr val="tx1"/>
            </a:solidFill>
            <a:latin typeface="Arial Narrow" panose="020B0606020202030204" pitchFamily="34" charset="0"/>
          </a:endParaRPr>
        </a:p>
      </dgm:t>
    </dgm:pt>
    <dgm:pt modelId="{2BE21E8A-2201-4A61-A5FB-09F9F216934E}" type="parTrans" cxnId="{21803C93-3BBD-4C72-8AEA-694418E5431C}">
      <dgm:prSet/>
      <dgm:spPr/>
      <dgm:t>
        <a:bodyPr/>
        <a:lstStyle/>
        <a:p>
          <a:endParaRPr lang="en-US" sz="2000" b="1">
            <a:solidFill>
              <a:schemeClr val="tx1"/>
            </a:solidFill>
            <a:latin typeface="Arial Narrow" panose="020B0606020202030204" pitchFamily="34" charset="0"/>
          </a:endParaRPr>
        </a:p>
      </dgm:t>
    </dgm:pt>
    <dgm:pt modelId="{469ECD2C-0389-47E0-8641-E8812E4FB421}" type="sibTrans" cxnId="{21803C93-3BBD-4C72-8AEA-694418E5431C}">
      <dgm:prSet/>
      <dgm:spPr/>
      <dgm:t>
        <a:bodyPr/>
        <a:lstStyle/>
        <a:p>
          <a:endParaRPr lang="en-US" sz="2000" b="1">
            <a:solidFill>
              <a:schemeClr val="tx1"/>
            </a:solidFill>
            <a:latin typeface="Arial Narrow" panose="020B0606020202030204" pitchFamily="34" charset="0"/>
          </a:endParaRPr>
        </a:p>
      </dgm:t>
    </dgm:pt>
    <dgm:pt modelId="{ED5A0C24-3761-4B62-9F82-592E48EA6B42}">
      <dgm:prSet custT="1"/>
      <dgm:spPr/>
      <dgm:t>
        <a:bodyPr/>
        <a:lstStyle/>
        <a:p>
          <a:endParaRPr lang="en-US" sz="1600" b="1">
            <a:solidFill>
              <a:schemeClr val="tx1"/>
            </a:solidFill>
            <a:latin typeface="Arial Narrow" panose="020B0606020202030204" pitchFamily="34" charset="0"/>
          </a:endParaRPr>
        </a:p>
      </dgm:t>
    </dgm:pt>
    <dgm:pt modelId="{C641BF89-3EE9-41EB-973C-F1AEEF645AF4}" type="parTrans" cxnId="{4B0A3A3F-606C-4BD4-8E20-C01DF9E9B335}">
      <dgm:prSet/>
      <dgm:spPr/>
      <dgm:t>
        <a:bodyPr/>
        <a:lstStyle/>
        <a:p>
          <a:endParaRPr lang="en-US" sz="2000" b="1">
            <a:solidFill>
              <a:schemeClr val="tx1"/>
            </a:solidFill>
            <a:latin typeface="Arial Narrow" panose="020B0606020202030204" pitchFamily="34" charset="0"/>
          </a:endParaRPr>
        </a:p>
      </dgm:t>
    </dgm:pt>
    <dgm:pt modelId="{947B6295-2D64-4539-8E4C-BC0FCC508F13}" type="sibTrans" cxnId="{4B0A3A3F-606C-4BD4-8E20-C01DF9E9B335}">
      <dgm:prSet/>
      <dgm:spPr/>
      <dgm:t>
        <a:bodyPr/>
        <a:lstStyle/>
        <a:p>
          <a:endParaRPr lang="en-US" sz="2000" b="1">
            <a:solidFill>
              <a:schemeClr val="tx1"/>
            </a:solidFill>
            <a:latin typeface="Arial Narrow" panose="020B0606020202030204" pitchFamily="34" charset="0"/>
          </a:endParaRPr>
        </a:p>
      </dgm:t>
    </dgm:pt>
    <dgm:pt modelId="{58972FC9-DAA0-462A-B4A5-8BC380BE3E3B}">
      <dgm:prSet custT="1"/>
      <dgm:spPr/>
      <dgm:t>
        <a:bodyPr/>
        <a:lstStyle/>
        <a:p>
          <a:r>
            <a:rPr lang="en-US" sz="1600" b="1" smtClean="0">
              <a:solidFill>
                <a:schemeClr val="tx1"/>
              </a:solidFill>
              <a:latin typeface="Arial Narrow" panose="020B0606020202030204" pitchFamily="34" charset="0"/>
            </a:rPr>
            <a:t>Communication</a:t>
          </a:r>
          <a:endParaRPr lang="en-US" sz="1600" b="1" dirty="0">
            <a:solidFill>
              <a:schemeClr val="tx1"/>
            </a:solidFill>
            <a:latin typeface="Arial Narrow" panose="020B0606020202030204" pitchFamily="34" charset="0"/>
          </a:endParaRPr>
        </a:p>
      </dgm:t>
    </dgm:pt>
    <dgm:pt modelId="{56172EDB-1E0A-4FF2-8DD7-11C6500D592F}" type="parTrans" cxnId="{D3883318-774E-439C-9AEB-87C2B1B029E5}">
      <dgm:prSet/>
      <dgm:spPr/>
      <dgm:t>
        <a:bodyPr/>
        <a:lstStyle/>
        <a:p>
          <a:endParaRPr lang="en-US" sz="2000" b="1">
            <a:solidFill>
              <a:schemeClr val="tx1"/>
            </a:solidFill>
            <a:latin typeface="Arial Narrow" panose="020B0606020202030204" pitchFamily="34" charset="0"/>
          </a:endParaRPr>
        </a:p>
      </dgm:t>
    </dgm:pt>
    <dgm:pt modelId="{F2EBCFD4-2789-4D61-89AD-2242CC259FA1}" type="sibTrans" cxnId="{D3883318-774E-439C-9AEB-87C2B1B029E5}">
      <dgm:prSet/>
      <dgm:spPr/>
      <dgm:t>
        <a:bodyPr/>
        <a:lstStyle/>
        <a:p>
          <a:endParaRPr lang="en-US" sz="2000" b="1">
            <a:solidFill>
              <a:schemeClr val="tx1"/>
            </a:solidFill>
            <a:latin typeface="Arial Narrow" panose="020B0606020202030204" pitchFamily="34" charset="0"/>
          </a:endParaRPr>
        </a:p>
      </dgm:t>
    </dgm:pt>
    <dgm:pt modelId="{64994794-D7A2-4597-AE9B-448B34E431B4}">
      <dgm:prSet custT="1"/>
      <dgm:spPr/>
      <dgm:t>
        <a:bodyPr/>
        <a:lstStyle/>
        <a:p>
          <a:r>
            <a:rPr lang="en-US" sz="1400" b="1" smtClean="0">
              <a:solidFill>
                <a:schemeClr val="tx1"/>
              </a:solidFill>
              <a:latin typeface="Arial Narrow" panose="020B0606020202030204" pitchFamily="34" charset="0"/>
            </a:rPr>
            <a:t>District expectations with curriculum and assessment</a:t>
          </a:r>
          <a:endParaRPr lang="en-US" sz="1400" b="1" dirty="0">
            <a:solidFill>
              <a:schemeClr val="tx1"/>
            </a:solidFill>
            <a:latin typeface="Arial Narrow" panose="020B0606020202030204" pitchFamily="34" charset="0"/>
          </a:endParaRPr>
        </a:p>
      </dgm:t>
    </dgm:pt>
    <dgm:pt modelId="{7A957B99-F5FE-4F96-B8BD-D21A6A67D85C}" type="parTrans" cxnId="{3192C45C-D3D3-4B86-836A-8232E1DCC417}">
      <dgm:prSet/>
      <dgm:spPr/>
      <dgm:t>
        <a:bodyPr/>
        <a:lstStyle/>
        <a:p>
          <a:endParaRPr lang="en-US" sz="2000" b="1">
            <a:solidFill>
              <a:schemeClr val="tx1"/>
            </a:solidFill>
            <a:latin typeface="Arial Narrow" panose="020B0606020202030204" pitchFamily="34" charset="0"/>
          </a:endParaRPr>
        </a:p>
      </dgm:t>
    </dgm:pt>
    <dgm:pt modelId="{4E573570-DE3F-40C2-B336-62893BFC5DB3}" type="sibTrans" cxnId="{3192C45C-D3D3-4B86-836A-8232E1DCC417}">
      <dgm:prSet/>
      <dgm:spPr/>
      <dgm:t>
        <a:bodyPr/>
        <a:lstStyle/>
        <a:p>
          <a:endParaRPr lang="en-US" sz="2000" b="1">
            <a:solidFill>
              <a:schemeClr val="tx1"/>
            </a:solidFill>
            <a:latin typeface="Arial Narrow" panose="020B0606020202030204" pitchFamily="34" charset="0"/>
          </a:endParaRPr>
        </a:p>
      </dgm:t>
    </dgm:pt>
    <dgm:pt modelId="{7A110245-7FE5-43E6-B448-E211F3618078}">
      <dgm:prSet custT="1"/>
      <dgm:spPr/>
      <dgm:t>
        <a:bodyPr/>
        <a:lstStyle/>
        <a:p>
          <a:r>
            <a:rPr lang="en-US" sz="1600" b="1" dirty="0" smtClean="0">
              <a:solidFill>
                <a:schemeClr val="tx1"/>
              </a:solidFill>
              <a:latin typeface="Arial Narrow" panose="020B0606020202030204" pitchFamily="34" charset="0"/>
            </a:rPr>
            <a:t>Lesson Design</a:t>
          </a:r>
          <a:endParaRPr lang="en-US" sz="1600" b="1" dirty="0">
            <a:solidFill>
              <a:schemeClr val="tx1"/>
            </a:solidFill>
            <a:latin typeface="Arial Narrow" panose="020B0606020202030204" pitchFamily="34" charset="0"/>
          </a:endParaRPr>
        </a:p>
      </dgm:t>
    </dgm:pt>
    <dgm:pt modelId="{8E2B4666-3337-4342-82A8-75F271FCDA35}" type="parTrans" cxnId="{A28A1580-4101-40CF-B233-320F7F9D427A}">
      <dgm:prSet/>
      <dgm:spPr/>
      <dgm:t>
        <a:bodyPr/>
        <a:lstStyle/>
        <a:p>
          <a:endParaRPr lang="en-US" sz="2000" b="1">
            <a:solidFill>
              <a:schemeClr val="tx1"/>
            </a:solidFill>
            <a:latin typeface="Arial Narrow" panose="020B0606020202030204" pitchFamily="34" charset="0"/>
          </a:endParaRPr>
        </a:p>
      </dgm:t>
    </dgm:pt>
    <dgm:pt modelId="{4B5FC752-CB2D-4A90-9887-FFA01B6556D4}" type="sibTrans" cxnId="{A28A1580-4101-40CF-B233-320F7F9D427A}">
      <dgm:prSet/>
      <dgm:spPr/>
      <dgm:t>
        <a:bodyPr/>
        <a:lstStyle/>
        <a:p>
          <a:endParaRPr lang="en-US" sz="2000" b="1">
            <a:solidFill>
              <a:schemeClr val="tx1"/>
            </a:solidFill>
            <a:latin typeface="Arial Narrow" panose="020B0606020202030204" pitchFamily="34" charset="0"/>
          </a:endParaRPr>
        </a:p>
      </dgm:t>
    </dgm:pt>
    <dgm:pt modelId="{1D701179-698A-4DB5-8FAB-853EEDAD7646}">
      <dgm:prSet custT="1"/>
      <dgm:spPr/>
      <dgm:t>
        <a:bodyPr/>
        <a:lstStyle/>
        <a:p>
          <a:endParaRPr lang="en-US" sz="1600" b="1">
            <a:solidFill>
              <a:schemeClr val="tx1"/>
            </a:solidFill>
            <a:latin typeface="Arial Narrow" panose="020B0606020202030204" pitchFamily="34" charset="0"/>
          </a:endParaRPr>
        </a:p>
      </dgm:t>
    </dgm:pt>
    <dgm:pt modelId="{1D765C2B-C430-4960-AA49-A37B9DAD0FF8}" type="parTrans" cxnId="{92F4BBFC-FFA7-4B07-977C-A7653AECA87C}">
      <dgm:prSet/>
      <dgm:spPr/>
      <dgm:t>
        <a:bodyPr/>
        <a:lstStyle/>
        <a:p>
          <a:endParaRPr lang="en-US" sz="2000" b="1">
            <a:solidFill>
              <a:schemeClr val="tx1"/>
            </a:solidFill>
            <a:latin typeface="Arial Narrow" panose="020B0606020202030204" pitchFamily="34" charset="0"/>
          </a:endParaRPr>
        </a:p>
      </dgm:t>
    </dgm:pt>
    <dgm:pt modelId="{28763D03-AA86-4BF8-9B81-D1BC71162202}" type="sibTrans" cxnId="{92F4BBFC-FFA7-4B07-977C-A7653AECA87C}">
      <dgm:prSet/>
      <dgm:spPr/>
      <dgm:t>
        <a:bodyPr/>
        <a:lstStyle/>
        <a:p>
          <a:endParaRPr lang="en-US" sz="2000" b="1">
            <a:solidFill>
              <a:schemeClr val="tx1"/>
            </a:solidFill>
            <a:latin typeface="Arial Narrow" panose="020B0606020202030204" pitchFamily="34" charset="0"/>
          </a:endParaRPr>
        </a:p>
      </dgm:t>
    </dgm:pt>
    <dgm:pt modelId="{6AEEC126-1075-488C-AD1F-2DD615864EE6}" type="pres">
      <dgm:prSet presAssocID="{FEAD5623-AD8F-48AB-863F-F4F8B162D364}" presName="theList" presStyleCnt="0">
        <dgm:presLayoutVars>
          <dgm:dir/>
          <dgm:animLvl val="lvl"/>
          <dgm:resizeHandles val="exact"/>
        </dgm:presLayoutVars>
      </dgm:prSet>
      <dgm:spPr/>
      <dgm:t>
        <a:bodyPr/>
        <a:lstStyle/>
        <a:p>
          <a:endParaRPr lang="en-US"/>
        </a:p>
      </dgm:t>
    </dgm:pt>
    <dgm:pt modelId="{0932AB40-FD39-42E5-B27C-A0DE2ED79FEB}" type="pres">
      <dgm:prSet presAssocID="{A8DE08D7-42F1-4694-B7C2-43C779F2EE44}" presName="compNode" presStyleCnt="0"/>
      <dgm:spPr/>
    </dgm:pt>
    <dgm:pt modelId="{B2830D5D-FEAE-4461-BA37-A56590264FA1}" type="pres">
      <dgm:prSet presAssocID="{A8DE08D7-42F1-4694-B7C2-43C779F2EE44}" presName="aNode" presStyleLbl="bgShp" presStyleIdx="0" presStyleCnt="3"/>
      <dgm:spPr/>
      <dgm:t>
        <a:bodyPr/>
        <a:lstStyle/>
        <a:p>
          <a:endParaRPr lang="en-US"/>
        </a:p>
      </dgm:t>
    </dgm:pt>
    <dgm:pt modelId="{8E210713-B501-4F52-81CC-31A8D7E0474D}" type="pres">
      <dgm:prSet presAssocID="{A8DE08D7-42F1-4694-B7C2-43C779F2EE44}" presName="textNode" presStyleLbl="bgShp" presStyleIdx="0" presStyleCnt="3"/>
      <dgm:spPr/>
      <dgm:t>
        <a:bodyPr/>
        <a:lstStyle/>
        <a:p>
          <a:endParaRPr lang="en-US"/>
        </a:p>
      </dgm:t>
    </dgm:pt>
    <dgm:pt modelId="{274B8FBA-C197-448D-A99E-19A1188A0E8A}" type="pres">
      <dgm:prSet presAssocID="{A8DE08D7-42F1-4694-B7C2-43C779F2EE44}" presName="compChildNode" presStyleCnt="0"/>
      <dgm:spPr/>
    </dgm:pt>
    <dgm:pt modelId="{467882D3-06C5-4D71-9400-1CF46BB093B8}" type="pres">
      <dgm:prSet presAssocID="{A8DE08D7-42F1-4694-B7C2-43C779F2EE44}" presName="theInnerList" presStyleCnt="0"/>
      <dgm:spPr/>
    </dgm:pt>
    <dgm:pt modelId="{81EF5646-7D94-4CE3-9D43-77AD2E70EB27}" type="pres">
      <dgm:prSet presAssocID="{BE73D924-D31B-4A75-8165-F6829926D973}" presName="childNode" presStyleLbl="node1" presStyleIdx="0" presStyleCnt="10">
        <dgm:presLayoutVars>
          <dgm:bulletEnabled val="1"/>
        </dgm:presLayoutVars>
      </dgm:prSet>
      <dgm:spPr/>
      <dgm:t>
        <a:bodyPr/>
        <a:lstStyle/>
        <a:p>
          <a:endParaRPr lang="en-US"/>
        </a:p>
      </dgm:t>
    </dgm:pt>
    <dgm:pt modelId="{5F785E94-8FF6-4ED1-AFE2-1E953852BE8E}" type="pres">
      <dgm:prSet presAssocID="{BE73D924-D31B-4A75-8165-F6829926D973}" presName="aSpace2" presStyleCnt="0"/>
      <dgm:spPr/>
    </dgm:pt>
    <dgm:pt modelId="{55ABF58F-01F8-4D2F-BDEC-12C8C1F34960}" type="pres">
      <dgm:prSet presAssocID="{9CB23242-843B-48C9-80CA-3E6AA13D8EEF}" presName="childNode" presStyleLbl="node1" presStyleIdx="1" presStyleCnt="10">
        <dgm:presLayoutVars>
          <dgm:bulletEnabled val="1"/>
        </dgm:presLayoutVars>
      </dgm:prSet>
      <dgm:spPr/>
      <dgm:t>
        <a:bodyPr/>
        <a:lstStyle/>
        <a:p>
          <a:endParaRPr lang="en-US"/>
        </a:p>
      </dgm:t>
    </dgm:pt>
    <dgm:pt modelId="{0341186C-75B4-4AA3-BDDB-FF58CF807B66}" type="pres">
      <dgm:prSet presAssocID="{9CB23242-843B-48C9-80CA-3E6AA13D8EEF}" presName="aSpace2" presStyleCnt="0"/>
      <dgm:spPr/>
    </dgm:pt>
    <dgm:pt modelId="{4A1D4210-ECD5-49EE-8831-581A37E269B6}" type="pres">
      <dgm:prSet presAssocID="{58972FC9-DAA0-462A-B4A5-8BC380BE3E3B}" presName="childNode" presStyleLbl="node1" presStyleIdx="2" presStyleCnt="10">
        <dgm:presLayoutVars>
          <dgm:bulletEnabled val="1"/>
        </dgm:presLayoutVars>
      </dgm:prSet>
      <dgm:spPr/>
      <dgm:t>
        <a:bodyPr/>
        <a:lstStyle/>
        <a:p>
          <a:endParaRPr lang="en-US"/>
        </a:p>
      </dgm:t>
    </dgm:pt>
    <dgm:pt modelId="{C526E6BF-7A27-4344-8083-C493AA7D3D7D}" type="pres">
      <dgm:prSet presAssocID="{58972FC9-DAA0-462A-B4A5-8BC380BE3E3B}" presName="aSpace2" presStyleCnt="0"/>
      <dgm:spPr/>
    </dgm:pt>
    <dgm:pt modelId="{1ACD9C7C-1D97-4397-B130-B62B60714A43}" type="pres">
      <dgm:prSet presAssocID="{64994794-D7A2-4597-AE9B-448B34E431B4}" presName="childNode" presStyleLbl="node1" presStyleIdx="3" presStyleCnt="10">
        <dgm:presLayoutVars>
          <dgm:bulletEnabled val="1"/>
        </dgm:presLayoutVars>
      </dgm:prSet>
      <dgm:spPr/>
      <dgm:t>
        <a:bodyPr/>
        <a:lstStyle/>
        <a:p>
          <a:endParaRPr lang="en-US"/>
        </a:p>
      </dgm:t>
    </dgm:pt>
    <dgm:pt modelId="{3C831158-DF68-40C9-960C-D2DEA3DB5280}" type="pres">
      <dgm:prSet presAssocID="{A8DE08D7-42F1-4694-B7C2-43C779F2EE44}" presName="aSpace" presStyleCnt="0"/>
      <dgm:spPr/>
    </dgm:pt>
    <dgm:pt modelId="{B933562E-6AA5-482A-80F0-DA86C39707B4}" type="pres">
      <dgm:prSet presAssocID="{F1959BBE-89E8-40B6-8A56-A389B710E7BC}" presName="compNode" presStyleCnt="0"/>
      <dgm:spPr/>
    </dgm:pt>
    <dgm:pt modelId="{56AA5B72-A7A7-4ECF-B306-55E9AB0F198E}" type="pres">
      <dgm:prSet presAssocID="{F1959BBE-89E8-40B6-8A56-A389B710E7BC}" presName="aNode" presStyleLbl="bgShp" presStyleIdx="1" presStyleCnt="3"/>
      <dgm:spPr/>
      <dgm:t>
        <a:bodyPr/>
        <a:lstStyle/>
        <a:p>
          <a:endParaRPr lang="en-US"/>
        </a:p>
      </dgm:t>
    </dgm:pt>
    <dgm:pt modelId="{F5604501-D1B3-4006-955D-C2A8746F6C2A}" type="pres">
      <dgm:prSet presAssocID="{F1959BBE-89E8-40B6-8A56-A389B710E7BC}" presName="textNode" presStyleLbl="bgShp" presStyleIdx="1" presStyleCnt="3"/>
      <dgm:spPr/>
      <dgm:t>
        <a:bodyPr/>
        <a:lstStyle/>
        <a:p>
          <a:endParaRPr lang="en-US"/>
        </a:p>
      </dgm:t>
    </dgm:pt>
    <dgm:pt modelId="{20A68C66-2563-4E67-B90B-182015CD48A1}" type="pres">
      <dgm:prSet presAssocID="{F1959BBE-89E8-40B6-8A56-A389B710E7BC}" presName="compChildNode" presStyleCnt="0"/>
      <dgm:spPr/>
    </dgm:pt>
    <dgm:pt modelId="{11FABFF7-E7F1-4C10-A634-2561CA8E21EC}" type="pres">
      <dgm:prSet presAssocID="{F1959BBE-89E8-40B6-8A56-A389B710E7BC}" presName="theInnerList" presStyleCnt="0"/>
      <dgm:spPr/>
    </dgm:pt>
    <dgm:pt modelId="{D81D4C65-9D41-47BA-B9BB-4DBB5FB8ABAE}" type="pres">
      <dgm:prSet presAssocID="{C7777EF8-C026-4EE4-9E5C-25B61E7C8E73}" presName="childNode" presStyleLbl="node1" presStyleIdx="4" presStyleCnt="10">
        <dgm:presLayoutVars>
          <dgm:bulletEnabled val="1"/>
        </dgm:presLayoutVars>
      </dgm:prSet>
      <dgm:spPr/>
      <dgm:t>
        <a:bodyPr/>
        <a:lstStyle/>
        <a:p>
          <a:endParaRPr lang="en-US"/>
        </a:p>
      </dgm:t>
    </dgm:pt>
    <dgm:pt modelId="{FC14FF06-A9A7-4FDB-BA61-8575C7070E1B}" type="pres">
      <dgm:prSet presAssocID="{C7777EF8-C026-4EE4-9E5C-25B61E7C8E73}" presName="aSpace2" presStyleCnt="0"/>
      <dgm:spPr/>
    </dgm:pt>
    <dgm:pt modelId="{EA00CE87-7368-4828-A5C7-3F8465EBA079}" type="pres">
      <dgm:prSet presAssocID="{1A17DCB6-4977-42BB-B9E7-3C530F2542D5}" presName="childNode" presStyleLbl="node1" presStyleIdx="5" presStyleCnt="10">
        <dgm:presLayoutVars>
          <dgm:bulletEnabled val="1"/>
        </dgm:presLayoutVars>
      </dgm:prSet>
      <dgm:spPr/>
      <dgm:t>
        <a:bodyPr/>
        <a:lstStyle/>
        <a:p>
          <a:endParaRPr lang="en-US"/>
        </a:p>
      </dgm:t>
    </dgm:pt>
    <dgm:pt modelId="{05A22BC4-2C02-4591-A605-631621A6BA3D}" type="pres">
      <dgm:prSet presAssocID="{1A17DCB6-4977-42BB-B9E7-3C530F2542D5}" presName="aSpace2" presStyleCnt="0"/>
      <dgm:spPr/>
    </dgm:pt>
    <dgm:pt modelId="{71159BF6-05F1-4150-AFFA-05BF3364BA5B}" type="pres">
      <dgm:prSet presAssocID="{7A110245-7FE5-43E6-B448-E211F3618078}" presName="childNode" presStyleLbl="node1" presStyleIdx="6" presStyleCnt="10">
        <dgm:presLayoutVars>
          <dgm:bulletEnabled val="1"/>
        </dgm:presLayoutVars>
      </dgm:prSet>
      <dgm:spPr/>
      <dgm:t>
        <a:bodyPr/>
        <a:lstStyle/>
        <a:p>
          <a:endParaRPr lang="en-US"/>
        </a:p>
      </dgm:t>
    </dgm:pt>
    <dgm:pt modelId="{0599BA43-32EC-4DF0-9466-40CC38B61EC6}" type="pres">
      <dgm:prSet presAssocID="{F1959BBE-89E8-40B6-8A56-A389B710E7BC}" presName="aSpace" presStyleCnt="0"/>
      <dgm:spPr/>
    </dgm:pt>
    <dgm:pt modelId="{4863CDEC-5CBA-43B8-A4C5-183D25871DDC}" type="pres">
      <dgm:prSet presAssocID="{CA7D9C95-9AC9-4298-AC41-02FCDD19FB49}" presName="compNode" presStyleCnt="0"/>
      <dgm:spPr/>
    </dgm:pt>
    <dgm:pt modelId="{CC4F468F-6E51-4E90-8A76-93F2BAC92CDA}" type="pres">
      <dgm:prSet presAssocID="{CA7D9C95-9AC9-4298-AC41-02FCDD19FB49}" presName="aNode" presStyleLbl="bgShp" presStyleIdx="2" presStyleCnt="3"/>
      <dgm:spPr/>
      <dgm:t>
        <a:bodyPr/>
        <a:lstStyle/>
        <a:p>
          <a:endParaRPr lang="en-US"/>
        </a:p>
      </dgm:t>
    </dgm:pt>
    <dgm:pt modelId="{D067AC77-B9A3-442C-965E-D07EB430136F}" type="pres">
      <dgm:prSet presAssocID="{CA7D9C95-9AC9-4298-AC41-02FCDD19FB49}" presName="textNode" presStyleLbl="bgShp" presStyleIdx="2" presStyleCnt="3"/>
      <dgm:spPr/>
      <dgm:t>
        <a:bodyPr/>
        <a:lstStyle/>
        <a:p>
          <a:endParaRPr lang="en-US"/>
        </a:p>
      </dgm:t>
    </dgm:pt>
    <dgm:pt modelId="{38E8B66B-4AB4-463B-B959-AD51AD15D0C3}" type="pres">
      <dgm:prSet presAssocID="{CA7D9C95-9AC9-4298-AC41-02FCDD19FB49}" presName="compChildNode" presStyleCnt="0"/>
      <dgm:spPr/>
    </dgm:pt>
    <dgm:pt modelId="{33ED5F9F-CDB8-493A-9099-5F98A2234FA8}" type="pres">
      <dgm:prSet presAssocID="{CA7D9C95-9AC9-4298-AC41-02FCDD19FB49}" presName="theInnerList" presStyleCnt="0"/>
      <dgm:spPr/>
    </dgm:pt>
    <dgm:pt modelId="{AAFFC9DF-42EA-44B4-A48F-A22041983851}" type="pres">
      <dgm:prSet presAssocID="{2DBAAABA-2B7F-4350-8B7B-39AB82E0CCA8}" presName="childNode" presStyleLbl="node1" presStyleIdx="7" presStyleCnt="10">
        <dgm:presLayoutVars>
          <dgm:bulletEnabled val="1"/>
        </dgm:presLayoutVars>
      </dgm:prSet>
      <dgm:spPr/>
      <dgm:t>
        <a:bodyPr/>
        <a:lstStyle/>
        <a:p>
          <a:endParaRPr lang="en-US"/>
        </a:p>
      </dgm:t>
    </dgm:pt>
    <dgm:pt modelId="{BA143725-810F-4405-8BFE-49D12578BE61}" type="pres">
      <dgm:prSet presAssocID="{2DBAAABA-2B7F-4350-8B7B-39AB82E0CCA8}" presName="aSpace2" presStyleCnt="0"/>
      <dgm:spPr/>
    </dgm:pt>
    <dgm:pt modelId="{D030B092-189D-498B-808E-B3654ED96205}" type="pres">
      <dgm:prSet presAssocID="{ED5A0C24-3761-4B62-9F82-592E48EA6B42}" presName="childNode" presStyleLbl="node1" presStyleIdx="8" presStyleCnt="10">
        <dgm:presLayoutVars>
          <dgm:bulletEnabled val="1"/>
        </dgm:presLayoutVars>
      </dgm:prSet>
      <dgm:spPr/>
      <dgm:t>
        <a:bodyPr/>
        <a:lstStyle/>
        <a:p>
          <a:endParaRPr lang="en-US"/>
        </a:p>
      </dgm:t>
    </dgm:pt>
    <dgm:pt modelId="{4BD180F6-05CF-4FC8-8818-E44608EB6DFE}" type="pres">
      <dgm:prSet presAssocID="{ED5A0C24-3761-4B62-9F82-592E48EA6B42}" presName="aSpace2" presStyleCnt="0"/>
      <dgm:spPr/>
    </dgm:pt>
    <dgm:pt modelId="{17486934-D431-45AB-8F38-DC2540DFD733}" type="pres">
      <dgm:prSet presAssocID="{1D701179-698A-4DB5-8FAB-853EEDAD7646}" presName="childNode" presStyleLbl="node1" presStyleIdx="9" presStyleCnt="10">
        <dgm:presLayoutVars>
          <dgm:bulletEnabled val="1"/>
        </dgm:presLayoutVars>
      </dgm:prSet>
      <dgm:spPr/>
      <dgm:t>
        <a:bodyPr/>
        <a:lstStyle/>
        <a:p>
          <a:endParaRPr lang="en-US"/>
        </a:p>
      </dgm:t>
    </dgm:pt>
  </dgm:ptLst>
  <dgm:cxnLst>
    <dgm:cxn modelId="{2912B085-F9F9-4584-BE7C-BF34B104859C}" srcId="{FEAD5623-AD8F-48AB-863F-F4F8B162D364}" destId="{CA7D9C95-9AC9-4298-AC41-02FCDD19FB49}" srcOrd="2" destOrd="0" parTransId="{964E4901-5076-4C50-8CA5-DD08B687746F}" sibTransId="{59A3B9B3-75EA-4915-8B14-AD8E4FB18D40}"/>
    <dgm:cxn modelId="{5115DA03-5904-407D-AA48-FE575A72FF57}" type="presOf" srcId="{CA7D9C95-9AC9-4298-AC41-02FCDD19FB49}" destId="{D067AC77-B9A3-442C-965E-D07EB430136F}" srcOrd="1" destOrd="0" presId="urn:microsoft.com/office/officeart/2005/8/layout/lProcess2"/>
    <dgm:cxn modelId="{BBDCAF43-F4D5-42AF-97B7-E8787912C4B2}" type="presOf" srcId="{BE73D924-D31B-4A75-8165-F6829926D973}" destId="{81EF5646-7D94-4CE3-9D43-77AD2E70EB27}" srcOrd="0" destOrd="0" presId="urn:microsoft.com/office/officeart/2005/8/layout/lProcess2"/>
    <dgm:cxn modelId="{192806B8-AD8C-4D87-98E3-43FFA74C7F84}" type="presOf" srcId="{A8DE08D7-42F1-4694-B7C2-43C779F2EE44}" destId="{B2830D5D-FEAE-4461-BA37-A56590264FA1}" srcOrd="0" destOrd="0" presId="urn:microsoft.com/office/officeart/2005/8/layout/lProcess2"/>
    <dgm:cxn modelId="{4B0A3A3F-606C-4BD4-8E20-C01DF9E9B335}" srcId="{CA7D9C95-9AC9-4298-AC41-02FCDD19FB49}" destId="{ED5A0C24-3761-4B62-9F82-592E48EA6B42}" srcOrd="1" destOrd="0" parTransId="{C641BF89-3EE9-41EB-973C-F1AEEF645AF4}" sibTransId="{947B6295-2D64-4539-8E4C-BC0FCC508F13}"/>
    <dgm:cxn modelId="{EE62B729-A83C-43EE-967A-E9754F7AE189}" type="presOf" srcId="{1D701179-698A-4DB5-8FAB-853EEDAD7646}" destId="{17486934-D431-45AB-8F38-DC2540DFD733}" srcOrd="0" destOrd="0" presId="urn:microsoft.com/office/officeart/2005/8/layout/lProcess2"/>
    <dgm:cxn modelId="{09EB8D00-4A70-4A38-BC46-C02547C15D69}" type="presOf" srcId="{FEAD5623-AD8F-48AB-863F-F4F8B162D364}" destId="{6AEEC126-1075-488C-AD1F-2DD615864EE6}" srcOrd="0" destOrd="0" presId="urn:microsoft.com/office/officeart/2005/8/layout/lProcess2"/>
    <dgm:cxn modelId="{C712699A-8842-444F-84BA-D3EA85A08CA7}" type="presOf" srcId="{C7777EF8-C026-4EE4-9E5C-25B61E7C8E73}" destId="{D81D4C65-9D41-47BA-B9BB-4DBB5FB8ABAE}" srcOrd="0" destOrd="0" presId="urn:microsoft.com/office/officeart/2005/8/layout/lProcess2"/>
    <dgm:cxn modelId="{B3D01257-28CC-4DA8-8B8F-8B38CCB77417}" srcId="{FEAD5623-AD8F-48AB-863F-F4F8B162D364}" destId="{F1959BBE-89E8-40B6-8A56-A389B710E7BC}" srcOrd="1" destOrd="0" parTransId="{57E6FE64-1B70-4A86-A490-1841DB7FF23B}" sibTransId="{3F0073F3-DB5E-4492-9289-213651B31712}"/>
    <dgm:cxn modelId="{0563DA18-60C6-4D64-A0F5-29910D80A87E}" type="presOf" srcId="{9CB23242-843B-48C9-80CA-3E6AA13D8EEF}" destId="{55ABF58F-01F8-4D2F-BDEC-12C8C1F34960}" srcOrd="0" destOrd="0" presId="urn:microsoft.com/office/officeart/2005/8/layout/lProcess2"/>
    <dgm:cxn modelId="{B119E96A-EF63-42B6-9E63-AE4BC1767DAE}" type="presOf" srcId="{58972FC9-DAA0-462A-B4A5-8BC380BE3E3B}" destId="{4A1D4210-ECD5-49EE-8831-581A37E269B6}" srcOrd="0" destOrd="0" presId="urn:microsoft.com/office/officeart/2005/8/layout/lProcess2"/>
    <dgm:cxn modelId="{92F4BBFC-FFA7-4B07-977C-A7653AECA87C}" srcId="{CA7D9C95-9AC9-4298-AC41-02FCDD19FB49}" destId="{1D701179-698A-4DB5-8FAB-853EEDAD7646}" srcOrd="2" destOrd="0" parTransId="{1D765C2B-C430-4960-AA49-A37B9DAD0FF8}" sibTransId="{28763D03-AA86-4BF8-9B81-D1BC71162202}"/>
    <dgm:cxn modelId="{DA3426AF-8216-4E90-8ED3-A6E807F709AB}" type="presOf" srcId="{2DBAAABA-2B7F-4350-8B7B-39AB82E0CCA8}" destId="{AAFFC9DF-42EA-44B4-A48F-A22041983851}" srcOrd="0" destOrd="0" presId="urn:microsoft.com/office/officeart/2005/8/layout/lProcess2"/>
    <dgm:cxn modelId="{21803C93-3BBD-4C72-8AEA-694418E5431C}" srcId="{CA7D9C95-9AC9-4298-AC41-02FCDD19FB49}" destId="{2DBAAABA-2B7F-4350-8B7B-39AB82E0CCA8}" srcOrd="0" destOrd="0" parTransId="{2BE21E8A-2201-4A61-A5FB-09F9F216934E}" sibTransId="{469ECD2C-0389-47E0-8641-E8812E4FB421}"/>
    <dgm:cxn modelId="{ED5E8C64-1A5C-4B31-996D-A276ABAE0EBE}" type="presOf" srcId="{F1959BBE-89E8-40B6-8A56-A389B710E7BC}" destId="{56AA5B72-A7A7-4ECF-B306-55E9AB0F198E}" srcOrd="0" destOrd="0" presId="urn:microsoft.com/office/officeart/2005/8/layout/lProcess2"/>
    <dgm:cxn modelId="{0413E076-853A-46A0-81BF-863E18DF8333}" type="presOf" srcId="{ED5A0C24-3761-4B62-9F82-592E48EA6B42}" destId="{D030B092-189D-498B-808E-B3654ED96205}" srcOrd="0" destOrd="0" presId="urn:microsoft.com/office/officeart/2005/8/layout/lProcess2"/>
    <dgm:cxn modelId="{AC0B3E8E-15D7-4F01-9543-CEEF37A72EA6}" type="presOf" srcId="{1A17DCB6-4977-42BB-B9E7-3C530F2542D5}" destId="{EA00CE87-7368-4828-A5C7-3F8465EBA079}" srcOrd="0" destOrd="0" presId="urn:microsoft.com/office/officeart/2005/8/layout/lProcess2"/>
    <dgm:cxn modelId="{7969190A-60BE-4128-A1B1-F90ACEC70690}" srcId="{FEAD5623-AD8F-48AB-863F-F4F8B162D364}" destId="{A8DE08D7-42F1-4694-B7C2-43C779F2EE44}" srcOrd="0" destOrd="0" parTransId="{3C781EA8-3DD0-4802-B619-8C3C028BA6EB}" sibTransId="{BCD6E886-02E2-4E98-8AD6-AEFC0890E005}"/>
    <dgm:cxn modelId="{A28A1580-4101-40CF-B233-320F7F9D427A}" srcId="{F1959BBE-89E8-40B6-8A56-A389B710E7BC}" destId="{7A110245-7FE5-43E6-B448-E211F3618078}" srcOrd="2" destOrd="0" parTransId="{8E2B4666-3337-4342-82A8-75F271FCDA35}" sibTransId="{4B5FC752-CB2D-4A90-9887-FFA01B6556D4}"/>
    <dgm:cxn modelId="{73F1034E-FB69-4371-9A21-F7F7D5E7A768}" type="presOf" srcId="{7A110245-7FE5-43E6-B448-E211F3618078}" destId="{71159BF6-05F1-4150-AFFA-05BF3364BA5B}" srcOrd="0" destOrd="0" presId="urn:microsoft.com/office/officeart/2005/8/layout/lProcess2"/>
    <dgm:cxn modelId="{D3883318-774E-439C-9AEB-87C2B1B029E5}" srcId="{A8DE08D7-42F1-4694-B7C2-43C779F2EE44}" destId="{58972FC9-DAA0-462A-B4A5-8BC380BE3E3B}" srcOrd="2" destOrd="0" parTransId="{56172EDB-1E0A-4FF2-8DD7-11C6500D592F}" sibTransId="{F2EBCFD4-2789-4D61-89AD-2242CC259FA1}"/>
    <dgm:cxn modelId="{B37CF4A9-8CA7-4F64-B536-2984B4EC2F37}" srcId="{F1959BBE-89E8-40B6-8A56-A389B710E7BC}" destId="{1A17DCB6-4977-42BB-B9E7-3C530F2542D5}" srcOrd="1" destOrd="0" parTransId="{C6622358-B116-4BC6-9ED7-97C4C76BB654}" sibTransId="{A7D312A5-C1F3-4EB8-8B07-ADBD847C3761}"/>
    <dgm:cxn modelId="{29C0CC2E-58F5-41DD-AE03-C5C75F5FD791}" type="presOf" srcId="{F1959BBE-89E8-40B6-8A56-A389B710E7BC}" destId="{F5604501-D1B3-4006-955D-C2A8746F6C2A}" srcOrd="1" destOrd="0" presId="urn:microsoft.com/office/officeart/2005/8/layout/lProcess2"/>
    <dgm:cxn modelId="{3192C45C-D3D3-4B86-836A-8232E1DCC417}" srcId="{A8DE08D7-42F1-4694-B7C2-43C779F2EE44}" destId="{64994794-D7A2-4597-AE9B-448B34E431B4}" srcOrd="3" destOrd="0" parTransId="{7A957B99-F5FE-4F96-B8BD-D21A6A67D85C}" sibTransId="{4E573570-DE3F-40C2-B336-62893BFC5DB3}"/>
    <dgm:cxn modelId="{C44F8ABE-D766-46DE-84F5-FC42B45410B8}" srcId="{A8DE08D7-42F1-4694-B7C2-43C779F2EE44}" destId="{9CB23242-843B-48C9-80CA-3E6AA13D8EEF}" srcOrd="1" destOrd="0" parTransId="{82618E0A-72F6-4238-9489-B6B655EEFDDF}" sibTransId="{F2B22687-37EE-47E2-9199-3CD140302C71}"/>
    <dgm:cxn modelId="{4C806CC1-EF1A-49E9-9004-33339937AEA1}" srcId="{F1959BBE-89E8-40B6-8A56-A389B710E7BC}" destId="{C7777EF8-C026-4EE4-9E5C-25B61E7C8E73}" srcOrd="0" destOrd="0" parTransId="{B443E677-9ACC-4BF1-B89D-330845F0F884}" sibTransId="{6191EFC1-B1AA-4AF6-9E1C-EBC50E17C9B3}"/>
    <dgm:cxn modelId="{ED0DBCB6-DC24-4DCF-A1C1-D187C2E48552}" srcId="{A8DE08D7-42F1-4694-B7C2-43C779F2EE44}" destId="{BE73D924-D31B-4A75-8165-F6829926D973}" srcOrd="0" destOrd="0" parTransId="{6177A488-8810-4AE1-8103-97926EC6126F}" sibTransId="{E8B5FD0C-9013-44D6-98B9-4B96784EE281}"/>
    <dgm:cxn modelId="{E45B5D5A-F6FB-4260-9ED0-4292138BAAAA}" type="presOf" srcId="{64994794-D7A2-4597-AE9B-448B34E431B4}" destId="{1ACD9C7C-1D97-4397-B130-B62B60714A43}" srcOrd="0" destOrd="0" presId="urn:microsoft.com/office/officeart/2005/8/layout/lProcess2"/>
    <dgm:cxn modelId="{FAD283A7-AC66-4DD9-BB2D-E9164E0236CB}" type="presOf" srcId="{CA7D9C95-9AC9-4298-AC41-02FCDD19FB49}" destId="{CC4F468F-6E51-4E90-8A76-93F2BAC92CDA}" srcOrd="0" destOrd="0" presId="urn:microsoft.com/office/officeart/2005/8/layout/lProcess2"/>
    <dgm:cxn modelId="{03493A4D-504B-42AA-919A-6FAD1DCCC27B}" type="presOf" srcId="{A8DE08D7-42F1-4694-B7C2-43C779F2EE44}" destId="{8E210713-B501-4F52-81CC-31A8D7E0474D}" srcOrd="1" destOrd="0" presId="urn:microsoft.com/office/officeart/2005/8/layout/lProcess2"/>
    <dgm:cxn modelId="{40246B7D-D176-4ABD-B4BB-BB6601854078}" type="presParOf" srcId="{6AEEC126-1075-488C-AD1F-2DD615864EE6}" destId="{0932AB40-FD39-42E5-B27C-A0DE2ED79FEB}" srcOrd="0" destOrd="0" presId="urn:microsoft.com/office/officeart/2005/8/layout/lProcess2"/>
    <dgm:cxn modelId="{42659112-AB2B-49A6-AEFC-E301811050F2}" type="presParOf" srcId="{0932AB40-FD39-42E5-B27C-A0DE2ED79FEB}" destId="{B2830D5D-FEAE-4461-BA37-A56590264FA1}" srcOrd="0" destOrd="0" presId="urn:microsoft.com/office/officeart/2005/8/layout/lProcess2"/>
    <dgm:cxn modelId="{218432BD-1D75-406B-9896-2FCD88C0A9D8}" type="presParOf" srcId="{0932AB40-FD39-42E5-B27C-A0DE2ED79FEB}" destId="{8E210713-B501-4F52-81CC-31A8D7E0474D}" srcOrd="1" destOrd="0" presId="urn:microsoft.com/office/officeart/2005/8/layout/lProcess2"/>
    <dgm:cxn modelId="{86A480DF-A5FC-43D6-A7D7-E002595E71FC}" type="presParOf" srcId="{0932AB40-FD39-42E5-B27C-A0DE2ED79FEB}" destId="{274B8FBA-C197-448D-A99E-19A1188A0E8A}" srcOrd="2" destOrd="0" presId="urn:microsoft.com/office/officeart/2005/8/layout/lProcess2"/>
    <dgm:cxn modelId="{9E7F61C1-E90D-423C-836E-903980959475}" type="presParOf" srcId="{274B8FBA-C197-448D-A99E-19A1188A0E8A}" destId="{467882D3-06C5-4D71-9400-1CF46BB093B8}" srcOrd="0" destOrd="0" presId="urn:microsoft.com/office/officeart/2005/8/layout/lProcess2"/>
    <dgm:cxn modelId="{356ED9D8-A478-4B41-A437-952D8E7CC0C1}" type="presParOf" srcId="{467882D3-06C5-4D71-9400-1CF46BB093B8}" destId="{81EF5646-7D94-4CE3-9D43-77AD2E70EB27}" srcOrd="0" destOrd="0" presId="urn:microsoft.com/office/officeart/2005/8/layout/lProcess2"/>
    <dgm:cxn modelId="{91DA160A-A2F0-4F02-9CA4-E69EA83CE3E4}" type="presParOf" srcId="{467882D3-06C5-4D71-9400-1CF46BB093B8}" destId="{5F785E94-8FF6-4ED1-AFE2-1E953852BE8E}" srcOrd="1" destOrd="0" presId="urn:microsoft.com/office/officeart/2005/8/layout/lProcess2"/>
    <dgm:cxn modelId="{A5D53874-9422-4A19-B790-D3D861BC36D3}" type="presParOf" srcId="{467882D3-06C5-4D71-9400-1CF46BB093B8}" destId="{55ABF58F-01F8-4D2F-BDEC-12C8C1F34960}" srcOrd="2" destOrd="0" presId="urn:microsoft.com/office/officeart/2005/8/layout/lProcess2"/>
    <dgm:cxn modelId="{C0424FBA-4697-4C26-B21F-546185A3CE8B}" type="presParOf" srcId="{467882D3-06C5-4D71-9400-1CF46BB093B8}" destId="{0341186C-75B4-4AA3-BDDB-FF58CF807B66}" srcOrd="3" destOrd="0" presId="urn:microsoft.com/office/officeart/2005/8/layout/lProcess2"/>
    <dgm:cxn modelId="{00A4145A-61CD-47A6-9C18-5977AF48B7A6}" type="presParOf" srcId="{467882D3-06C5-4D71-9400-1CF46BB093B8}" destId="{4A1D4210-ECD5-49EE-8831-581A37E269B6}" srcOrd="4" destOrd="0" presId="urn:microsoft.com/office/officeart/2005/8/layout/lProcess2"/>
    <dgm:cxn modelId="{8D38F42E-0306-41C8-8088-21F5E10518D1}" type="presParOf" srcId="{467882D3-06C5-4D71-9400-1CF46BB093B8}" destId="{C526E6BF-7A27-4344-8083-C493AA7D3D7D}" srcOrd="5" destOrd="0" presId="urn:microsoft.com/office/officeart/2005/8/layout/lProcess2"/>
    <dgm:cxn modelId="{5FDA7C17-1A5A-4ED3-A6ED-16F64D897FAA}" type="presParOf" srcId="{467882D3-06C5-4D71-9400-1CF46BB093B8}" destId="{1ACD9C7C-1D97-4397-B130-B62B60714A43}" srcOrd="6" destOrd="0" presId="urn:microsoft.com/office/officeart/2005/8/layout/lProcess2"/>
    <dgm:cxn modelId="{DB72F6D5-21AD-4155-8D68-54B51C3759F3}" type="presParOf" srcId="{6AEEC126-1075-488C-AD1F-2DD615864EE6}" destId="{3C831158-DF68-40C9-960C-D2DEA3DB5280}" srcOrd="1" destOrd="0" presId="urn:microsoft.com/office/officeart/2005/8/layout/lProcess2"/>
    <dgm:cxn modelId="{788683B5-9291-4847-A712-F193630E9913}" type="presParOf" srcId="{6AEEC126-1075-488C-AD1F-2DD615864EE6}" destId="{B933562E-6AA5-482A-80F0-DA86C39707B4}" srcOrd="2" destOrd="0" presId="urn:microsoft.com/office/officeart/2005/8/layout/lProcess2"/>
    <dgm:cxn modelId="{5F49062B-9C2E-4C1C-97C6-0CE017959CA2}" type="presParOf" srcId="{B933562E-6AA5-482A-80F0-DA86C39707B4}" destId="{56AA5B72-A7A7-4ECF-B306-55E9AB0F198E}" srcOrd="0" destOrd="0" presId="urn:microsoft.com/office/officeart/2005/8/layout/lProcess2"/>
    <dgm:cxn modelId="{F00B7948-A3D4-4E77-908A-F10FA8A837B8}" type="presParOf" srcId="{B933562E-6AA5-482A-80F0-DA86C39707B4}" destId="{F5604501-D1B3-4006-955D-C2A8746F6C2A}" srcOrd="1" destOrd="0" presId="urn:microsoft.com/office/officeart/2005/8/layout/lProcess2"/>
    <dgm:cxn modelId="{701070A0-6989-48C6-9178-019B01D27C24}" type="presParOf" srcId="{B933562E-6AA5-482A-80F0-DA86C39707B4}" destId="{20A68C66-2563-4E67-B90B-182015CD48A1}" srcOrd="2" destOrd="0" presId="urn:microsoft.com/office/officeart/2005/8/layout/lProcess2"/>
    <dgm:cxn modelId="{6D6A79D4-E217-4407-9C39-9BDBBD522783}" type="presParOf" srcId="{20A68C66-2563-4E67-B90B-182015CD48A1}" destId="{11FABFF7-E7F1-4C10-A634-2561CA8E21EC}" srcOrd="0" destOrd="0" presId="urn:microsoft.com/office/officeart/2005/8/layout/lProcess2"/>
    <dgm:cxn modelId="{EC96E922-FC22-4BEF-832E-29B8CD460243}" type="presParOf" srcId="{11FABFF7-E7F1-4C10-A634-2561CA8E21EC}" destId="{D81D4C65-9D41-47BA-B9BB-4DBB5FB8ABAE}" srcOrd="0" destOrd="0" presId="urn:microsoft.com/office/officeart/2005/8/layout/lProcess2"/>
    <dgm:cxn modelId="{AB9B4D38-0EFF-476B-ABEA-AFCF845BBAA7}" type="presParOf" srcId="{11FABFF7-E7F1-4C10-A634-2561CA8E21EC}" destId="{FC14FF06-A9A7-4FDB-BA61-8575C7070E1B}" srcOrd="1" destOrd="0" presId="urn:microsoft.com/office/officeart/2005/8/layout/lProcess2"/>
    <dgm:cxn modelId="{11D106F4-E007-4B2D-B233-16A6C862896D}" type="presParOf" srcId="{11FABFF7-E7F1-4C10-A634-2561CA8E21EC}" destId="{EA00CE87-7368-4828-A5C7-3F8465EBA079}" srcOrd="2" destOrd="0" presId="urn:microsoft.com/office/officeart/2005/8/layout/lProcess2"/>
    <dgm:cxn modelId="{A9966DCA-69FD-4FEB-88FD-8930E0D1A007}" type="presParOf" srcId="{11FABFF7-E7F1-4C10-A634-2561CA8E21EC}" destId="{05A22BC4-2C02-4591-A605-631621A6BA3D}" srcOrd="3" destOrd="0" presId="urn:microsoft.com/office/officeart/2005/8/layout/lProcess2"/>
    <dgm:cxn modelId="{EE730A59-3B87-4206-9630-E9DEEBE5426D}" type="presParOf" srcId="{11FABFF7-E7F1-4C10-A634-2561CA8E21EC}" destId="{71159BF6-05F1-4150-AFFA-05BF3364BA5B}" srcOrd="4" destOrd="0" presId="urn:microsoft.com/office/officeart/2005/8/layout/lProcess2"/>
    <dgm:cxn modelId="{8A329833-64DC-4C84-B4BB-AFA9F159DE0D}" type="presParOf" srcId="{6AEEC126-1075-488C-AD1F-2DD615864EE6}" destId="{0599BA43-32EC-4DF0-9466-40CC38B61EC6}" srcOrd="3" destOrd="0" presId="urn:microsoft.com/office/officeart/2005/8/layout/lProcess2"/>
    <dgm:cxn modelId="{3B52D3F9-DA9B-458C-ABD1-2C6FE778E043}" type="presParOf" srcId="{6AEEC126-1075-488C-AD1F-2DD615864EE6}" destId="{4863CDEC-5CBA-43B8-A4C5-183D25871DDC}" srcOrd="4" destOrd="0" presId="urn:microsoft.com/office/officeart/2005/8/layout/lProcess2"/>
    <dgm:cxn modelId="{162BE2A7-FA96-446B-9AEB-C1F6326A9A92}" type="presParOf" srcId="{4863CDEC-5CBA-43B8-A4C5-183D25871DDC}" destId="{CC4F468F-6E51-4E90-8A76-93F2BAC92CDA}" srcOrd="0" destOrd="0" presId="urn:microsoft.com/office/officeart/2005/8/layout/lProcess2"/>
    <dgm:cxn modelId="{61BCB676-F090-4A69-B0F1-03D77A46CC6E}" type="presParOf" srcId="{4863CDEC-5CBA-43B8-A4C5-183D25871DDC}" destId="{D067AC77-B9A3-442C-965E-D07EB430136F}" srcOrd="1" destOrd="0" presId="urn:microsoft.com/office/officeart/2005/8/layout/lProcess2"/>
    <dgm:cxn modelId="{04A8B691-DB3D-402A-BD17-86745CC81CC4}" type="presParOf" srcId="{4863CDEC-5CBA-43B8-A4C5-183D25871DDC}" destId="{38E8B66B-4AB4-463B-B959-AD51AD15D0C3}" srcOrd="2" destOrd="0" presId="urn:microsoft.com/office/officeart/2005/8/layout/lProcess2"/>
    <dgm:cxn modelId="{39B8D701-9DE4-4FD6-96CE-7314F6099B7B}" type="presParOf" srcId="{38E8B66B-4AB4-463B-B959-AD51AD15D0C3}" destId="{33ED5F9F-CDB8-493A-9099-5F98A2234FA8}" srcOrd="0" destOrd="0" presId="urn:microsoft.com/office/officeart/2005/8/layout/lProcess2"/>
    <dgm:cxn modelId="{C598BF56-BA01-40D3-B4C0-9FE38DB2A2FC}" type="presParOf" srcId="{33ED5F9F-CDB8-493A-9099-5F98A2234FA8}" destId="{AAFFC9DF-42EA-44B4-A48F-A22041983851}" srcOrd="0" destOrd="0" presId="urn:microsoft.com/office/officeart/2005/8/layout/lProcess2"/>
    <dgm:cxn modelId="{0DB2B808-DE3C-4D4A-AD8F-438B68E856F1}" type="presParOf" srcId="{33ED5F9F-CDB8-493A-9099-5F98A2234FA8}" destId="{BA143725-810F-4405-8BFE-49D12578BE61}" srcOrd="1" destOrd="0" presId="urn:microsoft.com/office/officeart/2005/8/layout/lProcess2"/>
    <dgm:cxn modelId="{4D6EDF52-8F04-4E9F-907B-4255320A1388}" type="presParOf" srcId="{33ED5F9F-CDB8-493A-9099-5F98A2234FA8}" destId="{D030B092-189D-498B-808E-B3654ED96205}" srcOrd="2" destOrd="0" presId="urn:microsoft.com/office/officeart/2005/8/layout/lProcess2"/>
    <dgm:cxn modelId="{42AE5D88-9B8A-4CE4-95DB-8C0E20EE3BE5}" type="presParOf" srcId="{33ED5F9F-CDB8-493A-9099-5F98A2234FA8}" destId="{4BD180F6-05CF-4FC8-8818-E44608EB6DFE}" srcOrd="3" destOrd="0" presId="urn:microsoft.com/office/officeart/2005/8/layout/lProcess2"/>
    <dgm:cxn modelId="{0F7E6F6B-DF7D-421C-BBF2-34F89F1D26BC}" type="presParOf" srcId="{33ED5F9F-CDB8-493A-9099-5F98A2234FA8}" destId="{17486934-D431-45AB-8F38-DC2540DFD733}"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F7A049-5C64-48F2-8142-FF0AF41ECA5F}" type="doc">
      <dgm:prSet loTypeId="urn:microsoft.com/office/officeart/2009/3/layout/BlockDescendingList" loCatId="list" qsTypeId="urn:microsoft.com/office/officeart/2005/8/quickstyle/simple1" qsCatId="simple" csTypeId="urn:microsoft.com/office/officeart/2005/8/colors/colorful4" csCatId="colorful" phldr="1"/>
      <dgm:spPr/>
      <dgm:t>
        <a:bodyPr/>
        <a:lstStyle/>
        <a:p>
          <a:endParaRPr lang="en-US"/>
        </a:p>
      </dgm:t>
    </dgm:pt>
    <dgm:pt modelId="{26C7ACED-46AF-4E07-8AB6-B41268AA6C18}">
      <dgm:prSet phldrT="[Text]"/>
      <dgm:spPr>
        <a:solidFill>
          <a:srgbClr val="439639"/>
        </a:solidFill>
      </dgm:spPr>
      <dgm:t>
        <a:bodyPr/>
        <a:lstStyle/>
        <a:p>
          <a:r>
            <a:rPr lang="en-US" b="1" dirty="0" smtClean="0"/>
            <a:t>RESEARCH</a:t>
          </a:r>
          <a:endParaRPr lang="en-US" b="1" dirty="0"/>
        </a:p>
      </dgm:t>
    </dgm:pt>
    <dgm:pt modelId="{1343D7D3-EF9B-4C72-BE0A-25E7004B2365}" type="parTrans" cxnId="{A237460F-EF50-4689-8645-B74A5A822158}">
      <dgm:prSet/>
      <dgm:spPr/>
      <dgm:t>
        <a:bodyPr/>
        <a:lstStyle/>
        <a:p>
          <a:endParaRPr lang="en-US"/>
        </a:p>
      </dgm:t>
    </dgm:pt>
    <dgm:pt modelId="{303A3BE1-CAB2-4B1B-B68C-CCB3397EEEA6}" type="sibTrans" cxnId="{A237460F-EF50-4689-8645-B74A5A822158}">
      <dgm:prSet/>
      <dgm:spPr/>
      <dgm:t>
        <a:bodyPr/>
        <a:lstStyle/>
        <a:p>
          <a:endParaRPr lang="en-US"/>
        </a:p>
      </dgm:t>
    </dgm:pt>
    <dgm:pt modelId="{6E412E50-8539-452A-B34F-0C0EEB8FE351}">
      <dgm:prSet phldrT="[Text]" custT="1"/>
      <dgm:spPr/>
      <dgm:t>
        <a:bodyPr/>
        <a:lstStyle/>
        <a:p>
          <a:r>
            <a:rPr lang="en-US" sz="1600" b="1" dirty="0" smtClean="0"/>
            <a:t>National-level training</a:t>
          </a:r>
        </a:p>
        <a:p>
          <a:endParaRPr lang="en-US" sz="1600" b="1" dirty="0" smtClean="0"/>
        </a:p>
        <a:p>
          <a:r>
            <a:rPr lang="en-US" sz="1600" b="1" dirty="0" smtClean="0"/>
            <a:t>Literature review</a:t>
          </a:r>
          <a:endParaRPr lang="en-US" sz="1600" b="1" dirty="0"/>
        </a:p>
      </dgm:t>
    </dgm:pt>
    <dgm:pt modelId="{9F281A09-2367-4FDF-9410-45A25789730B}" type="parTrans" cxnId="{2DFA5C10-149B-460A-B70A-F3A29D59C48F}">
      <dgm:prSet/>
      <dgm:spPr/>
      <dgm:t>
        <a:bodyPr/>
        <a:lstStyle/>
        <a:p>
          <a:endParaRPr lang="en-US"/>
        </a:p>
      </dgm:t>
    </dgm:pt>
    <dgm:pt modelId="{545C2A0F-6D90-4192-98CF-F01A8FDCF466}" type="sibTrans" cxnId="{2DFA5C10-149B-460A-B70A-F3A29D59C48F}">
      <dgm:prSet/>
      <dgm:spPr/>
      <dgm:t>
        <a:bodyPr/>
        <a:lstStyle/>
        <a:p>
          <a:endParaRPr lang="en-US"/>
        </a:p>
      </dgm:t>
    </dgm:pt>
    <dgm:pt modelId="{CA9E140F-40A0-485E-BFB7-0EE76B26A897}">
      <dgm:prSet phldrT="[Text]"/>
      <dgm:spPr>
        <a:solidFill>
          <a:schemeClr val="accent4">
            <a:lumMod val="75000"/>
          </a:schemeClr>
        </a:solidFill>
      </dgm:spPr>
      <dgm:t>
        <a:bodyPr/>
        <a:lstStyle/>
        <a:p>
          <a:r>
            <a:rPr lang="en-US" b="1" dirty="0" smtClean="0"/>
            <a:t>ANALYZE</a:t>
          </a:r>
          <a:endParaRPr lang="en-US" b="1" dirty="0"/>
        </a:p>
      </dgm:t>
    </dgm:pt>
    <dgm:pt modelId="{6B90262F-63DA-4B88-87E8-B5B2E5DAA789}" type="parTrans" cxnId="{1B350B8E-F353-44EA-A244-B5B44FB81569}">
      <dgm:prSet/>
      <dgm:spPr/>
      <dgm:t>
        <a:bodyPr/>
        <a:lstStyle/>
        <a:p>
          <a:endParaRPr lang="en-US"/>
        </a:p>
      </dgm:t>
    </dgm:pt>
    <dgm:pt modelId="{16E014DE-7BB2-4830-A0CA-E1A0EB5A2C24}" type="sibTrans" cxnId="{1B350B8E-F353-44EA-A244-B5B44FB81569}">
      <dgm:prSet/>
      <dgm:spPr/>
      <dgm:t>
        <a:bodyPr/>
        <a:lstStyle/>
        <a:p>
          <a:endParaRPr lang="en-US"/>
        </a:p>
      </dgm:t>
    </dgm:pt>
    <dgm:pt modelId="{AEE0DD72-CCFA-4654-938D-6D13635D3DA3}">
      <dgm:prSet phldrT="[Text]" custT="1"/>
      <dgm:spPr/>
      <dgm:t>
        <a:bodyPr/>
        <a:lstStyle/>
        <a:p>
          <a:r>
            <a:rPr lang="en-US" sz="1600" b="1" dirty="0" smtClean="0"/>
            <a:t>Identified</a:t>
          </a:r>
          <a:br>
            <a:rPr lang="en-US" sz="1600" b="1" dirty="0" smtClean="0"/>
          </a:br>
          <a:r>
            <a:rPr lang="en-US" sz="1600" b="1" dirty="0" smtClean="0"/>
            <a:t>common themes in </a:t>
          </a:r>
          <a:br>
            <a:rPr lang="en-US" sz="1600" b="1" dirty="0" smtClean="0"/>
          </a:br>
          <a:r>
            <a:rPr lang="en-US" sz="1600" b="1" dirty="0" smtClean="0"/>
            <a:t>the research</a:t>
          </a:r>
          <a:endParaRPr lang="en-US" sz="1600" b="1" dirty="0"/>
        </a:p>
      </dgm:t>
    </dgm:pt>
    <dgm:pt modelId="{B94B86C5-8219-47EE-BA11-65C1277082D2}" type="parTrans" cxnId="{F6FB98BA-0581-4959-B29B-DB301B1D80CA}">
      <dgm:prSet/>
      <dgm:spPr/>
      <dgm:t>
        <a:bodyPr/>
        <a:lstStyle/>
        <a:p>
          <a:endParaRPr lang="en-US"/>
        </a:p>
      </dgm:t>
    </dgm:pt>
    <dgm:pt modelId="{9C63984C-ED85-464B-BF2F-CDFB4BB8BB13}" type="sibTrans" cxnId="{F6FB98BA-0581-4959-B29B-DB301B1D80CA}">
      <dgm:prSet/>
      <dgm:spPr/>
      <dgm:t>
        <a:bodyPr/>
        <a:lstStyle/>
        <a:p>
          <a:endParaRPr lang="en-US"/>
        </a:p>
      </dgm:t>
    </dgm:pt>
    <dgm:pt modelId="{FE3C2118-F5E8-4D45-B0EE-64A219C7E597}">
      <dgm:prSet custT="1"/>
      <dgm:spPr/>
      <dgm:t>
        <a:bodyPr/>
        <a:lstStyle/>
        <a:p>
          <a:endParaRPr lang="en-US" sz="1200" b="1" dirty="0" smtClean="0"/>
        </a:p>
        <a:p>
          <a:r>
            <a:rPr lang="en-US" sz="1600" b="1" dirty="0" smtClean="0"/>
            <a:t>Review of successful programs</a:t>
          </a:r>
          <a:endParaRPr lang="en-US" sz="1600" b="1" dirty="0"/>
        </a:p>
      </dgm:t>
    </dgm:pt>
    <dgm:pt modelId="{A0065B32-B485-408B-B7B8-402600D2DC4B}" type="parTrans" cxnId="{43FB4986-B653-4F91-9804-864D60054176}">
      <dgm:prSet/>
      <dgm:spPr/>
      <dgm:t>
        <a:bodyPr/>
        <a:lstStyle/>
        <a:p>
          <a:endParaRPr lang="en-US"/>
        </a:p>
      </dgm:t>
    </dgm:pt>
    <dgm:pt modelId="{679A29EC-EB0D-48A2-B241-F640D08CB6FF}" type="sibTrans" cxnId="{43FB4986-B653-4F91-9804-864D60054176}">
      <dgm:prSet/>
      <dgm:spPr/>
      <dgm:t>
        <a:bodyPr/>
        <a:lstStyle/>
        <a:p>
          <a:endParaRPr lang="en-US"/>
        </a:p>
      </dgm:t>
    </dgm:pt>
    <dgm:pt modelId="{45431DF4-38D8-4C8E-8932-9C4610269A12}">
      <dgm:prSet custT="1"/>
      <dgm:spPr/>
      <dgm:t>
        <a:bodyPr/>
        <a:lstStyle/>
        <a:p>
          <a:endParaRPr lang="en-US" sz="1200" b="1" dirty="0" smtClean="0"/>
        </a:p>
        <a:p>
          <a:r>
            <a:rPr lang="en-US" sz="1600" b="1" dirty="0" smtClean="0"/>
            <a:t>Federal and state requirements</a:t>
          </a:r>
        </a:p>
        <a:p>
          <a:endParaRPr lang="en-US" sz="1200" b="1" dirty="0" smtClean="0"/>
        </a:p>
        <a:p>
          <a:r>
            <a:rPr lang="en-US" sz="1600" b="1" dirty="0" smtClean="0"/>
            <a:t>Stakeholder Input/Advisory Group</a:t>
          </a:r>
          <a:endParaRPr lang="en-US" sz="1600" b="1" dirty="0"/>
        </a:p>
      </dgm:t>
    </dgm:pt>
    <dgm:pt modelId="{55CDB802-C29C-48C8-8F18-4620F4047688}" type="parTrans" cxnId="{9FE36472-BA29-49F3-9723-867AF1A97709}">
      <dgm:prSet/>
      <dgm:spPr/>
      <dgm:t>
        <a:bodyPr/>
        <a:lstStyle/>
        <a:p>
          <a:endParaRPr lang="en-US"/>
        </a:p>
      </dgm:t>
    </dgm:pt>
    <dgm:pt modelId="{B240FC59-8627-4FC0-9577-523EDCD3C93A}" type="sibTrans" cxnId="{9FE36472-BA29-49F3-9723-867AF1A97709}">
      <dgm:prSet/>
      <dgm:spPr/>
      <dgm:t>
        <a:bodyPr/>
        <a:lstStyle/>
        <a:p>
          <a:endParaRPr lang="en-US"/>
        </a:p>
      </dgm:t>
    </dgm:pt>
    <dgm:pt modelId="{9F19B3C8-9D87-4112-A72C-74ECF50F459A}">
      <dgm:prSet custT="1"/>
      <dgm:spPr/>
      <dgm:t>
        <a:bodyPr/>
        <a:lstStyle/>
        <a:p>
          <a:endParaRPr lang="en-US" sz="1600" b="1" dirty="0" smtClean="0"/>
        </a:p>
        <a:p>
          <a:r>
            <a:rPr lang="en-US" sz="1600" b="1" dirty="0" smtClean="0"/>
            <a:t>Developed a vision for an exemplary</a:t>
          </a:r>
          <a:br>
            <a:rPr lang="en-US" sz="1600" b="1" dirty="0" smtClean="0"/>
          </a:br>
          <a:r>
            <a:rPr lang="en-US" sz="1600" b="1" dirty="0" smtClean="0"/>
            <a:t>early career teacher</a:t>
          </a:r>
          <a:endParaRPr lang="en-US" sz="1600" b="1" dirty="0"/>
        </a:p>
      </dgm:t>
    </dgm:pt>
    <dgm:pt modelId="{726A8543-81F8-4796-A55F-9F0A00F0B51E}" type="parTrans" cxnId="{64CD37A8-E028-4A7C-B4E1-194D24DC8B9F}">
      <dgm:prSet/>
      <dgm:spPr/>
      <dgm:t>
        <a:bodyPr/>
        <a:lstStyle/>
        <a:p>
          <a:endParaRPr lang="en-US"/>
        </a:p>
      </dgm:t>
    </dgm:pt>
    <dgm:pt modelId="{0BBEB54A-1471-4BC2-BEEF-7C33F098AD0A}" type="sibTrans" cxnId="{64CD37A8-E028-4A7C-B4E1-194D24DC8B9F}">
      <dgm:prSet/>
      <dgm:spPr/>
      <dgm:t>
        <a:bodyPr/>
        <a:lstStyle/>
        <a:p>
          <a:endParaRPr lang="en-US"/>
        </a:p>
      </dgm:t>
    </dgm:pt>
    <dgm:pt modelId="{9D47E8A6-D89D-4EED-897C-0511CCF25122}">
      <dgm:prSet custT="1"/>
      <dgm:spPr/>
      <dgm:t>
        <a:bodyPr/>
        <a:lstStyle/>
        <a:p>
          <a:endParaRPr lang="en-US" sz="1600" b="1" dirty="0" smtClean="0"/>
        </a:p>
        <a:p>
          <a:r>
            <a:rPr lang="en-US" sz="1600" b="1" dirty="0" smtClean="0"/>
            <a:t>Identified key gaps in the district</a:t>
          </a:r>
          <a:endParaRPr lang="en-US" sz="1600" b="1" dirty="0"/>
        </a:p>
      </dgm:t>
    </dgm:pt>
    <dgm:pt modelId="{FEC7A13D-7C31-4B5A-9149-7BD1712680F9}" type="parTrans" cxnId="{F735C838-5B20-45F5-A132-80C649908938}">
      <dgm:prSet/>
      <dgm:spPr/>
      <dgm:t>
        <a:bodyPr/>
        <a:lstStyle/>
        <a:p>
          <a:endParaRPr lang="en-US"/>
        </a:p>
      </dgm:t>
    </dgm:pt>
    <dgm:pt modelId="{99D5824A-E846-49BF-A7CE-079A75CBF666}" type="sibTrans" cxnId="{F735C838-5B20-45F5-A132-80C649908938}">
      <dgm:prSet/>
      <dgm:spPr/>
      <dgm:t>
        <a:bodyPr/>
        <a:lstStyle/>
        <a:p>
          <a:endParaRPr lang="en-US"/>
        </a:p>
      </dgm:t>
    </dgm:pt>
    <dgm:pt modelId="{C5990F54-CA82-49A8-A2A8-BF69D43E5DDC}" type="pres">
      <dgm:prSet presAssocID="{1BF7A049-5C64-48F2-8142-FF0AF41ECA5F}" presName="Name0" presStyleCnt="0">
        <dgm:presLayoutVars>
          <dgm:chMax val="7"/>
          <dgm:chPref val="7"/>
          <dgm:dir/>
          <dgm:animLvl val="lvl"/>
        </dgm:presLayoutVars>
      </dgm:prSet>
      <dgm:spPr/>
      <dgm:t>
        <a:bodyPr/>
        <a:lstStyle/>
        <a:p>
          <a:endParaRPr lang="en-US"/>
        </a:p>
      </dgm:t>
    </dgm:pt>
    <dgm:pt modelId="{57EF5109-DA5F-43CB-AFE2-839257DD9BE5}" type="pres">
      <dgm:prSet presAssocID="{26C7ACED-46AF-4E07-8AB6-B41268AA6C18}" presName="parentText_1" presStyleLbl="node1" presStyleIdx="0" presStyleCnt="2">
        <dgm:presLayoutVars>
          <dgm:chMax val="1"/>
          <dgm:chPref val="1"/>
          <dgm:bulletEnabled val="1"/>
        </dgm:presLayoutVars>
      </dgm:prSet>
      <dgm:spPr/>
      <dgm:t>
        <a:bodyPr/>
        <a:lstStyle/>
        <a:p>
          <a:endParaRPr lang="en-US"/>
        </a:p>
      </dgm:t>
    </dgm:pt>
    <dgm:pt modelId="{A0B2B1F3-CB5A-4CDD-A52B-091DB3D9D097}" type="pres">
      <dgm:prSet presAssocID="{26C7ACED-46AF-4E07-8AB6-B41268AA6C18}" presName="childText_1" presStyleLbl="node1" presStyleIdx="0" presStyleCnt="2" custScaleX="157704" custScaleY="92965" custLinFactX="-17715" custLinFactNeighborX="-100000" custLinFactNeighborY="76">
        <dgm:presLayoutVars>
          <dgm:chMax val="0"/>
          <dgm:chPref val="0"/>
          <dgm:bulletEnabled val="1"/>
        </dgm:presLayoutVars>
      </dgm:prSet>
      <dgm:spPr/>
      <dgm:t>
        <a:bodyPr/>
        <a:lstStyle/>
        <a:p>
          <a:endParaRPr lang="en-US"/>
        </a:p>
      </dgm:t>
    </dgm:pt>
    <dgm:pt modelId="{1C82FBF5-A05D-4B85-B06B-B55057806C77}" type="pres">
      <dgm:prSet presAssocID="{26C7ACED-46AF-4E07-8AB6-B41268AA6C18}" presName="accentShape_1" presStyleCnt="0"/>
      <dgm:spPr/>
    </dgm:pt>
    <dgm:pt modelId="{B819E71A-5F95-4BEB-A209-F1B77B388A9B}" type="pres">
      <dgm:prSet presAssocID="{26C7ACED-46AF-4E07-8AB6-B41268AA6C18}" presName="imageRepeatNode" presStyleLbl="node1" presStyleIdx="0" presStyleCnt="2" custScaleX="165328" custLinFactNeighborX="-76183" custLinFactNeighborY="76"/>
      <dgm:spPr/>
      <dgm:t>
        <a:bodyPr/>
        <a:lstStyle/>
        <a:p>
          <a:endParaRPr lang="en-US"/>
        </a:p>
      </dgm:t>
    </dgm:pt>
    <dgm:pt modelId="{A08B26F0-1FD6-4752-889E-632450463A48}" type="pres">
      <dgm:prSet presAssocID="{CA9E140F-40A0-485E-BFB7-0EE76B26A897}" presName="parentText_2" presStyleLbl="node1" presStyleIdx="0" presStyleCnt="2">
        <dgm:presLayoutVars>
          <dgm:chMax val="1"/>
          <dgm:chPref val="1"/>
          <dgm:bulletEnabled val="1"/>
        </dgm:presLayoutVars>
      </dgm:prSet>
      <dgm:spPr/>
      <dgm:t>
        <a:bodyPr/>
        <a:lstStyle/>
        <a:p>
          <a:endParaRPr lang="en-US"/>
        </a:p>
      </dgm:t>
    </dgm:pt>
    <dgm:pt modelId="{DA1EF8A5-9B21-4571-83B3-114AC2F05F52}" type="pres">
      <dgm:prSet presAssocID="{CA9E140F-40A0-485E-BFB7-0EE76B26A897}" presName="childText_2" presStyleLbl="node2" presStyleIdx="0" presStyleCnt="0" custScaleX="136832" custScaleY="92081" custLinFactNeighborX="12765" custLinFactNeighborY="-1219">
        <dgm:presLayoutVars>
          <dgm:chMax val="0"/>
          <dgm:chPref val="0"/>
          <dgm:bulletEnabled val="1"/>
        </dgm:presLayoutVars>
      </dgm:prSet>
      <dgm:spPr/>
      <dgm:t>
        <a:bodyPr/>
        <a:lstStyle/>
        <a:p>
          <a:endParaRPr lang="en-US"/>
        </a:p>
      </dgm:t>
    </dgm:pt>
    <dgm:pt modelId="{6539E464-6B93-4522-9FBB-4181DF8E3C7A}" type="pres">
      <dgm:prSet presAssocID="{CA9E140F-40A0-485E-BFB7-0EE76B26A897}" presName="accentShape_2" presStyleCnt="0"/>
      <dgm:spPr/>
    </dgm:pt>
    <dgm:pt modelId="{17CAB9F2-C0DF-4EA5-8EC2-8BC8818AD2B5}" type="pres">
      <dgm:prSet presAssocID="{CA9E140F-40A0-485E-BFB7-0EE76B26A897}" presName="imageRepeatNode" presStyleLbl="node1" presStyleIdx="1" presStyleCnt="2" custScaleX="140012" custLinFactNeighborX="7816" custLinFactNeighborY="595"/>
      <dgm:spPr/>
      <dgm:t>
        <a:bodyPr/>
        <a:lstStyle/>
        <a:p>
          <a:endParaRPr lang="en-US"/>
        </a:p>
      </dgm:t>
    </dgm:pt>
  </dgm:ptLst>
  <dgm:cxnLst>
    <dgm:cxn modelId="{4A05BB9C-1643-4D6C-9B89-3BD256839EC0}" type="presOf" srcId="{AEE0DD72-CCFA-4654-938D-6D13635D3DA3}" destId="{DA1EF8A5-9B21-4571-83B3-114AC2F05F52}" srcOrd="0" destOrd="0" presId="urn:microsoft.com/office/officeart/2009/3/layout/BlockDescendingList"/>
    <dgm:cxn modelId="{1B350B8E-F353-44EA-A244-B5B44FB81569}" srcId="{1BF7A049-5C64-48F2-8142-FF0AF41ECA5F}" destId="{CA9E140F-40A0-485E-BFB7-0EE76B26A897}" srcOrd="1" destOrd="0" parTransId="{6B90262F-63DA-4B88-87E8-B5B2E5DAA789}" sibTransId="{16E014DE-7BB2-4830-A0CA-E1A0EB5A2C24}"/>
    <dgm:cxn modelId="{64CD37A8-E028-4A7C-B4E1-194D24DC8B9F}" srcId="{CA9E140F-40A0-485E-BFB7-0EE76B26A897}" destId="{9F19B3C8-9D87-4112-A72C-74ECF50F459A}" srcOrd="1" destOrd="0" parTransId="{726A8543-81F8-4796-A55F-9F0A00F0B51E}" sibTransId="{0BBEB54A-1471-4BC2-BEEF-7C33F098AD0A}"/>
    <dgm:cxn modelId="{4E0A5E94-1A60-48DE-8009-5DF5E55DBB44}" type="presOf" srcId="{9F19B3C8-9D87-4112-A72C-74ECF50F459A}" destId="{DA1EF8A5-9B21-4571-83B3-114AC2F05F52}" srcOrd="0" destOrd="1" presId="urn:microsoft.com/office/officeart/2009/3/layout/BlockDescendingList"/>
    <dgm:cxn modelId="{43FB4986-B653-4F91-9804-864D60054176}" srcId="{26C7ACED-46AF-4E07-8AB6-B41268AA6C18}" destId="{FE3C2118-F5E8-4D45-B0EE-64A219C7E597}" srcOrd="1" destOrd="0" parTransId="{A0065B32-B485-408B-B7B8-402600D2DC4B}" sibTransId="{679A29EC-EB0D-48A2-B241-F640D08CB6FF}"/>
    <dgm:cxn modelId="{F735C838-5B20-45F5-A132-80C649908938}" srcId="{CA9E140F-40A0-485E-BFB7-0EE76B26A897}" destId="{9D47E8A6-D89D-4EED-897C-0511CCF25122}" srcOrd="2" destOrd="0" parTransId="{FEC7A13D-7C31-4B5A-9149-7BD1712680F9}" sibTransId="{99D5824A-E846-49BF-A7CE-079A75CBF666}"/>
    <dgm:cxn modelId="{D029EE17-8504-42E0-9755-5836109EC7DC}" type="presOf" srcId="{1BF7A049-5C64-48F2-8142-FF0AF41ECA5F}" destId="{C5990F54-CA82-49A8-A2A8-BF69D43E5DDC}" srcOrd="0" destOrd="0" presId="urn:microsoft.com/office/officeart/2009/3/layout/BlockDescendingList"/>
    <dgm:cxn modelId="{AD90F895-F9B6-4D8D-B072-88EB81EC9610}" type="presOf" srcId="{26C7ACED-46AF-4E07-8AB6-B41268AA6C18}" destId="{B819E71A-5F95-4BEB-A209-F1B77B388A9B}" srcOrd="1" destOrd="0" presId="urn:microsoft.com/office/officeart/2009/3/layout/BlockDescendingList"/>
    <dgm:cxn modelId="{5C2FA3B0-00D7-4604-A6AC-06F6ADDDB86D}" type="presOf" srcId="{CA9E140F-40A0-485E-BFB7-0EE76B26A897}" destId="{17CAB9F2-C0DF-4EA5-8EC2-8BC8818AD2B5}" srcOrd="1" destOrd="0" presId="urn:microsoft.com/office/officeart/2009/3/layout/BlockDescendingList"/>
    <dgm:cxn modelId="{2DFA5C10-149B-460A-B70A-F3A29D59C48F}" srcId="{26C7ACED-46AF-4E07-8AB6-B41268AA6C18}" destId="{6E412E50-8539-452A-B34F-0C0EEB8FE351}" srcOrd="0" destOrd="0" parTransId="{9F281A09-2367-4FDF-9410-45A25789730B}" sibTransId="{545C2A0F-6D90-4192-98CF-F01A8FDCF466}"/>
    <dgm:cxn modelId="{A237460F-EF50-4689-8645-B74A5A822158}" srcId="{1BF7A049-5C64-48F2-8142-FF0AF41ECA5F}" destId="{26C7ACED-46AF-4E07-8AB6-B41268AA6C18}" srcOrd="0" destOrd="0" parTransId="{1343D7D3-EF9B-4C72-BE0A-25E7004B2365}" sibTransId="{303A3BE1-CAB2-4B1B-B68C-CCB3397EEEA6}"/>
    <dgm:cxn modelId="{9FE36472-BA29-49F3-9723-867AF1A97709}" srcId="{26C7ACED-46AF-4E07-8AB6-B41268AA6C18}" destId="{45431DF4-38D8-4C8E-8932-9C4610269A12}" srcOrd="2" destOrd="0" parTransId="{55CDB802-C29C-48C8-8F18-4620F4047688}" sibTransId="{B240FC59-8627-4FC0-9577-523EDCD3C93A}"/>
    <dgm:cxn modelId="{FD94A460-B996-496A-B0FE-E523BF46DFA6}" type="presOf" srcId="{9D47E8A6-D89D-4EED-897C-0511CCF25122}" destId="{DA1EF8A5-9B21-4571-83B3-114AC2F05F52}" srcOrd="0" destOrd="2" presId="urn:microsoft.com/office/officeart/2009/3/layout/BlockDescendingList"/>
    <dgm:cxn modelId="{59ACA72D-7101-4678-B74A-5BD89B935CDD}" type="presOf" srcId="{6E412E50-8539-452A-B34F-0C0EEB8FE351}" destId="{A0B2B1F3-CB5A-4CDD-A52B-091DB3D9D097}" srcOrd="0" destOrd="0" presId="urn:microsoft.com/office/officeart/2009/3/layout/BlockDescendingList"/>
    <dgm:cxn modelId="{E3C44A28-3CFD-451F-BD1B-F8226B6B7F72}" type="presOf" srcId="{FE3C2118-F5E8-4D45-B0EE-64A219C7E597}" destId="{A0B2B1F3-CB5A-4CDD-A52B-091DB3D9D097}" srcOrd="0" destOrd="1" presId="urn:microsoft.com/office/officeart/2009/3/layout/BlockDescendingList"/>
    <dgm:cxn modelId="{9332BCB7-22D3-43B7-8881-396C31EEB72F}" type="presOf" srcId="{CA9E140F-40A0-485E-BFB7-0EE76B26A897}" destId="{A08B26F0-1FD6-4752-889E-632450463A48}" srcOrd="0" destOrd="0" presId="urn:microsoft.com/office/officeart/2009/3/layout/BlockDescendingList"/>
    <dgm:cxn modelId="{754EBA3A-54ED-4BF9-B5D4-95DD38DB87BD}" type="presOf" srcId="{45431DF4-38D8-4C8E-8932-9C4610269A12}" destId="{A0B2B1F3-CB5A-4CDD-A52B-091DB3D9D097}" srcOrd="0" destOrd="2" presId="urn:microsoft.com/office/officeart/2009/3/layout/BlockDescendingList"/>
    <dgm:cxn modelId="{7FDD8CF9-9019-4C66-B91E-1F4E0A370B7A}" type="presOf" srcId="{26C7ACED-46AF-4E07-8AB6-B41268AA6C18}" destId="{57EF5109-DA5F-43CB-AFE2-839257DD9BE5}" srcOrd="0" destOrd="0" presId="urn:microsoft.com/office/officeart/2009/3/layout/BlockDescendingList"/>
    <dgm:cxn modelId="{F6FB98BA-0581-4959-B29B-DB301B1D80CA}" srcId="{CA9E140F-40A0-485E-BFB7-0EE76B26A897}" destId="{AEE0DD72-CCFA-4654-938D-6D13635D3DA3}" srcOrd="0" destOrd="0" parTransId="{B94B86C5-8219-47EE-BA11-65C1277082D2}" sibTransId="{9C63984C-ED85-464B-BF2F-CDFB4BB8BB13}"/>
    <dgm:cxn modelId="{1E8F04C0-BE29-4740-BE47-DFFD0B39592D}" type="presParOf" srcId="{C5990F54-CA82-49A8-A2A8-BF69D43E5DDC}" destId="{57EF5109-DA5F-43CB-AFE2-839257DD9BE5}" srcOrd="0" destOrd="0" presId="urn:microsoft.com/office/officeart/2009/3/layout/BlockDescendingList"/>
    <dgm:cxn modelId="{5FB5EAAC-4C43-4306-B489-40FB3645DFAB}" type="presParOf" srcId="{C5990F54-CA82-49A8-A2A8-BF69D43E5DDC}" destId="{A0B2B1F3-CB5A-4CDD-A52B-091DB3D9D097}" srcOrd="1" destOrd="0" presId="urn:microsoft.com/office/officeart/2009/3/layout/BlockDescendingList"/>
    <dgm:cxn modelId="{CFDD0255-0D67-46B8-9F88-A2F76BEDE06C}" type="presParOf" srcId="{C5990F54-CA82-49A8-A2A8-BF69D43E5DDC}" destId="{1C82FBF5-A05D-4B85-B06B-B55057806C77}" srcOrd="2" destOrd="0" presId="urn:microsoft.com/office/officeart/2009/3/layout/BlockDescendingList"/>
    <dgm:cxn modelId="{D413F510-1817-47F4-A6E9-32664FAA8E2A}" type="presParOf" srcId="{1C82FBF5-A05D-4B85-B06B-B55057806C77}" destId="{B819E71A-5F95-4BEB-A209-F1B77B388A9B}" srcOrd="0" destOrd="0" presId="urn:microsoft.com/office/officeart/2009/3/layout/BlockDescendingList"/>
    <dgm:cxn modelId="{56CC3C2C-E57E-4CF8-BEA2-E53AAD118EB4}" type="presParOf" srcId="{C5990F54-CA82-49A8-A2A8-BF69D43E5DDC}" destId="{A08B26F0-1FD6-4752-889E-632450463A48}" srcOrd="3" destOrd="0" presId="urn:microsoft.com/office/officeart/2009/3/layout/BlockDescendingList"/>
    <dgm:cxn modelId="{53450DAE-A99D-44D2-886B-AAA1A4C20F52}" type="presParOf" srcId="{C5990F54-CA82-49A8-A2A8-BF69D43E5DDC}" destId="{DA1EF8A5-9B21-4571-83B3-114AC2F05F52}" srcOrd="4" destOrd="0" presId="urn:microsoft.com/office/officeart/2009/3/layout/BlockDescendingList"/>
    <dgm:cxn modelId="{05F7E0A8-A84B-4BFC-9B15-CE2DCA867457}" type="presParOf" srcId="{C5990F54-CA82-49A8-A2A8-BF69D43E5DDC}" destId="{6539E464-6B93-4522-9FBB-4181DF8E3C7A}" srcOrd="5" destOrd="0" presId="urn:microsoft.com/office/officeart/2009/3/layout/BlockDescendingList"/>
    <dgm:cxn modelId="{E0AAFFA7-2066-4350-B97A-B366247975E3}" type="presParOf" srcId="{6539E464-6B93-4522-9FBB-4181DF8E3C7A}" destId="{17CAB9F2-C0DF-4EA5-8EC2-8BC8818AD2B5}" srcOrd="0" destOrd="0" presId="urn:microsoft.com/office/officeart/2009/3/layout/BlockDescending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1BF4C1-8392-4E02-AAEC-0B04D017CEFD}" type="doc">
      <dgm:prSet loTypeId="urn:microsoft.com/office/officeart/2008/layout/HorizontalMultiLevelHierarchy" loCatId="hierarchy" qsTypeId="urn:microsoft.com/office/officeart/2005/8/quickstyle/simple2" qsCatId="simple" csTypeId="urn:microsoft.com/office/officeart/2005/8/colors/colorful4" csCatId="colorful" phldr="1"/>
      <dgm:spPr/>
      <dgm:t>
        <a:bodyPr/>
        <a:lstStyle/>
        <a:p>
          <a:endParaRPr lang="en-US"/>
        </a:p>
      </dgm:t>
    </dgm:pt>
    <dgm:pt modelId="{B8BF1782-7E8C-40BA-9C3B-8E008DECBA9F}">
      <dgm:prSet phldrT="[Text]" custT="1"/>
      <dgm:spPr>
        <a:solidFill>
          <a:schemeClr val="bg2">
            <a:lumMod val="50000"/>
          </a:schemeClr>
        </a:solidFill>
        <a:ln w="53975">
          <a:solidFill>
            <a:schemeClr val="tx1"/>
          </a:solidFill>
        </a:ln>
      </dgm:spPr>
      <dgm:t>
        <a:bodyPr/>
        <a:lstStyle/>
        <a:p>
          <a:r>
            <a:rPr lang="en-US" sz="1800" b="1" smtClean="0">
              <a:solidFill>
                <a:schemeClr val="tx1"/>
              </a:solidFill>
              <a:latin typeface="Tahoma" pitchFamily="34" charset="0"/>
              <a:ea typeface="Tahoma" pitchFamily="34" charset="0"/>
              <a:cs typeface="Tahoma" pitchFamily="34" charset="0"/>
            </a:rPr>
            <a:t>Comprehensive </a:t>
          </a:r>
          <a:br>
            <a:rPr lang="en-US" sz="1800" b="1" smtClean="0">
              <a:solidFill>
                <a:schemeClr val="tx1"/>
              </a:solidFill>
              <a:latin typeface="Tahoma" pitchFamily="34" charset="0"/>
              <a:ea typeface="Tahoma" pitchFamily="34" charset="0"/>
              <a:cs typeface="Tahoma" pitchFamily="34" charset="0"/>
            </a:rPr>
          </a:br>
          <a:r>
            <a:rPr lang="en-US" sz="1800" b="1" smtClean="0">
              <a:solidFill>
                <a:schemeClr val="tx1"/>
              </a:solidFill>
              <a:latin typeface="Tahoma" pitchFamily="34" charset="0"/>
              <a:ea typeface="Tahoma" pitchFamily="34" charset="0"/>
              <a:cs typeface="Tahoma" pitchFamily="34" charset="0"/>
            </a:rPr>
            <a:t>Induction System</a:t>
          </a:r>
          <a:endParaRPr lang="en-US" sz="1800" b="1" dirty="0">
            <a:solidFill>
              <a:schemeClr val="tx1"/>
            </a:solidFill>
            <a:latin typeface="Tahoma" pitchFamily="34" charset="0"/>
            <a:ea typeface="Tahoma" pitchFamily="34" charset="0"/>
            <a:cs typeface="Tahoma" pitchFamily="34" charset="0"/>
          </a:endParaRPr>
        </a:p>
      </dgm:t>
    </dgm:pt>
    <dgm:pt modelId="{B1DAC3BA-6DFA-490C-B73A-CF622AD7B73E}" type="parTrans" cxnId="{757545FD-612E-4D6C-AE26-ADC5C9991085}">
      <dgm:prSet/>
      <dgm:spPr/>
      <dgm:t>
        <a:bodyPr/>
        <a:lstStyle/>
        <a:p>
          <a:endParaRPr lang="en-US" sz="1600" b="1">
            <a:solidFill>
              <a:srgbClr val="000000"/>
            </a:solidFill>
            <a:latin typeface="Tahoma" pitchFamily="34" charset="0"/>
            <a:ea typeface="Tahoma" pitchFamily="34" charset="0"/>
            <a:cs typeface="Tahoma" pitchFamily="34" charset="0"/>
          </a:endParaRPr>
        </a:p>
      </dgm:t>
    </dgm:pt>
    <dgm:pt modelId="{7F5C0B8B-46AD-4F63-A050-5CFE4730D57C}" type="sibTrans" cxnId="{757545FD-612E-4D6C-AE26-ADC5C9991085}">
      <dgm:prSet/>
      <dgm:spPr/>
      <dgm:t>
        <a:bodyPr/>
        <a:lstStyle/>
        <a:p>
          <a:endParaRPr lang="en-US" sz="1600" b="1">
            <a:solidFill>
              <a:srgbClr val="000000"/>
            </a:solidFill>
            <a:latin typeface="Tahoma" pitchFamily="34" charset="0"/>
            <a:ea typeface="Tahoma" pitchFamily="34" charset="0"/>
            <a:cs typeface="Tahoma" pitchFamily="34" charset="0"/>
          </a:endParaRPr>
        </a:p>
      </dgm:t>
    </dgm:pt>
    <dgm:pt modelId="{E3A10DCF-CE37-4106-8C05-09065FF9EA70}">
      <dgm:prSet phldrT="[Text]" custT="1"/>
      <dgm:spPr>
        <a:solidFill>
          <a:schemeClr val="bg2">
            <a:lumMod val="50000"/>
          </a:schemeClr>
        </a:solidFill>
      </dgm:spPr>
      <dgm:t>
        <a:bodyPr/>
        <a:lstStyle/>
        <a:p>
          <a:r>
            <a:rPr lang="en-US" sz="1200" b="1" dirty="0" smtClean="0">
              <a:latin typeface="Tahoma" pitchFamily="34" charset="0"/>
              <a:ea typeface="Tahoma" pitchFamily="34" charset="0"/>
              <a:cs typeface="Tahoma" pitchFamily="34" charset="0"/>
            </a:rPr>
            <a:t>Administrator</a:t>
          </a:r>
          <a:br>
            <a:rPr lang="en-US" sz="1200" b="1" dirty="0" smtClean="0">
              <a:latin typeface="Tahoma" pitchFamily="34" charset="0"/>
              <a:ea typeface="Tahoma" pitchFamily="34" charset="0"/>
              <a:cs typeface="Tahoma" pitchFamily="34" charset="0"/>
            </a:rPr>
          </a:br>
          <a:r>
            <a:rPr lang="en-US" sz="1200" b="1" dirty="0" smtClean="0">
              <a:latin typeface="Tahoma" pitchFamily="34" charset="0"/>
              <a:ea typeface="Tahoma" pitchFamily="34" charset="0"/>
              <a:cs typeface="Tahoma" pitchFamily="34" charset="0"/>
            </a:rPr>
            <a:t>Component</a:t>
          </a:r>
          <a:endParaRPr lang="en-US" sz="1200" b="1" dirty="0">
            <a:latin typeface="Tahoma" pitchFamily="34" charset="0"/>
            <a:ea typeface="Tahoma" pitchFamily="34" charset="0"/>
            <a:cs typeface="Tahoma" pitchFamily="34" charset="0"/>
          </a:endParaRPr>
        </a:p>
      </dgm:t>
    </dgm:pt>
    <dgm:pt modelId="{FFE5D8E7-E098-459E-9328-53D1305126CA}" type="parTrans" cxnId="{5077F7F5-0B84-4CC0-8BFA-4DD479F3E0F0}">
      <dgm:prSet custT="1"/>
      <dgm:spPr>
        <a:ln>
          <a:solidFill>
            <a:schemeClr val="bg2">
              <a:lumMod val="50000"/>
            </a:schemeClr>
          </a:solidFill>
        </a:ln>
      </dgm:spPr>
      <dgm:t>
        <a:bodyPr/>
        <a:lstStyle/>
        <a:p>
          <a:endParaRPr lang="en-US" sz="400" b="1">
            <a:solidFill>
              <a:srgbClr val="000000"/>
            </a:solidFill>
            <a:latin typeface="Tahoma" pitchFamily="34" charset="0"/>
            <a:ea typeface="Tahoma" pitchFamily="34" charset="0"/>
            <a:cs typeface="Tahoma" pitchFamily="34" charset="0"/>
          </a:endParaRPr>
        </a:p>
      </dgm:t>
    </dgm:pt>
    <dgm:pt modelId="{52D89008-7BD7-494D-825B-7C6FA9A59D5D}" type="sibTrans" cxnId="{5077F7F5-0B84-4CC0-8BFA-4DD479F3E0F0}">
      <dgm:prSet/>
      <dgm:spPr/>
      <dgm:t>
        <a:bodyPr/>
        <a:lstStyle/>
        <a:p>
          <a:endParaRPr lang="en-US" sz="1600" b="1">
            <a:solidFill>
              <a:srgbClr val="000000"/>
            </a:solidFill>
            <a:latin typeface="Tahoma" pitchFamily="34" charset="0"/>
            <a:ea typeface="Tahoma" pitchFamily="34" charset="0"/>
            <a:cs typeface="Tahoma" pitchFamily="34" charset="0"/>
          </a:endParaRPr>
        </a:p>
      </dgm:t>
    </dgm:pt>
    <dgm:pt modelId="{2C05AFF2-635B-4FF8-8CD1-7F5DADC2A63B}">
      <dgm:prSet phldrT="[Text]" custT="1"/>
      <dgm:spPr>
        <a:solidFill>
          <a:schemeClr val="bg2">
            <a:lumMod val="50000"/>
          </a:schemeClr>
        </a:solidFill>
      </dgm:spPr>
      <dgm:t>
        <a:bodyPr/>
        <a:lstStyle/>
        <a:p>
          <a:r>
            <a:rPr lang="en-US" sz="1200" b="0" i="1" dirty="0" smtClean="0">
              <a:latin typeface="Tahoma" pitchFamily="34" charset="0"/>
              <a:ea typeface="Tahoma" pitchFamily="34" charset="0"/>
              <a:cs typeface="Tahoma" pitchFamily="34" charset="0"/>
            </a:rPr>
            <a:t>Consistent</a:t>
          </a:r>
          <a:r>
            <a:rPr lang="en-US" sz="1200" b="1" dirty="0" smtClean="0">
              <a:latin typeface="Tahoma" pitchFamily="34" charset="0"/>
              <a:ea typeface="Tahoma" pitchFamily="34" charset="0"/>
              <a:cs typeface="Tahoma" pitchFamily="34" charset="0"/>
            </a:rPr>
            <a:t/>
          </a:r>
          <a:br>
            <a:rPr lang="en-US" sz="1200" b="1" dirty="0" smtClean="0">
              <a:latin typeface="Tahoma" pitchFamily="34" charset="0"/>
              <a:ea typeface="Tahoma" pitchFamily="34" charset="0"/>
              <a:cs typeface="Tahoma" pitchFamily="34" charset="0"/>
            </a:rPr>
          </a:br>
          <a:r>
            <a:rPr lang="en-US" sz="1200" b="1" dirty="0" smtClean="0">
              <a:latin typeface="Tahoma" pitchFamily="34" charset="0"/>
              <a:ea typeface="Tahoma" pitchFamily="34" charset="0"/>
              <a:cs typeface="Tahoma" pitchFamily="34" charset="0"/>
            </a:rPr>
            <a:t>Collaboration and Feedback</a:t>
          </a:r>
          <a:endParaRPr lang="en-US" sz="1200" b="1" dirty="0">
            <a:latin typeface="Tahoma" pitchFamily="34" charset="0"/>
            <a:ea typeface="Tahoma" pitchFamily="34" charset="0"/>
            <a:cs typeface="Tahoma" pitchFamily="34" charset="0"/>
          </a:endParaRPr>
        </a:p>
      </dgm:t>
    </dgm:pt>
    <dgm:pt modelId="{2FF9A335-DA70-4E86-ADB8-AC2592668BB0}" type="parTrans" cxnId="{F1AF49DF-DD19-4E0B-8FE7-70221DEE2201}">
      <dgm:prSet custT="1"/>
      <dgm:spPr>
        <a:ln>
          <a:solidFill>
            <a:schemeClr val="bg2">
              <a:lumMod val="50000"/>
            </a:schemeClr>
          </a:solidFill>
        </a:ln>
      </dgm:spPr>
      <dgm:t>
        <a:bodyPr/>
        <a:lstStyle/>
        <a:p>
          <a:endParaRPr lang="en-US" sz="400" b="1">
            <a:solidFill>
              <a:srgbClr val="000000"/>
            </a:solidFill>
            <a:latin typeface="Tahoma" pitchFamily="34" charset="0"/>
            <a:ea typeface="Tahoma" pitchFamily="34" charset="0"/>
            <a:cs typeface="Tahoma" pitchFamily="34" charset="0"/>
          </a:endParaRPr>
        </a:p>
      </dgm:t>
    </dgm:pt>
    <dgm:pt modelId="{0FE381FD-1B6D-4584-AAE4-085A33DA28E4}" type="sibTrans" cxnId="{F1AF49DF-DD19-4E0B-8FE7-70221DEE2201}">
      <dgm:prSet/>
      <dgm:spPr/>
      <dgm:t>
        <a:bodyPr/>
        <a:lstStyle/>
        <a:p>
          <a:endParaRPr lang="en-US" sz="1600" b="1">
            <a:solidFill>
              <a:srgbClr val="000000"/>
            </a:solidFill>
            <a:latin typeface="Tahoma" pitchFamily="34" charset="0"/>
            <a:ea typeface="Tahoma" pitchFamily="34" charset="0"/>
            <a:cs typeface="Tahoma" pitchFamily="34" charset="0"/>
          </a:endParaRPr>
        </a:p>
      </dgm:t>
    </dgm:pt>
    <dgm:pt modelId="{2E4D253B-BB1A-46CC-8215-5541A888B8DD}">
      <dgm:prSet phldrT="[Text]" custT="1"/>
      <dgm:spPr>
        <a:solidFill>
          <a:schemeClr val="bg2">
            <a:lumMod val="75000"/>
          </a:schemeClr>
        </a:solidFill>
      </dgm:spPr>
      <dgm:t>
        <a:bodyPr/>
        <a:lstStyle/>
        <a:p>
          <a:r>
            <a:rPr lang="en-US" sz="1200" b="1" smtClean="0">
              <a:latin typeface="Tahoma" pitchFamily="34" charset="0"/>
              <a:ea typeface="Tahoma" pitchFamily="34" charset="0"/>
              <a:cs typeface="Tahoma" pitchFamily="34" charset="0"/>
            </a:rPr>
            <a:t>Professional Development</a:t>
          </a:r>
          <a:br>
            <a:rPr lang="en-US" sz="1200" b="1" smtClean="0">
              <a:latin typeface="Tahoma" pitchFamily="34" charset="0"/>
              <a:ea typeface="Tahoma" pitchFamily="34" charset="0"/>
              <a:cs typeface="Tahoma" pitchFamily="34" charset="0"/>
            </a:rPr>
          </a:br>
          <a:r>
            <a:rPr lang="en-US" sz="1200" b="1" smtClean="0">
              <a:latin typeface="Tahoma" pitchFamily="34" charset="0"/>
              <a:ea typeface="Tahoma" pitchFamily="34" charset="0"/>
              <a:cs typeface="Tahoma" pitchFamily="34" charset="0"/>
            </a:rPr>
            <a:t>Component</a:t>
          </a:r>
          <a:endParaRPr lang="en-US" sz="1200" b="1" dirty="0">
            <a:latin typeface="Tahoma" pitchFamily="34" charset="0"/>
            <a:ea typeface="Tahoma" pitchFamily="34" charset="0"/>
            <a:cs typeface="Tahoma" pitchFamily="34" charset="0"/>
          </a:endParaRPr>
        </a:p>
      </dgm:t>
    </dgm:pt>
    <dgm:pt modelId="{5C8C0C0D-C176-4728-BC4A-E847D36CAF13}" type="parTrans" cxnId="{C0F86ED9-5953-4227-8865-9BA1E62AA4C6}">
      <dgm:prSet custT="1"/>
      <dgm:spPr>
        <a:ln>
          <a:solidFill>
            <a:srgbClr val="000000"/>
          </a:solidFill>
        </a:ln>
      </dgm:spPr>
      <dgm:t>
        <a:bodyPr/>
        <a:lstStyle/>
        <a:p>
          <a:endParaRPr lang="en-US" sz="400" b="1">
            <a:solidFill>
              <a:srgbClr val="000000"/>
            </a:solidFill>
            <a:latin typeface="Tahoma" pitchFamily="34" charset="0"/>
            <a:ea typeface="Tahoma" pitchFamily="34" charset="0"/>
            <a:cs typeface="Tahoma" pitchFamily="34" charset="0"/>
          </a:endParaRPr>
        </a:p>
      </dgm:t>
    </dgm:pt>
    <dgm:pt modelId="{BEFDD7A4-6845-4AC7-9325-8DFBE755B898}" type="sibTrans" cxnId="{C0F86ED9-5953-4227-8865-9BA1E62AA4C6}">
      <dgm:prSet/>
      <dgm:spPr/>
      <dgm:t>
        <a:bodyPr/>
        <a:lstStyle/>
        <a:p>
          <a:endParaRPr lang="en-US" sz="1600" b="1">
            <a:solidFill>
              <a:srgbClr val="000000"/>
            </a:solidFill>
            <a:latin typeface="Tahoma" pitchFamily="34" charset="0"/>
            <a:ea typeface="Tahoma" pitchFamily="34" charset="0"/>
            <a:cs typeface="Tahoma" pitchFamily="34" charset="0"/>
          </a:endParaRPr>
        </a:p>
      </dgm:t>
    </dgm:pt>
    <dgm:pt modelId="{96510535-EA3C-416D-B3A0-CA822EA1C3F8}">
      <dgm:prSet phldrT="[Text]" custT="1"/>
      <dgm:spPr>
        <a:solidFill>
          <a:schemeClr val="bg2">
            <a:lumMod val="75000"/>
          </a:schemeClr>
        </a:solidFill>
      </dgm:spPr>
      <dgm:t>
        <a:bodyPr/>
        <a:lstStyle/>
        <a:p>
          <a:r>
            <a:rPr lang="en-US" sz="1200" b="0" i="1" dirty="0" smtClean="0">
              <a:latin typeface="Tahoma" pitchFamily="34" charset="0"/>
              <a:ea typeface="Tahoma" pitchFamily="34" charset="0"/>
              <a:cs typeface="Tahoma" pitchFamily="34" charset="0"/>
            </a:rPr>
            <a:t>Collaborative-Based and </a:t>
          </a:r>
          <a:br>
            <a:rPr lang="en-US" sz="1200" b="0" i="1" dirty="0" smtClean="0">
              <a:latin typeface="Tahoma" pitchFamily="34" charset="0"/>
              <a:ea typeface="Tahoma" pitchFamily="34" charset="0"/>
              <a:cs typeface="Tahoma" pitchFamily="34" charset="0"/>
            </a:rPr>
          </a:br>
          <a:r>
            <a:rPr lang="en-US" sz="1200" b="0" i="1" dirty="0" smtClean="0">
              <a:latin typeface="Tahoma" pitchFamily="34" charset="0"/>
              <a:ea typeface="Tahoma" pitchFamily="34" charset="0"/>
              <a:cs typeface="Tahoma" pitchFamily="34" charset="0"/>
            </a:rPr>
            <a:t>Customized</a:t>
          </a:r>
          <a:r>
            <a:rPr lang="en-US" sz="1200" b="1" i="1" dirty="0" smtClean="0">
              <a:latin typeface="Tahoma" pitchFamily="34" charset="0"/>
              <a:ea typeface="Tahoma" pitchFamily="34" charset="0"/>
              <a:cs typeface="Tahoma" pitchFamily="34" charset="0"/>
            </a:rPr>
            <a:t>  </a:t>
          </a:r>
          <a:r>
            <a:rPr lang="en-US" sz="1200" b="0" i="1" dirty="0" smtClean="0">
              <a:latin typeface="Tahoma" pitchFamily="34" charset="0"/>
              <a:ea typeface="Tahoma" pitchFamily="34" charset="0"/>
              <a:cs typeface="Tahoma" pitchFamily="34" charset="0"/>
            </a:rPr>
            <a:t>to </a:t>
          </a:r>
          <a:r>
            <a:rPr lang="en-US" sz="1200" b="1" dirty="0" smtClean="0">
              <a:latin typeface="Tahoma" pitchFamily="34" charset="0"/>
              <a:ea typeface="Tahoma" pitchFamily="34" charset="0"/>
              <a:cs typeface="Tahoma" pitchFamily="34" charset="0"/>
            </a:rPr>
            <a:t/>
          </a:r>
          <a:br>
            <a:rPr lang="en-US" sz="1200" b="1" dirty="0" smtClean="0">
              <a:latin typeface="Tahoma" pitchFamily="34" charset="0"/>
              <a:ea typeface="Tahoma" pitchFamily="34" charset="0"/>
              <a:cs typeface="Tahoma" pitchFamily="34" charset="0"/>
            </a:rPr>
          </a:br>
          <a:r>
            <a:rPr lang="en-US" sz="1200" b="1" dirty="0" smtClean="0">
              <a:latin typeface="Tahoma" pitchFamily="34" charset="0"/>
              <a:ea typeface="Tahoma" pitchFamily="34" charset="0"/>
              <a:cs typeface="Tahoma" pitchFamily="34" charset="0"/>
            </a:rPr>
            <a:t>Probationary Teacher  Needs</a:t>
          </a:r>
          <a:endParaRPr lang="en-US" sz="1200" b="1" dirty="0">
            <a:latin typeface="Tahoma" pitchFamily="34" charset="0"/>
            <a:ea typeface="Tahoma" pitchFamily="34" charset="0"/>
            <a:cs typeface="Tahoma" pitchFamily="34" charset="0"/>
          </a:endParaRPr>
        </a:p>
      </dgm:t>
    </dgm:pt>
    <dgm:pt modelId="{42239FFD-E30E-4CB9-94AA-DA0AD19C9271}" type="parTrans" cxnId="{62FB15E9-5FF8-44AD-AA05-98F5CD3D4A91}">
      <dgm:prSet custT="1"/>
      <dgm:spPr>
        <a:ln>
          <a:solidFill>
            <a:schemeClr val="bg2">
              <a:lumMod val="50000"/>
            </a:schemeClr>
          </a:solidFill>
        </a:ln>
      </dgm:spPr>
      <dgm:t>
        <a:bodyPr/>
        <a:lstStyle/>
        <a:p>
          <a:endParaRPr lang="en-US" sz="400" b="1">
            <a:solidFill>
              <a:srgbClr val="000000"/>
            </a:solidFill>
            <a:latin typeface="Tahoma" pitchFamily="34" charset="0"/>
            <a:ea typeface="Tahoma" pitchFamily="34" charset="0"/>
            <a:cs typeface="Tahoma" pitchFamily="34" charset="0"/>
          </a:endParaRPr>
        </a:p>
      </dgm:t>
    </dgm:pt>
    <dgm:pt modelId="{8F307ADB-80F4-47F1-8780-A61E0638AABE}" type="sibTrans" cxnId="{62FB15E9-5FF8-44AD-AA05-98F5CD3D4A91}">
      <dgm:prSet/>
      <dgm:spPr/>
      <dgm:t>
        <a:bodyPr/>
        <a:lstStyle/>
        <a:p>
          <a:endParaRPr lang="en-US" sz="1600" b="1">
            <a:solidFill>
              <a:srgbClr val="000000"/>
            </a:solidFill>
            <a:latin typeface="Tahoma" pitchFamily="34" charset="0"/>
            <a:ea typeface="Tahoma" pitchFamily="34" charset="0"/>
            <a:cs typeface="Tahoma" pitchFamily="34" charset="0"/>
          </a:endParaRPr>
        </a:p>
      </dgm:t>
    </dgm:pt>
    <dgm:pt modelId="{20212336-D222-4B49-B567-E563CBF2BDCA}">
      <dgm:prSet custT="1"/>
      <dgm:spPr>
        <a:solidFill>
          <a:schemeClr val="bg2"/>
        </a:solidFill>
      </dgm:spPr>
      <dgm:t>
        <a:bodyPr/>
        <a:lstStyle/>
        <a:p>
          <a:r>
            <a:rPr lang="en-US" sz="1200" b="1" smtClean="0"/>
            <a:t>Mentoring </a:t>
          </a:r>
          <a:br>
            <a:rPr lang="en-US" sz="1200" b="1" smtClean="0"/>
          </a:br>
          <a:r>
            <a:rPr lang="en-US" sz="1200" b="1" smtClean="0"/>
            <a:t>Component</a:t>
          </a:r>
          <a:endParaRPr lang="en-US" sz="1200" b="1" dirty="0"/>
        </a:p>
      </dgm:t>
    </dgm:pt>
    <dgm:pt modelId="{E762677F-DD83-4901-80FE-ACEED4B0E830}" type="parTrans" cxnId="{F37DF337-9642-484F-BC8D-C261CBDDB663}">
      <dgm:prSet custT="1"/>
      <dgm:spPr>
        <a:ln>
          <a:solidFill>
            <a:schemeClr val="bg2">
              <a:lumMod val="50000"/>
            </a:schemeClr>
          </a:solidFill>
        </a:ln>
      </dgm:spPr>
      <dgm:t>
        <a:bodyPr/>
        <a:lstStyle/>
        <a:p>
          <a:endParaRPr lang="en-US" sz="400">
            <a:solidFill>
              <a:srgbClr val="000000"/>
            </a:solidFill>
          </a:endParaRPr>
        </a:p>
      </dgm:t>
    </dgm:pt>
    <dgm:pt modelId="{E62B0F38-6C83-4BDE-9D42-5B07046546CC}" type="sibTrans" cxnId="{F37DF337-9642-484F-BC8D-C261CBDDB663}">
      <dgm:prSet/>
      <dgm:spPr/>
      <dgm:t>
        <a:bodyPr/>
        <a:lstStyle/>
        <a:p>
          <a:endParaRPr lang="en-US" sz="1600">
            <a:solidFill>
              <a:srgbClr val="000000"/>
            </a:solidFill>
          </a:endParaRPr>
        </a:p>
      </dgm:t>
    </dgm:pt>
    <dgm:pt modelId="{65C290A6-89D5-41D3-A2E6-02ED425981F5}">
      <dgm:prSet custT="1"/>
      <dgm:spPr>
        <a:solidFill>
          <a:schemeClr val="bg2"/>
        </a:solidFill>
      </dgm:spPr>
      <dgm:t>
        <a:bodyPr/>
        <a:lstStyle/>
        <a:p>
          <a:r>
            <a:rPr lang="en-US" sz="1100" i="1" dirty="0" smtClean="0"/>
            <a:t>Balanced Support </a:t>
          </a:r>
          <a:br>
            <a:rPr lang="en-US" sz="1100" i="1" dirty="0" smtClean="0"/>
          </a:br>
          <a:r>
            <a:rPr lang="en-US" sz="1100" i="1" dirty="0" smtClean="0"/>
            <a:t>through</a:t>
          </a:r>
          <a:r>
            <a:rPr lang="en-US" sz="1100" dirty="0" smtClean="0"/>
            <a:t/>
          </a:r>
          <a:br>
            <a:rPr lang="en-US" sz="1100" dirty="0" smtClean="0"/>
          </a:br>
          <a:r>
            <a:rPr lang="en-US" sz="1100" b="1" dirty="0" smtClean="0"/>
            <a:t>Guidance, Modeling, and Feedback </a:t>
          </a:r>
        </a:p>
      </dgm:t>
    </dgm:pt>
    <dgm:pt modelId="{7CA464A2-E149-4163-BD02-73ABA8A7B345}" type="parTrans" cxnId="{5FBCBFA5-0070-4C23-A478-56F93201A623}">
      <dgm:prSet custT="1"/>
      <dgm:spPr>
        <a:ln>
          <a:solidFill>
            <a:schemeClr val="bg2">
              <a:lumMod val="50000"/>
            </a:schemeClr>
          </a:solidFill>
        </a:ln>
      </dgm:spPr>
      <dgm:t>
        <a:bodyPr/>
        <a:lstStyle/>
        <a:p>
          <a:endParaRPr lang="en-US" sz="400"/>
        </a:p>
      </dgm:t>
    </dgm:pt>
    <dgm:pt modelId="{F53BF3F2-CCD0-4160-BA09-F6C3CB5065DC}" type="sibTrans" cxnId="{5FBCBFA5-0070-4C23-A478-56F93201A623}">
      <dgm:prSet/>
      <dgm:spPr/>
      <dgm:t>
        <a:bodyPr/>
        <a:lstStyle/>
        <a:p>
          <a:endParaRPr lang="en-US" sz="1600"/>
        </a:p>
      </dgm:t>
    </dgm:pt>
    <dgm:pt modelId="{37C1B8A7-0D8D-47BD-B95F-6CBB3D05BCC7}" type="pres">
      <dgm:prSet presAssocID="{F11BF4C1-8392-4E02-AAEC-0B04D017CEFD}" presName="Name0" presStyleCnt="0">
        <dgm:presLayoutVars>
          <dgm:chPref val="1"/>
          <dgm:dir/>
          <dgm:animOne val="branch"/>
          <dgm:animLvl val="lvl"/>
          <dgm:resizeHandles val="exact"/>
        </dgm:presLayoutVars>
      </dgm:prSet>
      <dgm:spPr/>
      <dgm:t>
        <a:bodyPr/>
        <a:lstStyle/>
        <a:p>
          <a:endParaRPr lang="en-US"/>
        </a:p>
      </dgm:t>
    </dgm:pt>
    <dgm:pt modelId="{DD75BD1C-C84D-4DAD-A9AB-4763364B2107}" type="pres">
      <dgm:prSet presAssocID="{B8BF1782-7E8C-40BA-9C3B-8E008DECBA9F}" presName="root1" presStyleCnt="0"/>
      <dgm:spPr/>
    </dgm:pt>
    <dgm:pt modelId="{F9ED71D6-BE8B-443F-AF0A-8BCA6643D552}" type="pres">
      <dgm:prSet presAssocID="{B8BF1782-7E8C-40BA-9C3B-8E008DECBA9F}" presName="LevelOneTextNode" presStyleLbl="node0" presStyleIdx="0" presStyleCnt="1">
        <dgm:presLayoutVars>
          <dgm:chPref val="3"/>
        </dgm:presLayoutVars>
      </dgm:prSet>
      <dgm:spPr/>
      <dgm:t>
        <a:bodyPr/>
        <a:lstStyle/>
        <a:p>
          <a:endParaRPr lang="en-US"/>
        </a:p>
      </dgm:t>
    </dgm:pt>
    <dgm:pt modelId="{A693BBA9-CD11-48ED-875F-3457BE0142BD}" type="pres">
      <dgm:prSet presAssocID="{B8BF1782-7E8C-40BA-9C3B-8E008DECBA9F}" presName="level2hierChild" presStyleCnt="0"/>
      <dgm:spPr/>
    </dgm:pt>
    <dgm:pt modelId="{8E11D1E8-5897-4BFC-803F-EC3BEB9E992E}" type="pres">
      <dgm:prSet presAssocID="{FFE5D8E7-E098-459E-9328-53D1305126CA}" presName="conn2-1" presStyleLbl="parChTrans1D2" presStyleIdx="0" presStyleCnt="3"/>
      <dgm:spPr/>
      <dgm:t>
        <a:bodyPr/>
        <a:lstStyle/>
        <a:p>
          <a:endParaRPr lang="en-US"/>
        </a:p>
      </dgm:t>
    </dgm:pt>
    <dgm:pt modelId="{401F7FBA-38B9-4346-86F3-71949BAA6E1F}" type="pres">
      <dgm:prSet presAssocID="{FFE5D8E7-E098-459E-9328-53D1305126CA}" presName="connTx" presStyleLbl="parChTrans1D2" presStyleIdx="0" presStyleCnt="3"/>
      <dgm:spPr/>
      <dgm:t>
        <a:bodyPr/>
        <a:lstStyle/>
        <a:p>
          <a:endParaRPr lang="en-US"/>
        </a:p>
      </dgm:t>
    </dgm:pt>
    <dgm:pt modelId="{0DC42C74-FFD7-4757-8823-934D21D36748}" type="pres">
      <dgm:prSet presAssocID="{E3A10DCF-CE37-4106-8C05-09065FF9EA70}" presName="root2" presStyleCnt="0"/>
      <dgm:spPr/>
    </dgm:pt>
    <dgm:pt modelId="{7232D5B4-23B4-4D4F-ABFD-02EAE7E04076}" type="pres">
      <dgm:prSet presAssocID="{E3A10DCF-CE37-4106-8C05-09065FF9EA70}" presName="LevelTwoTextNode" presStyleLbl="node2" presStyleIdx="0" presStyleCnt="3">
        <dgm:presLayoutVars>
          <dgm:chPref val="3"/>
        </dgm:presLayoutVars>
      </dgm:prSet>
      <dgm:spPr/>
      <dgm:t>
        <a:bodyPr/>
        <a:lstStyle/>
        <a:p>
          <a:endParaRPr lang="en-US"/>
        </a:p>
      </dgm:t>
    </dgm:pt>
    <dgm:pt modelId="{A22EA3EE-4105-4C10-A248-EC9A1390BE80}" type="pres">
      <dgm:prSet presAssocID="{E3A10DCF-CE37-4106-8C05-09065FF9EA70}" presName="level3hierChild" presStyleCnt="0"/>
      <dgm:spPr/>
    </dgm:pt>
    <dgm:pt modelId="{9D968FD9-1662-482A-B0F8-DBC4F82C0089}" type="pres">
      <dgm:prSet presAssocID="{2FF9A335-DA70-4E86-ADB8-AC2592668BB0}" presName="conn2-1" presStyleLbl="parChTrans1D3" presStyleIdx="0" presStyleCnt="3"/>
      <dgm:spPr/>
      <dgm:t>
        <a:bodyPr/>
        <a:lstStyle/>
        <a:p>
          <a:endParaRPr lang="en-US"/>
        </a:p>
      </dgm:t>
    </dgm:pt>
    <dgm:pt modelId="{D36DCB39-FE23-4F57-9A76-037278749483}" type="pres">
      <dgm:prSet presAssocID="{2FF9A335-DA70-4E86-ADB8-AC2592668BB0}" presName="connTx" presStyleLbl="parChTrans1D3" presStyleIdx="0" presStyleCnt="3"/>
      <dgm:spPr/>
      <dgm:t>
        <a:bodyPr/>
        <a:lstStyle/>
        <a:p>
          <a:endParaRPr lang="en-US"/>
        </a:p>
      </dgm:t>
    </dgm:pt>
    <dgm:pt modelId="{8DB53E99-A8A0-4FE9-8E7B-A3FB99B7E07D}" type="pres">
      <dgm:prSet presAssocID="{2C05AFF2-635B-4FF8-8CD1-7F5DADC2A63B}" presName="root2" presStyleCnt="0"/>
      <dgm:spPr/>
    </dgm:pt>
    <dgm:pt modelId="{E152715C-DBD7-4AA6-821B-E6A5C3FE2D13}" type="pres">
      <dgm:prSet presAssocID="{2C05AFF2-635B-4FF8-8CD1-7F5DADC2A63B}" presName="LevelTwoTextNode" presStyleLbl="node3" presStyleIdx="0" presStyleCnt="3">
        <dgm:presLayoutVars>
          <dgm:chPref val="3"/>
        </dgm:presLayoutVars>
      </dgm:prSet>
      <dgm:spPr/>
      <dgm:t>
        <a:bodyPr/>
        <a:lstStyle/>
        <a:p>
          <a:endParaRPr lang="en-US"/>
        </a:p>
      </dgm:t>
    </dgm:pt>
    <dgm:pt modelId="{03CF0729-21C8-45B3-8628-85A9E304B9DC}" type="pres">
      <dgm:prSet presAssocID="{2C05AFF2-635B-4FF8-8CD1-7F5DADC2A63B}" presName="level3hierChild" presStyleCnt="0"/>
      <dgm:spPr/>
    </dgm:pt>
    <dgm:pt modelId="{2AC143CC-4F89-4F4F-A739-F9DB3160D6A7}" type="pres">
      <dgm:prSet presAssocID="{5C8C0C0D-C176-4728-BC4A-E847D36CAF13}" presName="conn2-1" presStyleLbl="parChTrans1D2" presStyleIdx="1" presStyleCnt="3"/>
      <dgm:spPr/>
      <dgm:t>
        <a:bodyPr/>
        <a:lstStyle/>
        <a:p>
          <a:endParaRPr lang="en-US"/>
        </a:p>
      </dgm:t>
    </dgm:pt>
    <dgm:pt modelId="{AF3A8D5D-57C7-46F7-AEC0-A5048B014ED0}" type="pres">
      <dgm:prSet presAssocID="{5C8C0C0D-C176-4728-BC4A-E847D36CAF13}" presName="connTx" presStyleLbl="parChTrans1D2" presStyleIdx="1" presStyleCnt="3"/>
      <dgm:spPr/>
      <dgm:t>
        <a:bodyPr/>
        <a:lstStyle/>
        <a:p>
          <a:endParaRPr lang="en-US"/>
        </a:p>
      </dgm:t>
    </dgm:pt>
    <dgm:pt modelId="{B8962858-F7C7-47E5-B63B-48310F30996A}" type="pres">
      <dgm:prSet presAssocID="{2E4D253B-BB1A-46CC-8215-5541A888B8DD}" presName="root2" presStyleCnt="0"/>
      <dgm:spPr/>
    </dgm:pt>
    <dgm:pt modelId="{2E50A161-A116-4B40-89E6-777B16A88ADC}" type="pres">
      <dgm:prSet presAssocID="{2E4D253B-BB1A-46CC-8215-5541A888B8DD}" presName="LevelTwoTextNode" presStyleLbl="node2" presStyleIdx="1" presStyleCnt="3">
        <dgm:presLayoutVars>
          <dgm:chPref val="3"/>
        </dgm:presLayoutVars>
      </dgm:prSet>
      <dgm:spPr/>
      <dgm:t>
        <a:bodyPr/>
        <a:lstStyle/>
        <a:p>
          <a:endParaRPr lang="en-US"/>
        </a:p>
      </dgm:t>
    </dgm:pt>
    <dgm:pt modelId="{A5D38CE3-E82B-4B47-A74B-34700C49827B}" type="pres">
      <dgm:prSet presAssocID="{2E4D253B-BB1A-46CC-8215-5541A888B8DD}" presName="level3hierChild" presStyleCnt="0"/>
      <dgm:spPr/>
    </dgm:pt>
    <dgm:pt modelId="{251FA2B1-2452-489E-8B9A-3358B8A76B9D}" type="pres">
      <dgm:prSet presAssocID="{42239FFD-E30E-4CB9-94AA-DA0AD19C9271}" presName="conn2-1" presStyleLbl="parChTrans1D3" presStyleIdx="1" presStyleCnt="3"/>
      <dgm:spPr/>
      <dgm:t>
        <a:bodyPr/>
        <a:lstStyle/>
        <a:p>
          <a:endParaRPr lang="en-US"/>
        </a:p>
      </dgm:t>
    </dgm:pt>
    <dgm:pt modelId="{94FC8ABD-A1ED-47ED-B830-5E1BCBF69621}" type="pres">
      <dgm:prSet presAssocID="{42239FFD-E30E-4CB9-94AA-DA0AD19C9271}" presName="connTx" presStyleLbl="parChTrans1D3" presStyleIdx="1" presStyleCnt="3"/>
      <dgm:spPr/>
      <dgm:t>
        <a:bodyPr/>
        <a:lstStyle/>
        <a:p>
          <a:endParaRPr lang="en-US"/>
        </a:p>
      </dgm:t>
    </dgm:pt>
    <dgm:pt modelId="{405C59D4-DAC0-4986-B561-99CBF2BE791F}" type="pres">
      <dgm:prSet presAssocID="{96510535-EA3C-416D-B3A0-CA822EA1C3F8}" presName="root2" presStyleCnt="0"/>
      <dgm:spPr/>
    </dgm:pt>
    <dgm:pt modelId="{B9694946-6654-462B-9E69-E3CBBDE7089C}" type="pres">
      <dgm:prSet presAssocID="{96510535-EA3C-416D-B3A0-CA822EA1C3F8}" presName="LevelTwoTextNode" presStyleLbl="node3" presStyleIdx="1" presStyleCnt="3">
        <dgm:presLayoutVars>
          <dgm:chPref val="3"/>
        </dgm:presLayoutVars>
      </dgm:prSet>
      <dgm:spPr/>
      <dgm:t>
        <a:bodyPr/>
        <a:lstStyle/>
        <a:p>
          <a:endParaRPr lang="en-US"/>
        </a:p>
      </dgm:t>
    </dgm:pt>
    <dgm:pt modelId="{F1025EE8-00B8-45EC-9CF0-C79FA1E1635D}" type="pres">
      <dgm:prSet presAssocID="{96510535-EA3C-416D-B3A0-CA822EA1C3F8}" presName="level3hierChild" presStyleCnt="0"/>
      <dgm:spPr/>
    </dgm:pt>
    <dgm:pt modelId="{5C23ACD7-016A-4474-BB51-E990E193AFA4}" type="pres">
      <dgm:prSet presAssocID="{E762677F-DD83-4901-80FE-ACEED4B0E830}" presName="conn2-1" presStyleLbl="parChTrans1D2" presStyleIdx="2" presStyleCnt="3"/>
      <dgm:spPr/>
      <dgm:t>
        <a:bodyPr/>
        <a:lstStyle/>
        <a:p>
          <a:endParaRPr lang="en-US"/>
        </a:p>
      </dgm:t>
    </dgm:pt>
    <dgm:pt modelId="{2FCBBD8F-14AB-4489-98AB-BD38FF7A20DA}" type="pres">
      <dgm:prSet presAssocID="{E762677F-DD83-4901-80FE-ACEED4B0E830}" presName="connTx" presStyleLbl="parChTrans1D2" presStyleIdx="2" presStyleCnt="3"/>
      <dgm:spPr/>
      <dgm:t>
        <a:bodyPr/>
        <a:lstStyle/>
        <a:p>
          <a:endParaRPr lang="en-US"/>
        </a:p>
      </dgm:t>
    </dgm:pt>
    <dgm:pt modelId="{F3AAE0FD-CA34-4060-8B89-89FF4329CF82}" type="pres">
      <dgm:prSet presAssocID="{20212336-D222-4B49-B567-E563CBF2BDCA}" presName="root2" presStyleCnt="0"/>
      <dgm:spPr/>
    </dgm:pt>
    <dgm:pt modelId="{9660E62E-48D0-4C03-8530-E578352E7F35}" type="pres">
      <dgm:prSet presAssocID="{20212336-D222-4B49-B567-E563CBF2BDCA}" presName="LevelTwoTextNode" presStyleLbl="node2" presStyleIdx="2" presStyleCnt="3">
        <dgm:presLayoutVars>
          <dgm:chPref val="3"/>
        </dgm:presLayoutVars>
      </dgm:prSet>
      <dgm:spPr/>
      <dgm:t>
        <a:bodyPr/>
        <a:lstStyle/>
        <a:p>
          <a:endParaRPr lang="en-US"/>
        </a:p>
      </dgm:t>
    </dgm:pt>
    <dgm:pt modelId="{1F91D223-86E3-4996-A6D7-6ACA7CD893D7}" type="pres">
      <dgm:prSet presAssocID="{20212336-D222-4B49-B567-E563CBF2BDCA}" presName="level3hierChild" presStyleCnt="0"/>
      <dgm:spPr/>
    </dgm:pt>
    <dgm:pt modelId="{A5C56BEB-7D5C-4FBE-B0C2-C72825EE1A22}" type="pres">
      <dgm:prSet presAssocID="{7CA464A2-E149-4163-BD02-73ABA8A7B345}" presName="conn2-1" presStyleLbl="parChTrans1D3" presStyleIdx="2" presStyleCnt="3"/>
      <dgm:spPr/>
      <dgm:t>
        <a:bodyPr/>
        <a:lstStyle/>
        <a:p>
          <a:endParaRPr lang="en-US"/>
        </a:p>
      </dgm:t>
    </dgm:pt>
    <dgm:pt modelId="{2D4FE960-3CB7-4F23-9183-1F54D28F67C0}" type="pres">
      <dgm:prSet presAssocID="{7CA464A2-E149-4163-BD02-73ABA8A7B345}" presName="connTx" presStyleLbl="parChTrans1D3" presStyleIdx="2" presStyleCnt="3"/>
      <dgm:spPr/>
      <dgm:t>
        <a:bodyPr/>
        <a:lstStyle/>
        <a:p>
          <a:endParaRPr lang="en-US"/>
        </a:p>
      </dgm:t>
    </dgm:pt>
    <dgm:pt modelId="{D6E59036-AF95-45D2-9D8D-83DB89DF0CC7}" type="pres">
      <dgm:prSet presAssocID="{65C290A6-89D5-41D3-A2E6-02ED425981F5}" presName="root2" presStyleCnt="0"/>
      <dgm:spPr/>
    </dgm:pt>
    <dgm:pt modelId="{B26FAE91-9739-447F-A847-46D9F500AA52}" type="pres">
      <dgm:prSet presAssocID="{65C290A6-89D5-41D3-A2E6-02ED425981F5}" presName="LevelTwoTextNode" presStyleLbl="node3" presStyleIdx="2" presStyleCnt="3">
        <dgm:presLayoutVars>
          <dgm:chPref val="3"/>
        </dgm:presLayoutVars>
      </dgm:prSet>
      <dgm:spPr/>
      <dgm:t>
        <a:bodyPr/>
        <a:lstStyle/>
        <a:p>
          <a:endParaRPr lang="en-US"/>
        </a:p>
      </dgm:t>
    </dgm:pt>
    <dgm:pt modelId="{17CD5045-545F-42F9-BA1E-A264BA58EA25}" type="pres">
      <dgm:prSet presAssocID="{65C290A6-89D5-41D3-A2E6-02ED425981F5}" presName="level3hierChild" presStyleCnt="0"/>
      <dgm:spPr/>
    </dgm:pt>
  </dgm:ptLst>
  <dgm:cxnLst>
    <dgm:cxn modelId="{E78B334D-E864-4151-AB78-C40FC2402C52}" type="presOf" srcId="{2E4D253B-BB1A-46CC-8215-5541A888B8DD}" destId="{2E50A161-A116-4B40-89E6-777B16A88ADC}" srcOrd="0" destOrd="0" presId="urn:microsoft.com/office/officeart/2008/layout/HorizontalMultiLevelHierarchy"/>
    <dgm:cxn modelId="{B9B85AFF-52AD-42F0-B51D-D46CD43B58FE}" type="presOf" srcId="{42239FFD-E30E-4CB9-94AA-DA0AD19C9271}" destId="{94FC8ABD-A1ED-47ED-B830-5E1BCBF69621}" srcOrd="1" destOrd="0" presId="urn:microsoft.com/office/officeart/2008/layout/HorizontalMultiLevelHierarchy"/>
    <dgm:cxn modelId="{F652A2C0-341F-4CE3-86DD-297D195D3BD8}" type="presOf" srcId="{2C05AFF2-635B-4FF8-8CD1-7F5DADC2A63B}" destId="{E152715C-DBD7-4AA6-821B-E6A5C3FE2D13}" srcOrd="0" destOrd="0" presId="urn:microsoft.com/office/officeart/2008/layout/HorizontalMultiLevelHierarchy"/>
    <dgm:cxn modelId="{5077F7F5-0B84-4CC0-8BFA-4DD479F3E0F0}" srcId="{B8BF1782-7E8C-40BA-9C3B-8E008DECBA9F}" destId="{E3A10DCF-CE37-4106-8C05-09065FF9EA70}" srcOrd="0" destOrd="0" parTransId="{FFE5D8E7-E098-459E-9328-53D1305126CA}" sibTransId="{52D89008-7BD7-494D-825B-7C6FA9A59D5D}"/>
    <dgm:cxn modelId="{BE151874-07C0-4D9B-A99F-9D4ED57DD549}" type="presOf" srcId="{7CA464A2-E149-4163-BD02-73ABA8A7B345}" destId="{A5C56BEB-7D5C-4FBE-B0C2-C72825EE1A22}" srcOrd="0" destOrd="0" presId="urn:microsoft.com/office/officeart/2008/layout/HorizontalMultiLevelHierarchy"/>
    <dgm:cxn modelId="{F6E31DCB-15F6-4061-9C38-4513BFEAF8FC}" type="presOf" srcId="{65C290A6-89D5-41D3-A2E6-02ED425981F5}" destId="{B26FAE91-9739-447F-A847-46D9F500AA52}" srcOrd="0" destOrd="0" presId="urn:microsoft.com/office/officeart/2008/layout/HorizontalMultiLevelHierarchy"/>
    <dgm:cxn modelId="{C0F86ED9-5953-4227-8865-9BA1E62AA4C6}" srcId="{B8BF1782-7E8C-40BA-9C3B-8E008DECBA9F}" destId="{2E4D253B-BB1A-46CC-8215-5541A888B8DD}" srcOrd="1" destOrd="0" parTransId="{5C8C0C0D-C176-4728-BC4A-E847D36CAF13}" sibTransId="{BEFDD7A4-6845-4AC7-9325-8DFBE755B898}"/>
    <dgm:cxn modelId="{757545FD-612E-4D6C-AE26-ADC5C9991085}" srcId="{F11BF4C1-8392-4E02-AAEC-0B04D017CEFD}" destId="{B8BF1782-7E8C-40BA-9C3B-8E008DECBA9F}" srcOrd="0" destOrd="0" parTransId="{B1DAC3BA-6DFA-490C-B73A-CF622AD7B73E}" sibTransId="{7F5C0B8B-46AD-4F63-A050-5CFE4730D57C}"/>
    <dgm:cxn modelId="{A0DCF14B-CAF7-4E32-BD59-859E5058601E}" type="presOf" srcId="{E762677F-DD83-4901-80FE-ACEED4B0E830}" destId="{5C23ACD7-016A-4474-BB51-E990E193AFA4}" srcOrd="0" destOrd="0" presId="urn:microsoft.com/office/officeart/2008/layout/HorizontalMultiLevelHierarchy"/>
    <dgm:cxn modelId="{6CD6FBCB-4AF1-4B19-81DA-73FF626FF9BC}" type="presOf" srcId="{2FF9A335-DA70-4E86-ADB8-AC2592668BB0}" destId="{D36DCB39-FE23-4F57-9A76-037278749483}" srcOrd="1" destOrd="0" presId="urn:microsoft.com/office/officeart/2008/layout/HorizontalMultiLevelHierarchy"/>
    <dgm:cxn modelId="{5FBCBFA5-0070-4C23-A478-56F93201A623}" srcId="{20212336-D222-4B49-B567-E563CBF2BDCA}" destId="{65C290A6-89D5-41D3-A2E6-02ED425981F5}" srcOrd="0" destOrd="0" parTransId="{7CA464A2-E149-4163-BD02-73ABA8A7B345}" sibTransId="{F53BF3F2-CCD0-4160-BA09-F6C3CB5065DC}"/>
    <dgm:cxn modelId="{159A7C72-CCE5-42B6-9AB8-D33EDE4D9690}" type="presOf" srcId="{7CA464A2-E149-4163-BD02-73ABA8A7B345}" destId="{2D4FE960-3CB7-4F23-9183-1F54D28F67C0}" srcOrd="1" destOrd="0" presId="urn:microsoft.com/office/officeart/2008/layout/HorizontalMultiLevelHierarchy"/>
    <dgm:cxn modelId="{97A07734-57C7-4916-A9BE-77B59E7CC4B2}" type="presOf" srcId="{FFE5D8E7-E098-459E-9328-53D1305126CA}" destId="{401F7FBA-38B9-4346-86F3-71949BAA6E1F}" srcOrd="1" destOrd="0" presId="urn:microsoft.com/office/officeart/2008/layout/HorizontalMultiLevelHierarchy"/>
    <dgm:cxn modelId="{F20165B3-48C8-4458-9A68-BE737CFF2E36}" type="presOf" srcId="{B8BF1782-7E8C-40BA-9C3B-8E008DECBA9F}" destId="{F9ED71D6-BE8B-443F-AF0A-8BCA6643D552}" srcOrd="0" destOrd="0" presId="urn:microsoft.com/office/officeart/2008/layout/HorizontalMultiLevelHierarchy"/>
    <dgm:cxn modelId="{0239520D-90A9-4607-B1D9-14F288F6D44A}" type="presOf" srcId="{F11BF4C1-8392-4E02-AAEC-0B04D017CEFD}" destId="{37C1B8A7-0D8D-47BD-B95F-6CBB3D05BCC7}" srcOrd="0" destOrd="0" presId="urn:microsoft.com/office/officeart/2008/layout/HorizontalMultiLevelHierarchy"/>
    <dgm:cxn modelId="{893E24E5-9FF4-4AF4-B45E-EE3EE40170FA}" type="presOf" srcId="{2FF9A335-DA70-4E86-ADB8-AC2592668BB0}" destId="{9D968FD9-1662-482A-B0F8-DBC4F82C0089}" srcOrd="0" destOrd="0" presId="urn:microsoft.com/office/officeart/2008/layout/HorizontalMultiLevelHierarchy"/>
    <dgm:cxn modelId="{AEC26714-B878-4D55-AB66-A85C92BC8781}" type="presOf" srcId="{96510535-EA3C-416D-B3A0-CA822EA1C3F8}" destId="{B9694946-6654-462B-9E69-E3CBBDE7089C}" srcOrd="0" destOrd="0" presId="urn:microsoft.com/office/officeart/2008/layout/HorizontalMultiLevelHierarchy"/>
    <dgm:cxn modelId="{3415CF51-7586-46B9-85F7-64FCD7D800BB}" type="presOf" srcId="{20212336-D222-4B49-B567-E563CBF2BDCA}" destId="{9660E62E-48D0-4C03-8530-E578352E7F35}" srcOrd="0" destOrd="0" presId="urn:microsoft.com/office/officeart/2008/layout/HorizontalMultiLevelHierarchy"/>
    <dgm:cxn modelId="{EEDE8169-1AFB-4548-B05F-6044A609F797}" type="presOf" srcId="{42239FFD-E30E-4CB9-94AA-DA0AD19C9271}" destId="{251FA2B1-2452-489E-8B9A-3358B8A76B9D}" srcOrd="0" destOrd="0" presId="urn:microsoft.com/office/officeart/2008/layout/HorizontalMultiLevelHierarchy"/>
    <dgm:cxn modelId="{A37C8E4F-7403-4FCD-B42B-28EDBC3200F2}" type="presOf" srcId="{5C8C0C0D-C176-4728-BC4A-E847D36CAF13}" destId="{AF3A8D5D-57C7-46F7-AEC0-A5048B014ED0}" srcOrd="1" destOrd="0" presId="urn:microsoft.com/office/officeart/2008/layout/HorizontalMultiLevelHierarchy"/>
    <dgm:cxn modelId="{8708121A-0B47-4B55-A54D-2AAFF2A1CEAA}" type="presOf" srcId="{5C8C0C0D-C176-4728-BC4A-E847D36CAF13}" destId="{2AC143CC-4F89-4F4F-A739-F9DB3160D6A7}" srcOrd="0" destOrd="0" presId="urn:microsoft.com/office/officeart/2008/layout/HorizontalMultiLevelHierarchy"/>
    <dgm:cxn modelId="{62FB15E9-5FF8-44AD-AA05-98F5CD3D4A91}" srcId="{2E4D253B-BB1A-46CC-8215-5541A888B8DD}" destId="{96510535-EA3C-416D-B3A0-CA822EA1C3F8}" srcOrd="0" destOrd="0" parTransId="{42239FFD-E30E-4CB9-94AA-DA0AD19C9271}" sibTransId="{8F307ADB-80F4-47F1-8780-A61E0638AABE}"/>
    <dgm:cxn modelId="{35D02704-00E2-49C2-B2D2-CBE2C5BA16BD}" type="presOf" srcId="{E762677F-DD83-4901-80FE-ACEED4B0E830}" destId="{2FCBBD8F-14AB-4489-98AB-BD38FF7A20DA}" srcOrd="1" destOrd="0" presId="urn:microsoft.com/office/officeart/2008/layout/HorizontalMultiLevelHierarchy"/>
    <dgm:cxn modelId="{F37DF337-9642-484F-BC8D-C261CBDDB663}" srcId="{B8BF1782-7E8C-40BA-9C3B-8E008DECBA9F}" destId="{20212336-D222-4B49-B567-E563CBF2BDCA}" srcOrd="2" destOrd="0" parTransId="{E762677F-DD83-4901-80FE-ACEED4B0E830}" sibTransId="{E62B0F38-6C83-4BDE-9D42-5B07046546CC}"/>
    <dgm:cxn modelId="{F1AF49DF-DD19-4E0B-8FE7-70221DEE2201}" srcId="{E3A10DCF-CE37-4106-8C05-09065FF9EA70}" destId="{2C05AFF2-635B-4FF8-8CD1-7F5DADC2A63B}" srcOrd="0" destOrd="0" parTransId="{2FF9A335-DA70-4E86-ADB8-AC2592668BB0}" sibTransId="{0FE381FD-1B6D-4584-AAE4-085A33DA28E4}"/>
    <dgm:cxn modelId="{47974D75-FE6E-41E7-BD6B-4518F07660BF}" type="presOf" srcId="{FFE5D8E7-E098-459E-9328-53D1305126CA}" destId="{8E11D1E8-5897-4BFC-803F-EC3BEB9E992E}" srcOrd="0" destOrd="0" presId="urn:microsoft.com/office/officeart/2008/layout/HorizontalMultiLevelHierarchy"/>
    <dgm:cxn modelId="{BAC9A39B-6FBF-496B-9780-9F438128B45B}" type="presOf" srcId="{E3A10DCF-CE37-4106-8C05-09065FF9EA70}" destId="{7232D5B4-23B4-4D4F-ABFD-02EAE7E04076}" srcOrd="0" destOrd="0" presId="urn:microsoft.com/office/officeart/2008/layout/HorizontalMultiLevelHierarchy"/>
    <dgm:cxn modelId="{F877B0D8-974D-4F13-A619-1ACF512DEF14}" type="presParOf" srcId="{37C1B8A7-0D8D-47BD-B95F-6CBB3D05BCC7}" destId="{DD75BD1C-C84D-4DAD-A9AB-4763364B2107}" srcOrd="0" destOrd="0" presId="urn:microsoft.com/office/officeart/2008/layout/HorizontalMultiLevelHierarchy"/>
    <dgm:cxn modelId="{10F2F43F-0970-4C52-8B77-63A35F49712A}" type="presParOf" srcId="{DD75BD1C-C84D-4DAD-A9AB-4763364B2107}" destId="{F9ED71D6-BE8B-443F-AF0A-8BCA6643D552}" srcOrd="0" destOrd="0" presId="urn:microsoft.com/office/officeart/2008/layout/HorizontalMultiLevelHierarchy"/>
    <dgm:cxn modelId="{7267F9D1-19D9-4594-BB85-A5B2F44CF77B}" type="presParOf" srcId="{DD75BD1C-C84D-4DAD-A9AB-4763364B2107}" destId="{A693BBA9-CD11-48ED-875F-3457BE0142BD}" srcOrd="1" destOrd="0" presId="urn:microsoft.com/office/officeart/2008/layout/HorizontalMultiLevelHierarchy"/>
    <dgm:cxn modelId="{2D7AF4BF-9DD6-4B81-B9D4-5B08F5BB5B22}" type="presParOf" srcId="{A693BBA9-CD11-48ED-875F-3457BE0142BD}" destId="{8E11D1E8-5897-4BFC-803F-EC3BEB9E992E}" srcOrd="0" destOrd="0" presId="urn:microsoft.com/office/officeart/2008/layout/HorizontalMultiLevelHierarchy"/>
    <dgm:cxn modelId="{9502B8FB-2F9D-4D39-B256-D96F4ED8267C}" type="presParOf" srcId="{8E11D1E8-5897-4BFC-803F-EC3BEB9E992E}" destId="{401F7FBA-38B9-4346-86F3-71949BAA6E1F}" srcOrd="0" destOrd="0" presId="urn:microsoft.com/office/officeart/2008/layout/HorizontalMultiLevelHierarchy"/>
    <dgm:cxn modelId="{2581CF3E-A105-43B8-93A9-DBFB7BC01D58}" type="presParOf" srcId="{A693BBA9-CD11-48ED-875F-3457BE0142BD}" destId="{0DC42C74-FFD7-4757-8823-934D21D36748}" srcOrd="1" destOrd="0" presId="urn:microsoft.com/office/officeart/2008/layout/HorizontalMultiLevelHierarchy"/>
    <dgm:cxn modelId="{41EBB63F-82FF-414A-B4BE-C1F55B93C153}" type="presParOf" srcId="{0DC42C74-FFD7-4757-8823-934D21D36748}" destId="{7232D5B4-23B4-4D4F-ABFD-02EAE7E04076}" srcOrd="0" destOrd="0" presId="urn:microsoft.com/office/officeart/2008/layout/HorizontalMultiLevelHierarchy"/>
    <dgm:cxn modelId="{67E9D98D-AE1F-454A-8BB3-7049D6DAC539}" type="presParOf" srcId="{0DC42C74-FFD7-4757-8823-934D21D36748}" destId="{A22EA3EE-4105-4C10-A248-EC9A1390BE80}" srcOrd="1" destOrd="0" presId="urn:microsoft.com/office/officeart/2008/layout/HorizontalMultiLevelHierarchy"/>
    <dgm:cxn modelId="{DC3537B1-E0D9-4FB8-AD68-9564283D9C64}" type="presParOf" srcId="{A22EA3EE-4105-4C10-A248-EC9A1390BE80}" destId="{9D968FD9-1662-482A-B0F8-DBC4F82C0089}" srcOrd="0" destOrd="0" presId="urn:microsoft.com/office/officeart/2008/layout/HorizontalMultiLevelHierarchy"/>
    <dgm:cxn modelId="{7DED09B1-59BC-4896-90DC-AD985BCCA085}" type="presParOf" srcId="{9D968FD9-1662-482A-B0F8-DBC4F82C0089}" destId="{D36DCB39-FE23-4F57-9A76-037278749483}" srcOrd="0" destOrd="0" presId="urn:microsoft.com/office/officeart/2008/layout/HorizontalMultiLevelHierarchy"/>
    <dgm:cxn modelId="{52305C8A-463D-4DE7-84A5-43BAD03CEB15}" type="presParOf" srcId="{A22EA3EE-4105-4C10-A248-EC9A1390BE80}" destId="{8DB53E99-A8A0-4FE9-8E7B-A3FB99B7E07D}" srcOrd="1" destOrd="0" presId="urn:microsoft.com/office/officeart/2008/layout/HorizontalMultiLevelHierarchy"/>
    <dgm:cxn modelId="{59DB73FA-6DCD-4A28-9CB4-83C5133D3B20}" type="presParOf" srcId="{8DB53E99-A8A0-4FE9-8E7B-A3FB99B7E07D}" destId="{E152715C-DBD7-4AA6-821B-E6A5C3FE2D13}" srcOrd="0" destOrd="0" presId="urn:microsoft.com/office/officeart/2008/layout/HorizontalMultiLevelHierarchy"/>
    <dgm:cxn modelId="{B428DC6B-C1CE-4055-92CB-0FE4FBF72156}" type="presParOf" srcId="{8DB53E99-A8A0-4FE9-8E7B-A3FB99B7E07D}" destId="{03CF0729-21C8-45B3-8628-85A9E304B9DC}" srcOrd="1" destOrd="0" presId="urn:microsoft.com/office/officeart/2008/layout/HorizontalMultiLevelHierarchy"/>
    <dgm:cxn modelId="{F8830153-F45F-4D5E-80FF-AE74DBB4B095}" type="presParOf" srcId="{A693BBA9-CD11-48ED-875F-3457BE0142BD}" destId="{2AC143CC-4F89-4F4F-A739-F9DB3160D6A7}" srcOrd="2" destOrd="0" presId="urn:microsoft.com/office/officeart/2008/layout/HorizontalMultiLevelHierarchy"/>
    <dgm:cxn modelId="{F076CDFC-2F89-44E3-A66B-93C8B312281F}" type="presParOf" srcId="{2AC143CC-4F89-4F4F-A739-F9DB3160D6A7}" destId="{AF3A8D5D-57C7-46F7-AEC0-A5048B014ED0}" srcOrd="0" destOrd="0" presId="urn:microsoft.com/office/officeart/2008/layout/HorizontalMultiLevelHierarchy"/>
    <dgm:cxn modelId="{0A1372F5-A4CE-4D8C-AF72-D22482BDBDDA}" type="presParOf" srcId="{A693BBA9-CD11-48ED-875F-3457BE0142BD}" destId="{B8962858-F7C7-47E5-B63B-48310F30996A}" srcOrd="3" destOrd="0" presId="urn:microsoft.com/office/officeart/2008/layout/HorizontalMultiLevelHierarchy"/>
    <dgm:cxn modelId="{6D27C7DE-A87F-4C46-8B6C-DA67B8A90B9A}" type="presParOf" srcId="{B8962858-F7C7-47E5-B63B-48310F30996A}" destId="{2E50A161-A116-4B40-89E6-777B16A88ADC}" srcOrd="0" destOrd="0" presId="urn:microsoft.com/office/officeart/2008/layout/HorizontalMultiLevelHierarchy"/>
    <dgm:cxn modelId="{4979DCC6-8222-4C22-BFC6-33C4E8BEA176}" type="presParOf" srcId="{B8962858-F7C7-47E5-B63B-48310F30996A}" destId="{A5D38CE3-E82B-4B47-A74B-34700C49827B}" srcOrd="1" destOrd="0" presId="urn:microsoft.com/office/officeart/2008/layout/HorizontalMultiLevelHierarchy"/>
    <dgm:cxn modelId="{6E75CAB8-8638-4227-BE49-6FD3CBDDD345}" type="presParOf" srcId="{A5D38CE3-E82B-4B47-A74B-34700C49827B}" destId="{251FA2B1-2452-489E-8B9A-3358B8A76B9D}" srcOrd="0" destOrd="0" presId="urn:microsoft.com/office/officeart/2008/layout/HorizontalMultiLevelHierarchy"/>
    <dgm:cxn modelId="{88599BD8-9AE6-4624-81EC-78183BE23496}" type="presParOf" srcId="{251FA2B1-2452-489E-8B9A-3358B8A76B9D}" destId="{94FC8ABD-A1ED-47ED-B830-5E1BCBF69621}" srcOrd="0" destOrd="0" presId="urn:microsoft.com/office/officeart/2008/layout/HorizontalMultiLevelHierarchy"/>
    <dgm:cxn modelId="{B76A8549-6F96-4AA9-9262-CE1B12297995}" type="presParOf" srcId="{A5D38CE3-E82B-4B47-A74B-34700C49827B}" destId="{405C59D4-DAC0-4986-B561-99CBF2BE791F}" srcOrd="1" destOrd="0" presId="urn:microsoft.com/office/officeart/2008/layout/HorizontalMultiLevelHierarchy"/>
    <dgm:cxn modelId="{FAEA14EF-CEF1-4732-ADCD-DA68490CCBCC}" type="presParOf" srcId="{405C59D4-DAC0-4986-B561-99CBF2BE791F}" destId="{B9694946-6654-462B-9E69-E3CBBDE7089C}" srcOrd="0" destOrd="0" presId="urn:microsoft.com/office/officeart/2008/layout/HorizontalMultiLevelHierarchy"/>
    <dgm:cxn modelId="{54D5623F-9AEC-439B-972D-99963DC9B1FF}" type="presParOf" srcId="{405C59D4-DAC0-4986-B561-99CBF2BE791F}" destId="{F1025EE8-00B8-45EC-9CF0-C79FA1E1635D}" srcOrd="1" destOrd="0" presId="urn:microsoft.com/office/officeart/2008/layout/HorizontalMultiLevelHierarchy"/>
    <dgm:cxn modelId="{309E74ED-8EC6-4985-8AB8-CF28A564119F}" type="presParOf" srcId="{A693BBA9-CD11-48ED-875F-3457BE0142BD}" destId="{5C23ACD7-016A-4474-BB51-E990E193AFA4}" srcOrd="4" destOrd="0" presId="urn:microsoft.com/office/officeart/2008/layout/HorizontalMultiLevelHierarchy"/>
    <dgm:cxn modelId="{9BEB0866-D290-4A84-B4FF-EE36DBC24BDE}" type="presParOf" srcId="{5C23ACD7-016A-4474-BB51-E990E193AFA4}" destId="{2FCBBD8F-14AB-4489-98AB-BD38FF7A20DA}" srcOrd="0" destOrd="0" presId="urn:microsoft.com/office/officeart/2008/layout/HorizontalMultiLevelHierarchy"/>
    <dgm:cxn modelId="{A2BE2DF5-355C-4BF4-BD75-FCB76A4621FA}" type="presParOf" srcId="{A693BBA9-CD11-48ED-875F-3457BE0142BD}" destId="{F3AAE0FD-CA34-4060-8B89-89FF4329CF82}" srcOrd="5" destOrd="0" presId="urn:microsoft.com/office/officeart/2008/layout/HorizontalMultiLevelHierarchy"/>
    <dgm:cxn modelId="{928C0102-ECB7-49D3-8D12-9D9CBA4809C9}" type="presParOf" srcId="{F3AAE0FD-CA34-4060-8B89-89FF4329CF82}" destId="{9660E62E-48D0-4C03-8530-E578352E7F35}" srcOrd="0" destOrd="0" presId="urn:microsoft.com/office/officeart/2008/layout/HorizontalMultiLevelHierarchy"/>
    <dgm:cxn modelId="{E41307C2-AA24-4DBF-A9E4-C06F705442BB}" type="presParOf" srcId="{F3AAE0FD-CA34-4060-8B89-89FF4329CF82}" destId="{1F91D223-86E3-4996-A6D7-6ACA7CD893D7}" srcOrd="1" destOrd="0" presId="urn:microsoft.com/office/officeart/2008/layout/HorizontalMultiLevelHierarchy"/>
    <dgm:cxn modelId="{92CE33DB-36AB-463D-8868-FEA6DDC2357F}" type="presParOf" srcId="{1F91D223-86E3-4996-A6D7-6ACA7CD893D7}" destId="{A5C56BEB-7D5C-4FBE-B0C2-C72825EE1A22}" srcOrd="0" destOrd="0" presId="urn:microsoft.com/office/officeart/2008/layout/HorizontalMultiLevelHierarchy"/>
    <dgm:cxn modelId="{AB988DD2-BB08-4995-8D52-077D1CE86F4C}" type="presParOf" srcId="{A5C56BEB-7D5C-4FBE-B0C2-C72825EE1A22}" destId="{2D4FE960-3CB7-4F23-9183-1F54D28F67C0}" srcOrd="0" destOrd="0" presId="urn:microsoft.com/office/officeart/2008/layout/HorizontalMultiLevelHierarchy"/>
    <dgm:cxn modelId="{9AE13A72-2AC3-4081-AFAA-EB58CD91E763}" type="presParOf" srcId="{1F91D223-86E3-4996-A6D7-6ACA7CD893D7}" destId="{D6E59036-AF95-45D2-9D8D-83DB89DF0CC7}" srcOrd="1" destOrd="0" presId="urn:microsoft.com/office/officeart/2008/layout/HorizontalMultiLevelHierarchy"/>
    <dgm:cxn modelId="{6CE6C321-D0F1-4144-A588-59BECD4801F8}" type="presParOf" srcId="{D6E59036-AF95-45D2-9D8D-83DB89DF0CC7}" destId="{B26FAE91-9739-447F-A847-46D9F500AA52}" srcOrd="0" destOrd="0" presId="urn:microsoft.com/office/officeart/2008/layout/HorizontalMultiLevelHierarchy"/>
    <dgm:cxn modelId="{328B3CDA-548D-42C5-910A-C4EDAF3AAE5D}" type="presParOf" srcId="{D6E59036-AF95-45D2-9D8D-83DB89DF0CC7}" destId="{17CD5045-545F-42F9-BA1E-A264BA58EA25}"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9DF81C-F06B-40B5-B877-343199338997}" type="doc">
      <dgm:prSet loTypeId="urn:microsoft.com/office/officeart/2005/8/layout/matrix1" loCatId="matrix" qsTypeId="urn:microsoft.com/office/officeart/2005/8/quickstyle/simple2" qsCatId="simple" csTypeId="urn:microsoft.com/office/officeart/2005/8/colors/accent0_3" csCatId="mainScheme" phldr="1"/>
      <dgm:spPr/>
      <dgm:t>
        <a:bodyPr/>
        <a:lstStyle/>
        <a:p>
          <a:endParaRPr lang="en-US"/>
        </a:p>
      </dgm:t>
    </dgm:pt>
    <dgm:pt modelId="{1EF50D84-1EDD-4D3D-BF25-8D1F50CD6073}">
      <dgm:prSet phldrT="[Text]" custT="1"/>
      <dgm:spPr/>
      <dgm:t>
        <a:bodyPr/>
        <a:lstStyle/>
        <a:p>
          <a:r>
            <a:rPr lang="en-US" sz="1600" b="1" dirty="0" smtClean="0">
              <a:solidFill>
                <a:schemeClr val="tx1"/>
              </a:solidFill>
            </a:rPr>
            <a:t>Educator Evaluation Training</a:t>
          </a:r>
          <a:endParaRPr lang="en-US" sz="1600" b="1" dirty="0">
            <a:solidFill>
              <a:schemeClr val="tx1"/>
            </a:solidFill>
          </a:endParaRPr>
        </a:p>
      </dgm:t>
    </dgm:pt>
    <dgm:pt modelId="{D63D67C2-53BE-4F18-A7C3-BBCDADC1F181}" type="parTrans" cxnId="{72633BB8-35F9-43F2-8B74-B0FC6437CF74}">
      <dgm:prSet/>
      <dgm:spPr/>
      <dgm:t>
        <a:bodyPr/>
        <a:lstStyle/>
        <a:p>
          <a:endParaRPr lang="en-US" sz="1400" b="1"/>
        </a:p>
      </dgm:t>
    </dgm:pt>
    <dgm:pt modelId="{F2CA47ED-2D0A-46B1-B04D-CC0303CBC986}" type="sibTrans" cxnId="{72633BB8-35F9-43F2-8B74-B0FC6437CF74}">
      <dgm:prSet/>
      <dgm:spPr/>
      <dgm:t>
        <a:bodyPr/>
        <a:lstStyle/>
        <a:p>
          <a:endParaRPr lang="en-US" sz="1400" b="1"/>
        </a:p>
      </dgm:t>
    </dgm:pt>
    <dgm:pt modelId="{E5699767-D81A-4970-8505-848AE6DF4B0F}">
      <dgm:prSet phldrT="[Text]" custT="1"/>
      <dgm:spPr/>
      <dgm:t>
        <a:bodyPr/>
        <a:lstStyle/>
        <a:p>
          <a:r>
            <a:rPr lang="en-US" sz="2000" b="1" dirty="0" smtClean="0"/>
            <a:t> Foundation </a:t>
          </a:r>
          <a:br>
            <a:rPr lang="en-US" sz="2000" b="1" dirty="0" smtClean="0"/>
          </a:br>
          <a:endParaRPr lang="en-US" sz="2000" b="1" dirty="0"/>
        </a:p>
      </dgm:t>
    </dgm:pt>
    <dgm:pt modelId="{6CF3A0A5-FD7A-4DC8-AD29-2408E19A33AE}" type="parTrans" cxnId="{44AB6E1E-18AE-41D9-B959-546BA1969A2F}">
      <dgm:prSet/>
      <dgm:spPr/>
      <dgm:t>
        <a:bodyPr/>
        <a:lstStyle/>
        <a:p>
          <a:endParaRPr lang="en-US" sz="1400" b="1"/>
        </a:p>
      </dgm:t>
    </dgm:pt>
    <dgm:pt modelId="{CBA0014F-1DE4-45D3-B349-218B890C1B73}" type="sibTrans" cxnId="{44AB6E1E-18AE-41D9-B959-546BA1969A2F}">
      <dgm:prSet/>
      <dgm:spPr/>
      <dgm:t>
        <a:bodyPr/>
        <a:lstStyle/>
        <a:p>
          <a:endParaRPr lang="en-US" sz="1400" b="1"/>
        </a:p>
      </dgm:t>
    </dgm:pt>
    <dgm:pt modelId="{C81AB501-5C52-458F-B94A-8DA6F7D2A253}">
      <dgm:prSet phldrT="[Text]" custT="1"/>
      <dgm:spPr/>
      <dgm:t>
        <a:bodyPr/>
        <a:lstStyle/>
        <a:p>
          <a:r>
            <a:rPr lang="en-US" sz="2000" b="1" dirty="0" smtClean="0"/>
            <a:t>Probationary</a:t>
          </a:r>
          <a:endParaRPr lang="en-US" sz="2000" b="1" dirty="0"/>
        </a:p>
      </dgm:t>
    </dgm:pt>
    <dgm:pt modelId="{D73C44AB-1238-4350-9F58-5DEB764F4FF1}" type="parTrans" cxnId="{718957BA-2FD0-4E79-93D0-3BA7CD2A6558}">
      <dgm:prSet/>
      <dgm:spPr/>
      <dgm:t>
        <a:bodyPr/>
        <a:lstStyle/>
        <a:p>
          <a:endParaRPr lang="en-US" sz="1400" b="1"/>
        </a:p>
      </dgm:t>
    </dgm:pt>
    <dgm:pt modelId="{9B52B2B3-C1C6-4EEC-BC92-1D2861F33388}" type="sibTrans" cxnId="{718957BA-2FD0-4E79-93D0-3BA7CD2A6558}">
      <dgm:prSet/>
      <dgm:spPr/>
      <dgm:t>
        <a:bodyPr/>
        <a:lstStyle/>
        <a:p>
          <a:endParaRPr lang="en-US" sz="1400" b="1"/>
        </a:p>
      </dgm:t>
    </dgm:pt>
    <dgm:pt modelId="{55676B04-3481-446A-9701-0515DEDF800B}">
      <dgm:prSet phldrT="[Text]" custT="1"/>
      <dgm:spPr/>
      <dgm:t>
        <a:bodyPr/>
        <a:lstStyle/>
        <a:p>
          <a:r>
            <a:rPr lang="en-US" sz="2000" b="1" dirty="0" smtClean="0"/>
            <a:t>Evaluator Training and Feedback</a:t>
          </a:r>
          <a:endParaRPr lang="en-US" sz="2000" b="1" dirty="0"/>
        </a:p>
      </dgm:t>
    </dgm:pt>
    <dgm:pt modelId="{1EFB9DE1-7E9C-46C0-8982-8BEAC197EE55}" type="parTrans" cxnId="{49AD0CD6-9B3B-4C24-B7D9-D2552417E63B}">
      <dgm:prSet/>
      <dgm:spPr/>
      <dgm:t>
        <a:bodyPr/>
        <a:lstStyle/>
        <a:p>
          <a:endParaRPr lang="en-US" sz="1400" b="1"/>
        </a:p>
      </dgm:t>
    </dgm:pt>
    <dgm:pt modelId="{C9C13652-604F-4969-9357-C6DFFD4722DA}" type="sibTrans" cxnId="{49AD0CD6-9B3B-4C24-B7D9-D2552417E63B}">
      <dgm:prSet/>
      <dgm:spPr/>
      <dgm:t>
        <a:bodyPr/>
        <a:lstStyle/>
        <a:p>
          <a:endParaRPr lang="en-US" sz="1400" b="1"/>
        </a:p>
      </dgm:t>
    </dgm:pt>
    <dgm:pt modelId="{7E0BCEC6-B482-4C9D-BE7E-A3FCEBCBEE13}">
      <dgm:prSet phldrT="[Text]" custT="1"/>
      <dgm:spPr/>
      <dgm:t>
        <a:bodyPr/>
        <a:lstStyle/>
        <a:p>
          <a:r>
            <a:rPr lang="en-US" sz="2000" b="1" dirty="0" smtClean="0"/>
            <a:t>Student Growth Measures</a:t>
          </a:r>
          <a:endParaRPr lang="en-US" sz="2000" b="1" dirty="0"/>
        </a:p>
      </dgm:t>
    </dgm:pt>
    <dgm:pt modelId="{5BE3F645-5D09-4587-845F-E3810B401FAC}" type="parTrans" cxnId="{4B252B09-BCED-470C-A15E-F63C372B0B3D}">
      <dgm:prSet/>
      <dgm:spPr/>
      <dgm:t>
        <a:bodyPr/>
        <a:lstStyle/>
        <a:p>
          <a:endParaRPr lang="en-US" sz="1400" b="1"/>
        </a:p>
      </dgm:t>
    </dgm:pt>
    <dgm:pt modelId="{E21DD1DC-F9EC-4DF4-B408-90DAA12977DB}" type="sibTrans" cxnId="{4B252B09-BCED-470C-A15E-F63C372B0B3D}">
      <dgm:prSet/>
      <dgm:spPr/>
      <dgm:t>
        <a:bodyPr/>
        <a:lstStyle/>
        <a:p>
          <a:endParaRPr lang="en-US" sz="1400" b="1"/>
        </a:p>
      </dgm:t>
    </dgm:pt>
    <dgm:pt modelId="{D6AFA5F9-92F2-480F-9E3C-A655C7DFF2C3}" type="pres">
      <dgm:prSet presAssocID="{3A9DF81C-F06B-40B5-B877-343199338997}" presName="diagram" presStyleCnt="0">
        <dgm:presLayoutVars>
          <dgm:chMax val="1"/>
          <dgm:dir/>
          <dgm:animLvl val="ctr"/>
          <dgm:resizeHandles val="exact"/>
        </dgm:presLayoutVars>
      </dgm:prSet>
      <dgm:spPr/>
      <dgm:t>
        <a:bodyPr/>
        <a:lstStyle/>
        <a:p>
          <a:endParaRPr lang="en-US"/>
        </a:p>
      </dgm:t>
    </dgm:pt>
    <dgm:pt modelId="{DBECC0FC-3B37-44EC-A9B1-7157A1B99374}" type="pres">
      <dgm:prSet presAssocID="{3A9DF81C-F06B-40B5-B877-343199338997}" presName="matrix" presStyleCnt="0"/>
      <dgm:spPr/>
    </dgm:pt>
    <dgm:pt modelId="{D598579F-4B2E-4A09-A184-C4591683B3FD}" type="pres">
      <dgm:prSet presAssocID="{3A9DF81C-F06B-40B5-B877-343199338997}" presName="tile1" presStyleLbl="node1" presStyleIdx="0" presStyleCnt="4"/>
      <dgm:spPr/>
      <dgm:t>
        <a:bodyPr/>
        <a:lstStyle/>
        <a:p>
          <a:endParaRPr lang="en-US"/>
        </a:p>
      </dgm:t>
    </dgm:pt>
    <dgm:pt modelId="{51B46A4A-1518-4183-BE30-A59346096EC2}" type="pres">
      <dgm:prSet presAssocID="{3A9DF81C-F06B-40B5-B877-343199338997}" presName="tile1text" presStyleLbl="node1" presStyleIdx="0" presStyleCnt="4">
        <dgm:presLayoutVars>
          <dgm:chMax val="0"/>
          <dgm:chPref val="0"/>
          <dgm:bulletEnabled val="1"/>
        </dgm:presLayoutVars>
      </dgm:prSet>
      <dgm:spPr/>
      <dgm:t>
        <a:bodyPr/>
        <a:lstStyle/>
        <a:p>
          <a:endParaRPr lang="en-US"/>
        </a:p>
      </dgm:t>
    </dgm:pt>
    <dgm:pt modelId="{B74EDA36-AFA0-443C-B2EE-16477E3D41C8}" type="pres">
      <dgm:prSet presAssocID="{3A9DF81C-F06B-40B5-B877-343199338997}" presName="tile2" presStyleLbl="node1" presStyleIdx="1" presStyleCnt="4"/>
      <dgm:spPr/>
      <dgm:t>
        <a:bodyPr/>
        <a:lstStyle/>
        <a:p>
          <a:endParaRPr lang="en-US"/>
        </a:p>
      </dgm:t>
    </dgm:pt>
    <dgm:pt modelId="{365D43B4-F069-44A1-9EB9-DA5C0E5434ED}" type="pres">
      <dgm:prSet presAssocID="{3A9DF81C-F06B-40B5-B877-343199338997}" presName="tile2text" presStyleLbl="node1" presStyleIdx="1" presStyleCnt="4">
        <dgm:presLayoutVars>
          <dgm:chMax val="0"/>
          <dgm:chPref val="0"/>
          <dgm:bulletEnabled val="1"/>
        </dgm:presLayoutVars>
      </dgm:prSet>
      <dgm:spPr/>
      <dgm:t>
        <a:bodyPr/>
        <a:lstStyle/>
        <a:p>
          <a:endParaRPr lang="en-US"/>
        </a:p>
      </dgm:t>
    </dgm:pt>
    <dgm:pt modelId="{773CBB35-17A9-4027-87E5-724A10D916F9}" type="pres">
      <dgm:prSet presAssocID="{3A9DF81C-F06B-40B5-B877-343199338997}" presName="tile3" presStyleLbl="node1" presStyleIdx="2" presStyleCnt="4"/>
      <dgm:spPr/>
      <dgm:t>
        <a:bodyPr/>
        <a:lstStyle/>
        <a:p>
          <a:endParaRPr lang="en-US"/>
        </a:p>
      </dgm:t>
    </dgm:pt>
    <dgm:pt modelId="{F149BE39-805F-418A-8FF6-F8FA6B579D61}" type="pres">
      <dgm:prSet presAssocID="{3A9DF81C-F06B-40B5-B877-343199338997}" presName="tile3text" presStyleLbl="node1" presStyleIdx="2" presStyleCnt="4">
        <dgm:presLayoutVars>
          <dgm:chMax val="0"/>
          <dgm:chPref val="0"/>
          <dgm:bulletEnabled val="1"/>
        </dgm:presLayoutVars>
      </dgm:prSet>
      <dgm:spPr/>
      <dgm:t>
        <a:bodyPr/>
        <a:lstStyle/>
        <a:p>
          <a:endParaRPr lang="en-US"/>
        </a:p>
      </dgm:t>
    </dgm:pt>
    <dgm:pt modelId="{0ECF464E-B390-4FC1-960A-1D45AB98822A}" type="pres">
      <dgm:prSet presAssocID="{3A9DF81C-F06B-40B5-B877-343199338997}" presName="tile4" presStyleLbl="node1" presStyleIdx="3" presStyleCnt="4"/>
      <dgm:spPr/>
      <dgm:t>
        <a:bodyPr/>
        <a:lstStyle/>
        <a:p>
          <a:endParaRPr lang="en-US"/>
        </a:p>
      </dgm:t>
    </dgm:pt>
    <dgm:pt modelId="{55EA907E-2960-4489-8871-7E0E496343A0}" type="pres">
      <dgm:prSet presAssocID="{3A9DF81C-F06B-40B5-B877-343199338997}" presName="tile4text" presStyleLbl="node1" presStyleIdx="3" presStyleCnt="4">
        <dgm:presLayoutVars>
          <dgm:chMax val="0"/>
          <dgm:chPref val="0"/>
          <dgm:bulletEnabled val="1"/>
        </dgm:presLayoutVars>
      </dgm:prSet>
      <dgm:spPr/>
      <dgm:t>
        <a:bodyPr/>
        <a:lstStyle/>
        <a:p>
          <a:endParaRPr lang="en-US"/>
        </a:p>
      </dgm:t>
    </dgm:pt>
    <dgm:pt modelId="{C8CB9C8D-5B5A-467E-8D9D-B8959773259A}" type="pres">
      <dgm:prSet presAssocID="{3A9DF81C-F06B-40B5-B877-343199338997}" presName="centerTile" presStyleLbl="fgShp" presStyleIdx="0" presStyleCnt="1" custScaleX="163121">
        <dgm:presLayoutVars>
          <dgm:chMax val="0"/>
          <dgm:chPref val="0"/>
        </dgm:presLayoutVars>
      </dgm:prSet>
      <dgm:spPr/>
      <dgm:t>
        <a:bodyPr/>
        <a:lstStyle/>
        <a:p>
          <a:endParaRPr lang="en-US"/>
        </a:p>
      </dgm:t>
    </dgm:pt>
  </dgm:ptLst>
  <dgm:cxnLst>
    <dgm:cxn modelId="{19823CB8-178D-486B-9442-3DB5D1E61579}" type="presOf" srcId="{C81AB501-5C52-458F-B94A-8DA6F7D2A253}" destId="{B74EDA36-AFA0-443C-B2EE-16477E3D41C8}" srcOrd="0" destOrd="0" presId="urn:microsoft.com/office/officeart/2005/8/layout/matrix1"/>
    <dgm:cxn modelId="{CD505D18-64BD-4F57-A06B-67D87B4E0A55}" type="presOf" srcId="{55676B04-3481-446A-9701-0515DEDF800B}" destId="{773CBB35-17A9-4027-87E5-724A10D916F9}" srcOrd="0" destOrd="0" presId="urn:microsoft.com/office/officeart/2005/8/layout/matrix1"/>
    <dgm:cxn modelId="{4F73D2A3-367E-47C2-80E1-71A3DD8879D5}" type="presOf" srcId="{55676B04-3481-446A-9701-0515DEDF800B}" destId="{F149BE39-805F-418A-8FF6-F8FA6B579D61}" srcOrd="1" destOrd="0" presId="urn:microsoft.com/office/officeart/2005/8/layout/matrix1"/>
    <dgm:cxn modelId="{49AD0CD6-9B3B-4C24-B7D9-D2552417E63B}" srcId="{1EF50D84-1EDD-4D3D-BF25-8D1F50CD6073}" destId="{55676B04-3481-446A-9701-0515DEDF800B}" srcOrd="2" destOrd="0" parTransId="{1EFB9DE1-7E9C-46C0-8982-8BEAC197EE55}" sibTransId="{C9C13652-604F-4969-9357-C6DFFD4722DA}"/>
    <dgm:cxn modelId="{72633BB8-35F9-43F2-8B74-B0FC6437CF74}" srcId="{3A9DF81C-F06B-40B5-B877-343199338997}" destId="{1EF50D84-1EDD-4D3D-BF25-8D1F50CD6073}" srcOrd="0" destOrd="0" parTransId="{D63D67C2-53BE-4F18-A7C3-BBCDADC1F181}" sibTransId="{F2CA47ED-2D0A-46B1-B04D-CC0303CBC986}"/>
    <dgm:cxn modelId="{6D0CEBB7-B4E5-4BB3-A23A-26CC10482659}" type="presOf" srcId="{3A9DF81C-F06B-40B5-B877-343199338997}" destId="{D6AFA5F9-92F2-480F-9E3C-A655C7DFF2C3}" srcOrd="0" destOrd="0" presId="urn:microsoft.com/office/officeart/2005/8/layout/matrix1"/>
    <dgm:cxn modelId="{A7A6AA03-BF3B-449A-8EC2-FE9F177393F6}" type="presOf" srcId="{E5699767-D81A-4970-8505-848AE6DF4B0F}" destId="{51B46A4A-1518-4183-BE30-A59346096EC2}" srcOrd="1" destOrd="0" presId="urn:microsoft.com/office/officeart/2005/8/layout/matrix1"/>
    <dgm:cxn modelId="{369FCE42-F415-4DA2-8EB2-FAB5F26C351D}" type="presOf" srcId="{C81AB501-5C52-458F-B94A-8DA6F7D2A253}" destId="{365D43B4-F069-44A1-9EB9-DA5C0E5434ED}" srcOrd="1" destOrd="0" presId="urn:microsoft.com/office/officeart/2005/8/layout/matrix1"/>
    <dgm:cxn modelId="{44AB6E1E-18AE-41D9-B959-546BA1969A2F}" srcId="{1EF50D84-1EDD-4D3D-BF25-8D1F50CD6073}" destId="{E5699767-D81A-4970-8505-848AE6DF4B0F}" srcOrd="0" destOrd="0" parTransId="{6CF3A0A5-FD7A-4DC8-AD29-2408E19A33AE}" sibTransId="{CBA0014F-1DE4-45D3-B349-218B890C1B73}"/>
    <dgm:cxn modelId="{28045C88-7072-4262-AB12-645F0BA655D2}" type="presOf" srcId="{7E0BCEC6-B482-4C9D-BE7E-A3FCEBCBEE13}" destId="{55EA907E-2960-4489-8871-7E0E496343A0}" srcOrd="1" destOrd="0" presId="urn:microsoft.com/office/officeart/2005/8/layout/matrix1"/>
    <dgm:cxn modelId="{4B252B09-BCED-470C-A15E-F63C372B0B3D}" srcId="{1EF50D84-1EDD-4D3D-BF25-8D1F50CD6073}" destId="{7E0BCEC6-B482-4C9D-BE7E-A3FCEBCBEE13}" srcOrd="3" destOrd="0" parTransId="{5BE3F645-5D09-4587-845F-E3810B401FAC}" sibTransId="{E21DD1DC-F9EC-4DF4-B408-90DAA12977DB}"/>
    <dgm:cxn modelId="{D1F9957C-8220-4EFF-B93C-FBB7BC573C7A}" type="presOf" srcId="{1EF50D84-1EDD-4D3D-BF25-8D1F50CD6073}" destId="{C8CB9C8D-5B5A-467E-8D9D-B8959773259A}" srcOrd="0" destOrd="0" presId="urn:microsoft.com/office/officeart/2005/8/layout/matrix1"/>
    <dgm:cxn modelId="{14B625D3-47BB-44AB-AAA3-C7E4BDBE420F}" type="presOf" srcId="{E5699767-D81A-4970-8505-848AE6DF4B0F}" destId="{D598579F-4B2E-4A09-A184-C4591683B3FD}" srcOrd="0" destOrd="0" presId="urn:microsoft.com/office/officeart/2005/8/layout/matrix1"/>
    <dgm:cxn modelId="{718957BA-2FD0-4E79-93D0-3BA7CD2A6558}" srcId="{1EF50D84-1EDD-4D3D-BF25-8D1F50CD6073}" destId="{C81AB501-5C52-458F-B94A-8DA6F7D2A253}" srcOrd="1" destOrd="0" parTransId="{D73C44AB-1238-4350-9F58-5DEB764F4FF1}" sibTransId="{9B52B2B3-C1C6-4EEC-BC92-1D2861F33388}"/>
    <dgm:cxn modelId="{7C6734D4-E8A8-49E9-A85B-655507FA436F}" type="presOf" srcId="{7E0BCEC6-B482-4C9D-BE7E-A3FCEBCBEE13}" destId="{0ECF464E-B390-4FC1-960A-1D45AB98822A}" srcOrd="0" destOrd="0" presId="urn:microsoft.com/office/officeart/2005/8/layout/matrix1"/>
    <dgm:cxn modelId="{EDD1B85E-61EE-4B8B-8333-7F961F4D0295}" type="presParOf" srcId="{D6AFA5F9-92F2-480F-9E3C-A655C7DFF2C3}" destId="{DBECC0FC-3B37-44EC-A9B1-7157A1B99374}" srcOrd="0" destOrd="0" presId="urn:microsoft.com/office/officeart/2005/8/layout/matrix1"/>
    <dgm:cxn modelId="{77B32F85-28F7-44D5-ACA0-FF9BFFFD6EAB}" type="presParOf" srcId="{DBECC0FC-3B37-44EC-A9B1-7157A1B99374}" destId="{D598579F-4B2E-4A09-A184-C4591683B3FD}" srcOrd="0" destOrd="0" presId="urn:microsoft.com/office/officeart/2005/8/layout/matrix1"/>
    <dgm:cxn modelId="{2572E018-3B68-4D51-B33A-8271CC81B716}" type="presParOf" srcId="{DBECC0FC-3B37-44EC-A9B1-7157A1B99374}" destId="{51B46A4A-1518-4183-BE30-A59346096EC2}" srcOrd="1" destOrd="0" presId="urn:microsoft.com/office/officeart/2005/8/layout/matrix1"/>
    <dgm:cxn modelId="{2645CE82-CF7D-4997-9166-D1C9FCB99E64}" type="presParOf" srcId="{DBECC0FC-3B37-44EC-A9B1-7157A1B99374}" destId="{B74EDA36-AFA0-443C-B2EE-16477E3D41C8}" srcOrd="2" destOrd="0" presId="urn:microsoft.com/office/officeart/2005/8/layout/matrix1"/>
    <dgm:cxn modelId="{CD936DEB-8C17-4E19-A0EA-FDD7CFD8429E}" type="presParOf" srcId="{DBECC0FC-3B37-44EC-A9B1-7157A1B99374}" destId="{365D43B4-F069-44A1-9EB9-DA5C0E5434ED}" srcOrd="3" destOrd="0" presId="urn:microsoft.com/office/officeart/2005/8/layout/matrix1"/>
    <dgm:cxn modelId="{074AE312-718B-4664-9232-38C388E4F354}" type="presParOf" srcId="{DBECC0FC-3B37-44EC-A9B1-7157A1B99374}" destId="{773CBB35-17A9-4027-87E5-724A10D916F9}" srcOrd="4" destOrd="0" presId="urn:microsoft.com/office/officeart/2005/8/layout/matrix1"/>
    <dgm:cxn modelId="{EFC1E49B-D70A-413F-B0AC-2FA3D5642F2E}" type="presParOf" srcId="{DBECC0FC-3B37-44EC-A9B1-7157A1B99374}" destId="{F149BE39-805F-418A-8FF6-F8FA6B579D61}" srcOrd="5" destOrd="0" presId="urn:microsoft.com/office/officeart/2005/8/layout/matrix1"/>
    <dgm:cxn modelId="{6D604F03-43A0-4E83-B78D-C6FE1D9FACCE}" type="presParOf" srcId="{DBECC0FC-3B37-44EC-A9B1-7157A1B99374}" destId="{0ECF464E-B390-4FC1-960A-1D45AB98822A}" srcOrd="6" destOrd="0" presId="urn:microsoft.com/office/officeart/2005/8/layout/matrix1"/>
    <dgm:cxn modelId="{CB6C3DFA-EBD1-4A42-841F-8B76C728F79E}" type="presParOf" srcId="{DBECC0FC-3B37-44EC-A9B1-7157A1B99374}" destId="{55EA907E-2960-4489-8871-7E0E496343A0}" srcOrd="7" destOrd="0" presId="urn:microsoft.com/office/officeart/2005/8/layout/matrix1"/>
    <dgm:cxn modelId="{EEF7A8E6-5BC5-4F86-A6D8-CB05AE3548AC}" type="presParOf" srcId="{D6AFA5F9-92F2-480F-9E3C-A655C7DFF2C3}" destId="{C8CB9C8D-5B5A-467E-8D9D-B8959773259A}"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9E53FB34-96B9-42CB-9155-89B356B4597A}" type="datetimeFigureOut">
              <a:rPr lang="en-US" smtClean="0"/>
              <a:pPr/>
              <a:t>10/2/2013</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E0F10378-8DBC-4EB3-B8E5-3A2873391299}" type="slidenum">
              <a:rPr lang="en-US" smtClean="0"/>
              <a:pPr/>
              <a:t>‹#›</a:t>
            </a:fld>
            <a:endParaRPr lang="en-US"/>
          </a:p>
        </p:txBody>
      </p:sp>
    </p:spTree>
    <p:extLst>
      <p:ext uri="{BB962C8B-B14F-4D97-AF65-F5344CB8AC3E}">
        <p14:creationId xmlns:p14="http://schemas.microsoft.com/office/powerpoint/2010/main" xmlns="" val="2149494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fontAlgn="auto">
              <a:spcBef>
                <a:spcPts val="0"/>
              </a:spcBef>
              <a:spcAft>
                <a:spcPts val="0"/>
              </a:spcAft>
              <a:defRPr sz="1200">
                <a:latin typeface="+mn-lt"/>
                <a:cs typeface="+mn-cs"/>
              </a:defRPr>
            </a:lvl1pPr>
          </a:lstStyle>
          <a:p>
            <a:pPr>
              <a:defRPr/>
            </a:pPr>
            <a:fld id="{88B9B6A0-F7FA-448B-8CE7-07BB535AC1C5}" type="datetimeFigureOut">
              <a:rPr lang="en-US"/>
              <a:pPr>
                <a:defRPr/>
              </a:pPr>
              <a:t>10/2/2013</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pPr lvl="0"/>
            <a:endParaRPr lang="en-US" noProof="0" smtClean="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fontAlgn="auto">
              <a:spcBef>
                <a:spcPts val="0"/>
              </a:spcBef>
              <a:spcAft>
                <a:spcPts val="0"/>
              </a:spcAft>
              <a:defRPr sz="1200">
                <a:latin typeface="+mn-lt"/>
                <a:cs typeface="+mn-cs"/>
              </a:defRPr>
            </a:lvl1pPr>
          </a:lstStyle>
          <a:p>
            <a:pPr>
              <a:defRPr/>
            </a:pPr>
            <a:fld id="{20B236FE-29E5-440A-96B1-CE3D3707F2B9}" type="slidenum">
              <a:rPr lang="en-US"/>
              <a:pPr>
                <a:defRPr/>
              </a:pPr>
              <a:t>‹#›</a:t>
            </a:fld>
            <a:endParaRPr lang="en-US"/>
          </a:p>
        </p:txBody>
      </p:sp>
    </p:spTree>
    <p:extLst>
      <p:ext uri="{BB962C8B-B14F-4D97-AF65-F5344CB8AC3E}">
        <p14:creationId xmlns:p14="http://schemas.microsoft.com/office/powerpoint/2010/main" xmlns="" val="3733193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1-24 are review from Foundation Module, and will be consistent throughout all four modules.</a:t>
            </a:r>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a:t>
            </a:fld>
            <a:endParaRPr lang="en-US"/>
          </a:p>
        </p:txBody>
      </p:sp>
    </p:spTree>
    <p:extLst>
      <p:ext uri="{BB962C8B-B14F-4D97-AF65-F5344CB8AC3E}">
        <p14:creationId xmlns:p14="http://schemas.microsoft.com/office/powerpoint/2010/main" xmlns="" val="908428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-Remind</a:t>
            </a:r>
            <a:r>
              <a:rPr lang="en-US" baseline="0" dirty="0" smtClean="0"/>
              <a:t> participants of the level of involvement of all stakeholders and how this is vastly different to the approaches used in the past.</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10</a:t>
            </a:fld>
            <a:endParaRPr lang="en-US" smtClean="0">
              <a:solidFill>
                <a:prstClr val="black"/>
              </a:solidFil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-Prompt participants to</a:t>
            </a:r>
            <a:r>
              <a:rPr lang="en-US" baseline="0" dirty="0" smtClean="0"/>
              <a:t> reflect on questions in preparation for Action Plan on next slide.</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102</a:t>
            </a:fld>
            <a:endParaRPr lang="en-US" smtClean="0">
              <a:solidFill>
                <a:prstClr val="black"/>
              </a:solidFil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smtClean="0">
                <a:ln>
                  <a:noFill/>
                </a:ln>
                <a:solidFill>
                  <a:prstClr val="black"/>
                </a:solidFill>
                <a:effectLst/>
                <a:uLnTx/>
                <a:uFillTx/>
                <a:latin typeface="+mn-lt"/>
                <a:ea typeface="+mn-ea"/>
                <a:cs typeface="+mn-cs"/>
              </a:rPr>
              <a:t>-Provide time for participants to reflect on the action plan prompts. </a:t>
            </a:r>
            <a:r>
              <a:rPr lang="en-US" dirty="0" smtClean="0"/>
              <a:t/>
            </a:r>
            <a:br>
              <a:rPr lang="en-US" dirty="0" smtClean="0"/>
            </a:br>
            <a:endParaRPr lang="en-US" dirty="0" smtClean="0"/>
          </a:p>
          <a:p>
            <a:r>
              <a:rPr lang="en-US" dirty="0" smtClean="0"/>
              <a:t>Handout:</a:t>
            </a:r>
            <a:br>
              <a:rPr lang="en-US" dirty="0" smtClean="0"/>
            </a:br>
            <a:r>
              <a:rPr lang="en-US" dirty="0" smtClean="0"/>
              <a:t>“Action Plan” document</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103</a:t>
            </a:fld>
            <a:endParaRPr lang="en-US">
              <a:solidFill>
                <a:prstClr val="black"/>
              </a:solidFill>
            </a:endParaRPr>
          </a:p>
        </p:txBody>
      </p:sp>
    </p:spTree>
    <p:extLst>
      <p:ext uri="{BB962C8B-B14F-4D97-AF65-F5344CB8AC3E}">
        <p14:creationId xmlns:p14="http://schemas.microsoft.com/office/powerpoint/2010/main" xmlns="" val="249790338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a:t>
            </a:r>
            <a:r>
              <a:rPr lang="en-US" baseline="0" dirty="0" smtClean="0"/>
              <a:t> slide to how teacher standards play a part of a comprehensive induction system.</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104</a:t>
            </a:fld>
            <a:endParaRPr lang="en-US"/>
          </a:p>
        </p:txBody>
      </p:sp>
    </p:spTree>
    <p:extLst>
      <p:ext uri="{BB962C8B-B14F-4D97-AF65-F5344CB8AC3E}">
        <p14:creationId xmlns:p14="http://schemas.microsoft.com/office/powerpoint/2010/main" xmlns="" val="182316792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-Share</a:t>
            </a:r>
            <a:r>
              <a:rPr lang="en-US" baseline="0" dirty="0" smtClean="0"/>
              <a:t> with participants that we must shift our thinking of what “support” looks like.  How are we supporting teachers in their PRACTICE?</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105</a:t>
            </a:fld>
            <a:endParaRPr lang="en-US" smtClean="0">
              <a:solidFill>
                <a:prstClr val="black"/>
              </a:solidFill>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-Slide emphasizes the demands/expectations of teachers…how can</a:t>
            </a:r>
            <a:r>
              <a:rPr lang="en-US" baseline="0" dirty="0" smtClean="0"/>
              <a:t> an induction system support these entities?</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106</a:t>
            </a:fld>
            <a:endParaRPr lang="en-US" smtClean="0">
              <a:solidFill>
                <a:prstClr val="black"/>
              </a:solidFil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-Referring back to the two components dealing with “modeling</a:t>
            </a:r>
            <a:r>
              <a:rPr lang="en-US" baseline="0" dirty="0" smtClean="0"/>
              <a:t> effective teaching” and “reflecting on performance/setting goals”…</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107</a:t>
            </a:fld>
            <a:endParaRPr lang="en-US" smtClean="0">
              <a:solidFill>
                <a:prstClr val="black"/>
              </a:solidFil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 outlining the 3 types of support systems within</a:t>
            </a:r>
            <a:r>
              <a:rPr lang="en-US" baseline="0" dirty="0" smtClean="0"/>
              <a:t> a </a:t>
            </a:r>
            <a:r>
              <a:rPr lang="en-US" dirty="0" smtClean="0"/>
              <a:t>comprehensive induction program:</a:t>
            </a:r>
            <a:r>
              <a:rPr lang="en-US" baseline="0" dirty="0" smtClean="0"/>
              <a:t>  Administrator, Professional Development, Mentor</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108</a:t>
            </a:fld>
            <a:endParaRPr lang="en-US">
              <a:solidFill>
                <a:prstClr val="black"/>
              </a:solidFill>
            </a:endParaRPr>
          </a:p>
        </p:txBody>
      </p:sp>
    </p:spTree>
    <p:extLst>
      <p:ext uri="{BB962C8B-B14F-4D97-AF65-F5344CB8AC3E}">
        <p14:creationId xmlns:p14="http://schemas.microsoft.com/office/powerpoint/2010/main" xmlns="" val="372216230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109</a:t>
            </a:fld>
            <a:endParaRPr lang="en-US" smtClean="0">
              <a:solidFill>
                <a:prstClr val="black"/>
              </a:solidFill>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-Share with participants how the Missouri</a:t>
            </a:r>
            <a:r>
              <a:rPr lang="en-US" baseline="0" dirty="0" smtClean="0"/>
              <a:t> Teacher Standards have been aligned to supporting/developing Year 1 vs. Year 2 teachers within the Missouri EES Model.  </a:t>
            </a:r>
            <a:br>
              <a:rPr lang="en-US" baseline="0" dirty="0" smtClean="0"/>
            </a:br>
            <a:r>
              <a:rPr lang="en-US" baseline="0" dirty="0" smtClean="0"/>
              <a:t>-This purpose of this tool is to provide an instrument for reflection in practice, feedback, and determination of where to support development efforts.</a:t>
            </a:r>
            <a:endParaRPr lang="en-US" dirty="0" smtClean="0"/>
          </a:p>
          <a:p>
            <a:pPr eaLnBrk="1" hangingPunct="1">
              <a:spcBef>
                <a:spcPct val="0"/>
              </a:spcBef>
            </a:pPr>
            <a:endParaRPr lang="en-US" dirty="0" smtClean="0"/>
          </a:p>
          <a:p>
            <a:pPr eaLnBrk="1" hangingPunct="1">
              <a:spcBef>
                <a:spcPct val="0"/>
              </a:spcBef>
            </a:pPr>
            <a:r>
              <a:rPr lang="en-US" dirty="0" smtClean="0"/>
              <a:t>Handouts:</a:t>
            </a:r>
          </a:p>
          <a:p>
            <a:pPr eaLnBrk="1" hangingPunct="1">
              <a:spcBef>
                <a:spcPct val="0"/>
              </a:spcBef>
            </a:pPr>
            <a:r>
              <a:rPr lang="en-US" dirty="0" smtClean="0"/>
              <a:t>1st Year Teacher Practices</a:t>
            </a:r>
          </a:p>
          <a:p>
            <a:pPr eaLnBrk="1" hangingPunct="1">
              <a:spcBef>
                <a:spcPct val="0"/>
              </a:spcBef>
            </a:pPr>
            <a:r>
              <a:rPr lang="en-US" dirty="0" smtClean="0"/>
              <a:t>2nd Year Teacher Practices</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110</a:t>
            </a:fld>
            <a:endParaRPr lang="en-US" smtClean="0">
              <a:solidFill>
                <a:prstClr val="black"/>
              </a:solidFil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-Share</a:t>
            </a:r>
            <a:r>
              <a:rPr lang="en-US" baseline="0" dirty="0" smtClean="0"/>
              <a:t> “Year 2” tool.  Provide participants time to compare how standards have been organized appropriately for these two distinct audiences.</a:t>
            </a:r>
            <a:endParaRPr lang="en-US" dirty="0" smtClean="0"/>
          </a:p>
          <a:p>
            <a:pPr eaLnBrk="1" hangingPunct="1">
              <a:spcBef>
                <a:spcPct val="0"/>
              </a:spcBef>
            </a:pPr>
            <a:endParaRPr lang="en-US" dirty="0" smtClean="0"/>
          </a:p>
          <a:p>
            <a:pPr eaLnBrk="1" hangingPunct="1">
              <a:spcBef>
                <a:spcPct val="0"/>
              </a:spcBef>
            </a:pPr>
            <a:r>
              <a:rPr lang="en-US" dirty="0" smtClean="0"/>
              <a:t>Handouts:</a:t>
            </a:r>
          </a:p>
          <a:p>
            <a:pPr eaLnBrk="1" hangingPunct="1">
              <a:spcBef>
                <a:spcPct val="0"/>
              </a:spcBef>
            </a:pPr>
            <a:r>
              <a:rPr lang="en-US" dirty="0" smtClean="0"/>
              <a:t>1st Year Teacher Practices</a:t>
            </a:r>
          </a:p>
          <a:p>
            <a:pPr eaLnBrk="1" hangingPunct="1">
              <a:spcBef>
                <a:spcPct val="0"/>
              </a:spcBef>
            </a:pPr>
            <a:r>
              <a:rPr lang="en-US" dirty="0" smtClean="0"/>
              <a:t>2nd Year Teacher Practices</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111</a:t>
            </a:fld>
            <a:endParaRPr 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-Remind</a:t>
            </a:r>
            <a:r>
              <a:rPr lang="en-US" baseline="0" dirty="0" smtClean="0"/>
              <a:t> participants of the level of involvement of all stakeholders and how this is vastly different to the approaches used in the past.</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11</a:t>
            </a:fld>
            <a:endParaRPr lang="en-US" smtClean="0">
              <a:solidFill>
                <a:prstClr val="black"/>
              </a:solidFil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112</a:t>
            </a:fld>
            <a:endParaRPr lang="en-US" smtClean="0">
              <a:solidFill>
                <a:prstClr val="black"/>
              </a:solidFil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-Review</a:t>
            </a:r>
            <a:r>
              <a:rPr lang="en-US" baseline="0" dirty="0" smtClean="0"/>
              <a:t> with participants</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113</a:t>
            </a:fld>
            <a:endParaRPr lang="en-US" smtClean="0">
              <a:solidFill>
                <a:prstClr val="black"/>
              </a:solidFill>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-Administrator’s role in induction process.  Review with participants.</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114</a:t>
            </a:fld>
            <a:endParaRPr lang="en-US" smtClean="0">
              <a:solidFill>
                <a:prstClr val="black"/>
              </a:solidFill>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115</a:t>
            </a:fld>
            <a:endParaRPr lang="en-US" smtClean="0">
              <a:solidFill>
                <a:prstClr val="black"/>
              </a:solidFill>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smtClean="0">
                <a:ln>
                  <a:noFill/>
                </a:ln>
                <a:solidFill>
                  <a:prstClr val="black"/>
                </a:solidFill>
                <a:effectLst/>
                <a:uLnTx/>
                <a:uFillTx/>
                <a:latin typeface="+mn-lt"/>
                <a:ea typeface="+mn-ea"/>
                <a:cs typeface="+mn-cs"/>
              </a:rPr>
              <a:t>-Provide time for participants to reflect on the action plan prompts. </a:t>
            </a:r>
            <a:r>
              <a:rPr lang="en-US" dirty="0" smtClean="0"/>
              <a:t/>
            </a:r>
            <a:br>
              <a:rPr lang="en-US" dirty="0" smtClean="0"/>
            </a:br>
            <a:endParaRPr lang="en-US" dirty="0" smtClean="0"/>
          </a:p>
          <a:p>
            <a:r>
              <a:rPr lang="en-US" dirty="0" smtClean="0"/>
              <a:t>Handout:</a:t>
            </a:r>
            <a:br>
              <a:rPr lang="en-US" dirty="0" smtClean="0"/>
            </a:br>
            <a:r>
              <a:rPr lang="en-US" dirty="0" smtClean="0"/>
              <a:t>“Action Plan” document</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116</a:t>
            </a:fld>
            <a:endParaRPr lang="en-US">
              <a:solidFill>
                <a:prstClr val="black"/>
              </a:solidFill>
            </a:endParaRPr>
          </a:p>
        </p:txBody>
      </p:sp>
    </p:spTree>
    <p:extLst>
      <p:ext uri="{BB962C8B-B14F-4D97-AF65-F5344CB8AC3E}">
        <p14:creationId xmlns:p14="http://schemas.microsoft.com/office/powerpoint/2010/main" xmlns="" val="249790338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-Hyperlink provided for Missouri</a:t>
            </a:r>
            <a:r>
              <a:rPr lang="en-US" baseline="0" dirty="0" smtClean="0"/>
              <a:t> </a:t>
            </a:r>
            <a:r>
              <a:rPr lang="en-US" dirty="0" smtClean="0"/>
              <a:t>EES Guideline:</a:t>
            </a:r>
            <a:r>
              <a:rPr lang="en-US" baseline="0" dirty="0" smtClean="0"/>
              <a:t>  Probationary</a:t>
            </a:r>
            <a:endParaRPr lang="en-US" dirty="0" smtClean="0"/>
          </a:p>
          <a:p>
            <a:pPr eaLnBrk="1" hangingPunct="1">
              <a:spcBef>
                <a:spcPct val="0"/>
              </a:spcBef>
            </a:pPr>
            <a:r>
              <a:rPr lang="en-US" dirty="0" smtClean="0"/>
              <a:t>-Informs</a:t>
            </a:r>
            <a:r>
              <a:rPr lang="en-US" baseline="0" dirty="0" smtClean="0"/>
              <a:t> participants on how they can access this information. </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117</a:t>
            </a:fld>
            <a:endParaRPr lang="en-US" smtClean="0">
              <a:solidFill>
                <a:prstClr val="black"/>
              </a:solidFill>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-Closing visual…and another glimpse of the additional training modules.</a:t>
            </a:r>
          </a:p>
          <a:p>
            <a:pPr eaLnBrk="1" hangingPunct="1">
              <a:spcBef>
                <a:spcPct val="0"/>
              </a:spcBef>
            </a:pPr>
            <a:endParaRPr lang="en-US" baseline="0"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118</a:t>
            </a:fld>
            <a:endParaRPr lang="en-US" smtClean="0">
              <a:solidFill>
                <a:prstClr val="black"/>
              </a:solidFill>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 part of closure, review Intended Outcomes to recap content of training session.</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119</a:t>
            </a:fld>
            <a:endParaRPr lang="en-US" smtClean="0">
              <a:solidFill>
                <a:prstClr val="black"/>
              </a:solidFill>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-9 Standards listed with 4 of the 9 on this slide.</a:t>
            </a:r>
            <a:br>
              <a:rPr lang="en-US" dirty="0" smtClean="0"/>
            </a:br>
            <a:r>
              <a:rPr lang="en-US" dirty="0" smtClean="0"/>
              <a:t>-Call attention to the</a:t>
            </a:r>
            <a:r>
              <a:rPr lang="en-US" baseline="0" dirty="0" smtClean="0"/>
              <a:t> wording of each standard and note the number of </a:t>
            </a:r>
            <a:r>
              <a:rPr lang="en-US" dirty="0" smtClean="0"/>
              <a:t>Quality Indicators found within each standard. </a:t>
            </a:r>
          </a:p>
          <a:p>
            <a:pPr eaLnBrk="1" hangingPunct="1">
              <a:spcBef>
                <a:spcPct val="0"/>
              </a:spcBef>
            </a:pPr>
            <a:endParaRPr lang="en-US" dirty="0" smtClean="0"/>
          </a:p>
          <a:p>
            <a:pPr eaLnBrk="1" hangingPunct="1">
              <a:spcBef>
                <a:spcPct val="0"/>
              </a:spcBef>
            </a:pPr>
            <a:r>
              <a:rPr lang="en-US" dirty="0" smtClean="0"/>
              <a:t>Handout:</a:t>
            </a:r>
            <a:br>
              <a:rPr lang="en-US" dirty="0" smtClean="0"/>
            </a:br>
            <a:r>
              <a:rPr lang="en-US" dirty="0" smtClean="0"/>
              <a:t>Standards</a:t>
            </a:r>
            <a:r>
              <a:rPr lang="en-US" baseline="0" dirty="0" smtClean="0"/>
              <a:t> and Indicators</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12</a:t>
            </a:fld>
            <a:endParaRPr lang="en-US"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-9 Standards listed with 5-9 on this slide.</a:t>
            </a:r>
            <a:br>
              <a:rPr lang="en-US" dirty="0" smtClean="0"/>
            </a:br>
            <a:r>
              <a:rPr lang="en-US" dirty="0" smtClean="0"/>
              <a:t>-Call attention to the wording of each standard and note the number of Quality Indicators found within each standard. </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13</a:t>
            </a:fld>
            <a:endParaRPr lang="en-US"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-Quality Indicator comparison visual</a:t>
            </a:r>
            <a:br>
              <a:rPr lang="en-US" dirty="0" smtClean="0"/>
            </a:br>
            <a:r>
              <a:rPr lang="en-US" dirty="0" smtClean="0"/>
              <a:t>-Call attention to Learning Growth and Development and Use of Student Data containing most Quality Indicators.</a:t>
            </a:r>
          </a:p>
          <a:p>
            <a:pPr eaLnBrk="1" hangingPunct="1">
              <a:spcBef>
                <a:spcPct val="0"/>
              </a:spcBef>
            </a:pPr>
            <a:r>
              <a:rPr lang="en-US" dirty="0" smtClean="0"/>
              <a:t>-Take</a:t>
            </a:r>
            <a:r>
              <a:rPr lang="en-US" baseline="0" dirty="0" smtClean="0"/>
              <a:t> a moment to reflect on the indicators within these two areas.</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14</a:t>
            </a:fld>
            <a:endParaRPr lang="en-US"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-Prompt participants to turn to shoulder partner and respond to the following:</a:t>
            </a:r>
          </a:p>
          <a:p>
            <a:pPr eaLnBrk="1" hangingPunct="1">
              <a:spcBef>
                <a:spcPct val="0"/>
              </a:spcBef>
            </a:pPr>
            <a:r>
              <a:rPr lang="en-US" dirty="0" smtClean="0"/>
              <a:t>*Because these teacher standards are research-based, what does this mean for the teacher?  evaluator?  the professional development needs?</a:t>
            </a:r>
          </a:p>
          <a:p>
            <a:pPr eaLnBrk="1" hangingPunct="1">
              <a:spcBef>
                <a:spcPct val="0"/>
              </a:spcBef>
            </a:pPr>
            <a:endParaRPr lang="en-US" dirty="0" smtClean="0"/>
          </a:p>
          <a:p>
            <a:pPr eaLnBrk="1" hangingPunct="1">
              <a:spcBef>
                <a:spcPct val="0"/>
              </a:spcBef>
            </a:pPr>
            <a:r>
              <a:rPr lang="en-US" dirty="0" smtClean="0"/>
              <a:t>-Prompt participants to scan handout of teacher standards to assist with discussion.</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15</a:t>
            </a:fld>
            <a:endParaRPr lang="en-US"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purpose of this visual is to outline for participants the three primary objectives within the waiver…and how “educator evaluation” plays a key part.</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xmlns="" val="441951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-Review with participants.</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17</a:t>
            </a:fld>
            <a:endParaRPr lang="en-US"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7</a:t>
            </a:r>
            <a:r>
              <a:rPr lang="en-US" baseline="0" dirty="0" smtClean="0"/>
              <a:t> </a:t>
            </a:r>
            <a:r>
              <a:rPr lang="en-US" dirty="0" smtClean="0"/>
              <a:t>Essential Principles:  </a:t>
            </a:r>
          </a:p>
          <a:p>
            <a:pPr eaLnBrk="1" hangingPunct="1">
              <a:spcBef>
                <a:spcPct val="0"/>
              </a:spcBef>
            </a:pPr>
            <a:r>
              <a:rPr lang="en-US" dirty="0" smtClean="0"/>
              <a:t>-Explain how</a:t>
            </a:r>
            <a:r>
              <a:rPr lang="en-US" baseline="0" dirty="0" smtClean="0"/>
              <a:t> the 7 Essential Principles are found within</a:t>
            </a:r>
            <a:r>
              <a:rPr lang="en-US" dirty="0" smtClean="0"/>
              <a:t> NCLB Waiver. </a:t>
            </a:r>
          </a:p>
          <a:p>
            <a:pPr eaLnBrk="1" hangingPunct="1">
              <a:spcBef>
                <a:spcPct val="0"/>
              </a:spcBef>
            </a:pPr>
            <a:r>
              <a:rPr lang="en-US" dirty="0" smtClean="0"/>
              <a:t>-All</a:t>
            </a:r>
            <a:r>
              <a:rPr lang="en-US" baseline="0" dirty="0" smtClean="0"/>
              <a:t> districts will need to ensure their adopted educator evaluation model aligns to each of the 7 Essential Principles by 2014-2015.</a:t>
            </a:r>
            <a:br>
              <a:rPr lang="en-US" baseline="0" dirty="0" smtClean="0"/>
            </a:br>
            <a:r>
              <a:rPr lang="en-US" baseline="0" dirty="0" smtClean="0"/>
              <a:t>-You may recall using these 7 Essential Principles during a local evaluation review process at the end of the overview sessions offered during the 2012-2013 school year.</a:t>
            </a:r>
          </a:p>
          <a:p>
            <a:pPr eaLnBrk="1" hangingPunct="1">
              <a:spcBef>
                <a:spcPct val="0"/>
              </a:spcBef>
            </a:pPr>
            <a:r>
              <a:rPr lang="en-US" baseline="0" dirty="0" smtClean="0"/>
              <a:t>-Missouri model is aligned to each of the 7 Essential Principles.</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18</a:t>
            </a:fld>
            <a:endParaRPr lang="en-US"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-Overview of Educator Evaluation</a:t>
            </a:r>
            <a:r>
              <a:rPr lang="en-US" baseline="0" dirty="0" smtClean="0"/>
              <a:t> System “Pilot Project”</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19</a:t>
            </a:fld>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-Review established</a:t>
            </a:r>
            <a:r>
              <a:rPr lang="en-US" baseline="0" dirty="0" smtClean="0"/>
              <a:t> norms.</a:t>
            </a:r>
          </a:p>
          <a:p>
            <a:pPr eaLnBrk="1" hangingPunct="1">
              <a:spcBef>
                <a:spcPct val="0"/>
              </a:spcBef>
            </a:pPr>
            <a:r>
              <a:rPr lang="en-US" baseline="0" dirty="0" smtClean="0"/>
              <a:t>-</a:t>
            </a:r>
            <a:r>
              <a:rPr lang="en-US" dirty="0" smtClean="0"/>
              <a:t>Norms are consistent throughout all four modules.</a:t>
            </a:r>
            <a:br>
              <a:rPr lang="en-US" dirty="0" smtClean="0"/>
            </a:br>
            <a:r>
              <a:rPr lang="en-US" dirty="0" smtClean="0"/>
              <a:t>-Trainers may use chart paper or table tents to display/model</a:t>
            </a:r>
            <a:r>
              <a:rPr lang="en-US" baseline="0" dirty="0" smtClean="0"/>
              <a:t> norms.</a:t>
            </a:r>
            <a:endParaRPr lang="en-US" dirty="0" smtClean="0"/>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2</a:t>
            </a:fld>
            <a:endParaRPr lang="en-US"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-Take the opportunity for participants to visually see the format/layout of Educator Evaluation System webpage.</a:t>
            </a:r>
          </a:p>
          <a:p>
            <a:pPr marL="0" indent="0" eaLnBrk="1" hangingPunct="1">
              <a:spcBef>
                <a:spcPct val="0"/>
              </a:spcBef>
              <a:buFont typeface="Arial" pitchFamily="34" charset="0"/>
              <a:buNone/>
            </a:pPr>
            <a:r>
              <a:rPr lang="en-US" dirty="0" smtClean="0"/>
              <a:t>-Goal</a:t>
            </a:r>
            <a:r>
              <a:rPr lang="en-US" baseline="0" dirty="0" smtClean="0"/>
              <a:t> of this slide:</a:t>
            </a:r>
          </a:p>
          <a:p>
            <a:pPr marL="0" indent="0" eaLnBrk="1" hangingPunct="1">
              <a:spcBef>
                <a:spcPct val="0"/>
              </a:spcBef>
              <a:buFont typeface="Arial" pitchFamily="34" charset="0"/>
              <a:buNone/>
            </a:pPr>
            <a:r>
              <a:rPr lang="en-US" baseline="0" dirty="0" smtClean="0"/>
              <a:t>*visually see how to access EES information as leader</a:t>
            </a:r>
          </a:p>
          <a:p>
            <a:pPr marL="0" indent="0" eaLnBrk="1" hangingPunct="1">
              <a:spcBef>
                <a:spcPct val="0"/>
              </a:spcBef>
              <a:buFont typeface="Arial" pitchFamily="34" charset="0"/>
              <a:buNone/>
            </a:pPr>
            <a:r>
              <a:rPr lang="en-US" baseline="0" dirty="0" smtClean="0"/>
              <a:t>*communicate the fact that this web resource will continue to evolve with additional resources, even changes</a:t>
            </a:r>
            <a:endParaRPr lang="en-US" dirty="0" smtClean="0"/>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20</a:t>
            </a:fld>
            <a:endParaRPr lang="en-US" smtClean="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a:t>
            </a:r>
            <a:r>
              <a:rPr lang="en-US" baseline="0" dirty="0" smtClean="0"/>
              <a:t> visual informs participants of the 4 training modules.</a:t>
            </a:r>
            <a:br>
              <a:rPr lang="en-US" baseline="0" dirty="0" smtClean="0"/>
            </a:br>
            <a:r>
              <a:rPr lang="en-US" baseline="0" dirty="0" smtClean="0"/>
              <a:t/>
            </a:r>
            <a:br>
              <a:rPr lang="en-US" baseline="0" dirty="0" smtClean="0"/>
            </a:br>
            <a:r>
              <a:rPr lang="en-US" baseline="0" dirty="0" smtClean="0"/>
              <a:t>Handout:</a:t>
            </a:r>
            <a:br>
              <a:rPr lang="en-US" baseline="0" dirty="0" smtClean="0"/>
            </a:br>
            <a:r>
              <a:rPr lang="en-US" baseline="0" dirty="0" smtClean="0"/>
              <a:t>4 Modules (outline of intended outcomes)</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21</a:t>
            </a:fld>
            <a:endParaRPr lang="en-US" smtClean="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a:t>
            </a:r>
            <a:r>
              <a:rPr lang="en-US" baseline="0" dirty="0" smtClean="0"/>
              <a:t> purpose of this slide is to clear any misconceptions about “what” the training intentions are.</a:t>
            </a:r>
            <a:br>
              <a:rPr lang="en-US" baseline="0" dirty="0" smtClean="0"/>
            </a:br>
            <a:r>
              <a:rPr lang="en-US" baseline="0" dirty="0" smtClean="0"/>
              <a:t>-The training is “model neutral”…as districts are required to ensure that whatever model selected or designed is aligned to the 7 Essential Principles of Effective Evaluation.</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22</a:t>
            </a:fld>
            <a:endParaRPr lang="en-US" smtClean="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-Remind participants that training has been developed to specifically support schools in their alignment efforts to the 7 Essential Principles.</a:t>
            </a:r>
            <a:br>
              <a:rPr lang="en-US" baseline="0" dirty="0" smtClean="0"/>
            </a:br>
            <a:r>
              <a:rPr lang="en-US" baseline="0" dirty="0" smtClean="0"/>
              <a:t>-Missouri Model will be referred to in order to provide examples of principles.</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23</a:t>
            </a:fld>
            <a:endParaRPr lang="en-US" smtClean="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a:t>
            </a:r>
            <a:r>
              <a:rPr lang="en-US" baseline="0" dirty="0" smtClean="0"/>
              <a:t> is about to introduce the key topics (or chunks) of today’s content:</a:t>
            </a:r>
            <a:br>
              <a:rPr lang="en-US" baseline="0" dirty="0" smtClean="0"/>
            </a:br>
            <a:r>
              <a:rPr lang="en-US" baseline="0" dirty="0" smtClean="0"/>
              <a:t>Principle #3</a:t>
            </a:r>
            <a:br>
              <a:rPr lang="en-US" baseline="0" dirty="0" smtClean="0"/>
            </a:br>
            <a:r>
              <a:rPr lang="en-US" baseline="0" dirty="0" smtClean="0"/>
              <a:t>Intended Outcomes</a:t>
            </a:r>
          </a:p>
          <a:p>
            <a:r>
              <a:rPr lang="en-US" baseline="0" dirty="0" smtClean="0"/>
              <a:t>Terminology</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xmlns="" val="966280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a:t>
            </a:r>
            <a:r>
              <a:rPr lang="en-US" baseline="0" dirty="0" smtClean="0"/>
              <a:t> visual informs participants of the 4 training modules and the focus of this module.</a:t>
            </a:r>
            <a:br>
              <a:rPr lang="en-US" baseline="0" dirty="0" smtClean="0"/>
            </a:br>
            <a:r>
              <a:rPr lang="en-US" baseline="0" dirty="0" smtClean="0"/>
              <a:t/>
            </a:r>
            <a:br>
              <a:rPr lang="en-US" baseline="0" dirty="0" smtClean="0"/>
            </a:br>
            <a:r>
              <a:rPr lang="en-US" baseline="0" dirty="0" smtClean="0"/>
              <a:t>Handout:</a:t>
            </a:r>
            <a:br>
              <a:rPr lang="en-US" baseline="0" dirty="0" smtClean="0"/>
            </a:br>
            <a:r>
              <a:rPr lang="en-US" baseline="0" dirty="0" smtClean="0"/>
              <a:t>4 Modules (outline of intended outcomes)</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25</a:t>
            </a:fld>
            <a:endParaRPr lang="en-US" smtClean="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-Preservice</a:t>
            </a:r>
            <a:r>
              <a:rPr lang="en-US" baseline="0" dirty="0" smtClean="0"/>
              <a:t> teachers are often unprepared for the demands and challenges found within the teaching profession.</a:t>
            </a:r>
            <a:br>
              <a:rPr lang="en-US" baseline="0" dirty="0" smtClean="0"/>
            </a:br>
            <a:r>
              <a:rPr lang="en-US" baseline="0" dirty="0" smtClean="0"/>
              <a:t>-Without high quality support for these teachers throughout the first 5 years in the profession, we are setting them up for failure.</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26</a:t>
            </a:fld>
            <a:endParaRPr lang="en-US"/>
          </a:p>
        </p:txBody>
      </p:sp>
    </p:spTree>
    <p:extLst>
      <p:ext uri="{BB962C8B-B14F-4D97-AF65-F5344CB8AC3E}">
        <p14:creationId xmlns:p14="http://schemas.microsoft.com/office/powerpoint/2010/main" xmlns="" val="4082196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-Opening slide, recognizing</a:t>
            </a:r>
            <a:r>
              <a:rPr lang="en-US" baseline="0" dirty="0" smtClean="0"/>
              <a:t> the need for support during years 1-5.</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27</a:t>
            </a:fld>
            <a:endParaRPr lang="en-US" smtClean="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-Remind</a:t>
            </a:r>
            <a:r>
              <a:rPr lang="en-US" baseline="0" dirty="0" smtClean="0"/>
              <a:t> participants that “probationary period” is one of the 7 Essential Principles of Effective Evaluation.</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28</a:t>
            </a:fld>
            <a:endParaRPr lang="en-US" smtClean="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-Principle #3</a:t>
            </a:r>
            <a:br>
              <a:rPr lang="en-US" dirty="0" smtClean="0"/>
            </a:br>
            <a:r>
              <a:rPr lang="en-US" dirty="0" smtClean="0"/>
              <a:t>Define Induction:  The development of the teacher throughout these 5 years should be directed by the district’s comprehensive induction process.</a:t>
            </a:r>
          </a:p>
          <a:p>
            <a:pPr eaLnBrk="1" hangingPunct="1">
              <a:spcBef>
                <a:spcPct val="0"/>
              </a:spcBef>
            </a:pPr>
            <a:r>
              <a:rPr lang="en-US" dirty="0" smtClean="0"/>
              <a:t>Four general goals of comprehensive induction support are:</a:t>
            </a:r>
          </a:p>
          <a:p>
            <a:pPr eaLnBrk="1" hangingPunct="1">
              <a:spcBef>
                <a:spcPct val="0"/>
              </a:spcBef>
            </a:pPr>
            <a:r>
              <a:rPr lang="en-US" dirty="0" smtClean="0"/>
              <a:t>Reduce the intensity of the transition into teaching</a:t>
            </a:r>
          </a:p>
          <a:p>
            <a:pPr eaLnBrk="1" hangingPunct="1">
              <a:spcBef>
                <a:spcPct val="0"/>
              </a:spcBef>
            </a:pPr>
            <a:r>
              <a:rPr lang="en-US" dirty="0" smtClean="0"/>
              <a:t>Increase retention of highly qualified teachers</a:t>
            </a:r>
          </a:p>
          <a:p>
            <a:pPr eaLnBrk="1" hangingPunct="1">
              <a:spcBef>
                <a:spcPct val="0"/>
              </a:spcBef>
            </a:pPr>
            <a:r>
              <a:rPr lang="en-US" dirty="0" smtClean="0"/>
              <a:t>Improve the effectiveness of the teacher</a:t>
            </a:r>
          </a:p>
          <a:p>
            <a:pPr eaLnBrk="1" hangingPunct="1">
              <a:spcBef>
                <a:spcPct val="0"/>
              </a:spcBef>
            </a:pPr>
            <a:r>
              <a:rPr lang="en-US" dirty="0" smtClean="0"/>
              <a:t>Improve the achievement of their students</a:t>
            </a:r>
          </a:p>
          <a:p>
            <a:pPr eaLnBrk="1" hangingPunct="1">
              <a:spcBef>
                <a:spcPct val="0"/>
              </a:spcBef>
            </a:pPr>
            <a:endParaRPr lang="en-US" dirty="0" smtClean="0"/>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29</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-Importance</a:t>
            </a:r>
            <a:r>
              <a:rPr lang="en-US" baseline="0" dirty="0" smtClean="0"/>
              <a:t> of teacher evaluation…supporting quote…</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3</a:t>
            </a:fld>
            <a:endParaRPr lang="en-US" smtClean="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-Definition of Probationary Period,</a:t>
            </a:r>
            <a:r>
              <a:rPr lang="en-US" baseline="0" dirty="0" smtClean="0"/>
              <a:t> according to Missouri EES Guidelines:  Probationary</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30</a:t>
            </a:fld>
            <a:endParaRPr lang="en-US" smtClean="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-Review with participants in preparation for upcoming video.</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31</a:t>
            </a:fld>
            <a:endParaRPr lang="en-US" smtClean="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sharing this video is to provide insight into how Ft. Zumwalt teachers valued the conversations around growth when piloting the Missouri EES Model.  The following slide will prompt participants to reflect on the Missouri Model approach to differentiating reflection/triangulated support for Year 1-2 teachers.</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xmlns="" val="814014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-Provide 3-5 min. for school teams to reflect on the questions.</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33</a:t>
            </a:fld>
            <a:endParaRPr lang="en-US" smtClean="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-By the end of this training module, participants will:</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34</a:t>
            </a:fld>
            <a:endParaRPr lang="en-US" smtClean="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-Key</a:t>
            </a:r>
            <a:r>
              <a:rPr lang="en-US" baseline="0" dirty="0" smtClean="0"/>
              <a:t> terminology for Probationary training module.  </a:t>
            </a:r>
            <a:br>
              <a:rPr lang="en-US" baseline="0" dirty="0" smtClean="0"/>
            </a:br>
            <a:r>
              <a:rPr lang="en-US" baseline="0" dirty="0" smtClean="0"/>
              <a:t/>
            </a:r>
            <a:br>
              <a:rPr lang="en-US" baseline="0" dirty="0" smtClean="0"/>
            </a:br>
            <a:r>
              <a:rPr lang="en-US" baseline="0" dirty="0" smtClean="0"/>
              <a:t>Handout:</a:t>
            </a:r>
          </a:p>
          <a:p>
            <a:pPr eaLnBrk="1" hangingPunct="1">
              <a:spcBef>
                <a:spcPct val="0"/>
              </a:spcBef>
            </a:pPr>
            <a:r>
              <a:rPr lang="en-US" baseline="0" dirty="0" smtClean="0"/>
              <a:t>Terminology</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35</a:t>
            </a:fld>
            <a:endParaRPr lang="en-US" smtClean="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r>
              <a:rPr lang="en-US" baseline="0" dirty="0" smtClean="0"/>
              <a:t> to the segment on how a comprehensive support system for developing new teachers can benefit schools (expense and retention).  Attrition is costly.</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36</a:t>
            </a:fld>
            <a:endParaRPr lang="en-US"/>
          </a:p>
        </p:txBody>
      </p:sp>
    </p:spTree>
    <p:extLst>
      <p:ext uri="{BB962C8B-B14F-4D97-AF65-F5344CB8AC3E}">
        <p14:creationId xmlns:p14="http://schemas.microsoft.com/office/powerpoint/2010/main" xmlns="" val="3780602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visual displays a steady climb in the %</a:t>
            </a:r>
            <a:r>
              <a:rPr lang="en-US" baseline="0" dirty="0" smtClean="0"/>
              <a:t> of teachers “leaving” the profession.</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37</a:t>
            </a:fld>
            <a:endParaRPr lang="en-US" smtClean="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-Attrition</a:t>
            </a:r>
            <a:r>
              <a:rPr lang="en-US" baseline="0" dirty="0" smtClean="0"/>
              <a:t> is costly.</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39</a:t>
            </a:fld>
            <a:endParaRPr lang="en-US" smtClean="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-Attrition is costly.</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40</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-Importance of teacher evaluation…supporting quote…</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4</a:t>
            </a:fld>
            <a:endParaRPr lang="en-US" smtClean="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-Impact</a:t>
            </a:r>
            <a:r>
              <a:rPr lang="en-US" baseline="0" dirty="0" smtClean="0"/>
              <a:t> on teacher quality and student achievement.</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41</a:t>
            </a:fld>
            <a:endParaRPr lang="en-US" smtClean="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-Show Video </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42</a:t>
            </a:fld>
            <a:endParaRPr lang="en-US" smtClean="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-Share with participants the story of Springfield R-XII,</a:t>
            </a:r>
            <a:r>
              <a:rPr lang="en-US" baseline="0" dirty="0" smtClean="0"/>
              <a:t> and how growing teacher attrition % cost a significant amount of $.</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43</a:t>
            </a:fld>
            <a:endParaRPr lang="en-US" smtClean="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-Share with participants.</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44</a:t>
            </a:fld>
            <a:endParaRPr lang="en-US" smtClean="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-Reflection</a:t>
            </a:r>
            <a:r>
              <a:rPr lang="en-US" baseline="0" dirty="0" smtClean="0"/>
              <a:t> from Springfield R-XII administration.</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45</a:t>
            </a:fld>
            <a:endParaRPr lang="en-US" smtClean="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from Springfield R-XII </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46</a:t>
            </a:fld>
            <a:endParaRPr lang="en-US"/>
          </a:p>
        </p:txBody>
      </p:sp>
    </p:spTree>
    <p:extLst>
      <p:ext uri="{BB962C8B-B14F-4D97-AF65-F5344CB8AC3E}">
        <p14:creationId xmlns:p14="http://schemas.microsoft.com/office/powerpoint/2010/main" xmlns="" val="12532374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six years of implementation, Springfield R-XII saved $914, 954.</a:t>
            </a:r>
          </a:p>
          <a:p>
            <a:r>
              <a:rPr lang="en-US" baseline="0" dirty="0" smtClean="0"/>
              <a:t>-This is the annual savings (when compare before attrition costs to attrition costs after STEP UP).</a:t>
            </a:r>
            <a:br>
              <a:rPr lang="en-US" baseline="0" dirty="0" smtClean="0"/>
            </a:br>
            <a:r>
              <a:rPr lang="en-US" baseline="0" dirty="0" smtClean="0"/>
              <a:t>-SPS just finished eighth year of implementation.</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xmlns="" val="40368819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-Reflection from Springfield R-XII administration.</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48</a:t>
            </a:fld>
            <a:endParaRPr lang="en-US" smtClean="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-Table discussion:</a:t>
            </a:r>
            <a:r>
              <a:rPr lang="en-US" baseline="0" dirty="0" smtClean="0"/>
              <a:t>  Have participants brainstorm (beyond $) how losing new teachers creates a burden on schools.  Examples may include:  time and effort, loss to community…children in school, etc.</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49</a:t>
            </a:fld>
            <a:endParaRPr lang="en-US" smtClean="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a:t>
            </a:r>
            <a:r>
              <a:rPr lang="en-US" baseline="0" dirty="0" smtClean="0"/>
              <a:t> have different needs depending on Year 1, 2, or 3-5.  </a:t>
            </a:r>
          </a:p>
          <a:p>
            <a:r>
              <a:rPr lang="en-US" baseline="0" dirty="0" smtClean="0"/>
              <a:t>Upcoming slides will prompt participants to: </a:t>
            </a:r>
          </a:p>
          <a:p>
            <a:pPr marL="228600" indent="-228600">
              <a:buAutoNum type="arabicParenR"/>
            </a:pPr>
            <a:r>
              <a:rPr lang="en-US" baseline="0" dirty="0" smtClean="0"/>
              <a:t>first reflect on how they currently support new teachers, </a:t>
            </a:r>
          </a:p>
          <a:p>
            <a:pPr marL="0" indent="0">
              <a:buNone/>
            </a:pPr>
            <a:r>
              <a:rPr lang="en-US" baseline="0" dirty="0" smtClean="0"/>
              <a:t>2)  differentiate the needs of Year 1, 2, 3-5.</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50</a:t>
            </a:fld>
            <a:endParaRPr lang="en-US">
              <a:solidFill>
                <a:prstClr val="black"/>
              </a:solidFill>
            </a:endParaRPr>
          </a:p>
        </p:txBody>
      </p:sp>
    </p:spTree>
    <p:extLst>
      <p:ext uri="{BB962C8B-B14F-4D97-AF65-F5344CB8AC3E}">
        <p14:creationId xmlns:p14="http://schemas.microsoft.com/office/powerpoint/2010/main" xmlns="" val="4087911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-Importance of teacher evaluation…supporting quote…</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5</a:t>
            </a:fld>
            <a:endParaRPr lang="en-US" smtClean="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-Importance</a:t>
            </a:r>
            <a:r>
              <a:rPr lang="en-US" baseline="0" dirty="0" smtClean="0"/>
              <a:t> of developing high-quality teachers, in order to maximize student learning.</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51</a:t>
            </a:fld>
            <a:endParaRPr lang="en-US" smtClean="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short activity to get a “snapshot reality” of what</a:t>
            </a:r>
            <a:r>
              <a:rPr lang="en-US" baseline="0" dirty="0" smtClean="0"/>
              <a:t> </a:t>
            </a:r>
            <a:r>
              <a:rPr lang="en-US" dirty="0" smtClean="0"/>
              <a:t>participants are</a:t>
            </a:r>
            <a:r>
              <a:rPr lang="en-US" baseline="0" dirty="0" smtClean="0"/>
              <a:t> currently doing </a:t>
            </a:r>
            <a:r>
              <a:rPr lang="en-US" dirty="0" smtClean="0"/>
              <a:t>to support new teachers.</a:t>
            </a:r>
            <a:br>
              <a:rPr lang="en-US" dirty="0" smtClean="0"/>
            </a:br>
            <a:endParaRPr lang="en-US" dirty="0" smtClean="0"/>
          </a:p>
          <a:p>
            <a:pPr eaLnBrk="1" hangingPunct="1">
              <a:spcBef>
                <a:spcPct val="0"/>
              </a:spcBef>
            </a:pPr>
            <a:r>
              <a:rPr lang="en-US" dirty="0" smtClean="0"/>
              <a:t>-Solo</a:t>
            </a:r>
            <a:r>
              <a:rPr lang="en-US" baseline="0" dirty="0" smtClean="0"/>
              <a:t> to table list</a:t>
            </a:r>
            <a:br>
              <a:rPr lang="en-US" baseline="0" dirty="0" smtClean="0"/>
            </a:br>
            <a:r>
              <a:rPr lang="en-US" baseline="0" dirty="0" smtClean="0"/>
              <a:t>-Table sharing, trainer records master list on chart paper</a:t>
            </a:r>
            <a:br>
              <a:rPr lang="en-US" baseline="0" dirty="0" smtClean="0"/>
            </a:br>
            <a:r>
              <a:rPr lang="en-US" baseline="0" dirty="0" smtClean="0"/>
              <a:t/>
            </a:r>
            <a:br>
              <a:rPr lang="en-US" baseline="0" dirty="0" smtClean="0"/>
            </a:br>
            <a:r>
              <a:rPr lang="en-US" baseline="0" dirty="0" smtClean="0"/>
              <a:t>*The next slide/activity is intended to take participants deeper in their thinking about the needs of the three categories of teachers (Year 1, 2, 3-5).</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52</a:t>
            </a:fld>
            <a:endParaRPr lang="en-US" smtClean="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53</a:t>
            </a:fld>
            <a:endParaRPr lang="en-US" smtClean="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None/>
            </a:pPr>
            <a:r>
              <a:rPr lang="en-US" baseline="0" dirty="0" smtClean="0"/>
              <a:t>-Activity:  Generate a master list of “needs” for each category (Year 1, 2, 3-5)</a:t>
            </a:r>
            <a:br>
              <a:rPr lang="en-US" baseline="0" dirty="0" smtClean="0"/>
            </a:br>
            <a:endParaRPr lang="en-US" baseline="0" dirty="0" smtClean="0"/>
          </a:p>
          <a:p>
            <a:pPr marL="228600" indent="-228600" eaLnBrk="1" hangingPunct="1">
              <a:spcBef>
                <a:spcPct val="0"/>
              </a:spcBef>
              <a:buAutoNum type="arabicPeriod"/>
            </a:pPr>
            <a:r>
              <a:rPr lang="en-US" baseline="0" dirty="0" smtClean="0"/>
              <a:t>Divide room into teams of five participants each.</a:t>
            </a:r>
          </a:p>
          <a:p>
            <a:pPr marL="228600" indent="-228600" eaLnBrk="1" hangingPunct="1">
              <a:spcBef>
                <a:spcPct val="0"/>
              </a:spcBef>
              <a:buAutoNum type="arabicPeriod"/>
            </a:pPr>
            <a:r>
              <a:rPr lang="en-US" baseline="0" dirty="0" smtClean="0"/>
              <a:t>The goal is to evenly distribute/assign a specific “year” to brainstorm.</a:t>
            </a:r>
          </a:p>
          <a:p>
            <a:pPr marL="228600" indent="-228600" eaLnBrk="1" hangingPunct="1">
              <a:spcBef>
                <a:spcPct val="0"/>
              </a:spcBef>
              <a:buAutoNum type="arabicPeriod"/>
            </a:pPr>
            <a:r>
              <a:rPr lang="en-US" baseline="0" dirty="0" smtClean="0"/>
              <a:t>In their teams, provide time “at the table” to brainstorm the needs of the “year” assigned.</a:t>
            </a:r>
          </a:p>
          <a:p>
            <a:pPr marL="0" indent="0" eaLnBrk="1" hangingPunct="1">
              <a:spcBef>
                <a:spcPct val="0"/>
              </a:spcBef>
              <a:buNone/>
            </a:pPr>
            <a:r>
              <a:rPr lang="en-US" baseline="0" dirty="0" smtClean="0"/>
              <a:t>4.  Prompt a recorder from each team to record ideas shared at the table to master chart paper.  Prompt them to NOT record a redundant idea.  Therefore, you will have a master list for each of the 3 categories.</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54</a:t>
            </a:fld>
            <a:endParaRPr lang="en-US" smtClean="0">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55</a:t>
            </a:fld>
            <a:endParaRPr lang="en-US" smtClean="0">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56</a:t>
            </a:fld>
            <a:endParaRPr lang="en-US" smtClean="0">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-Reflection</a:t>
            </a:r>
            <a:r>
              <a:rPr lang="en-US" baseline="0" dirty="0" smtClean="0"/>
              <a:t> from Springfield R-XII administration.</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58</a:t>
            </a:fld>
            <a:endParaRPr lang="en-US" smtClean="0">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None/>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59</a:t>
            </a:fld>
            <a:endParaRPr lang="en-US" smtClean="0">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time for </a:t>
            </a:r>
            <a:r>
              <a:rPr lang="en-US" dirty="0" smtClean="0"/>
              <a:t>participants</a:t>
            </a:r>
            <a:r>
              <a:rPr lang="en-US" baseline="0" dirty="0" smtClean="0"/>
              <a:t> to reflect on the action plan prompts. </a:t>
            </a:r>
            <a:r>
              <a:rPr lang="en-US" dirty="0" smtClean="0"/>
              <a:t/>
            </a:r>
            <a:br>
              <a:rPr lang="en-US" dirty="0" smtClean="0"/>
            </a:br>
            <a:endParaRPr lang="en-US" dirty="0" smtClean="0"/>
          </a:p>
          <a:p>
            <a:r>
              <a:rPr lang="en-US" dirty="0" smtClean="0"/>
              <a:t>Handout:</a:t>
            </a:r>
            <a:br>
              <a:rPr lang="en-US" dirty="0" smtClean="0"/>
            </a:br>
            <a:r>
              <a:rPr lang="en-US" dirty="0" smtClean="0"/>
              <a:t>“Action Plan” document</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60</a:t>
            </a:fld>
            <a:endParaRPr lang="en-US">
              <a:solidFill>
                <a:prstClr val="black"/>
              </a:solidFill>
            </a:endParaRPr>
          </a:p>
        </p:txBody>
      </p:sp>
    </p:spTree>
    <p:extLst>
      <p:ext uri="{BB962C8B-B14F-4D97-AF65-F5344CB8AC3E}">
        <p14:creationId xmlns:p14="http://schemas.microsoft.com/office/powerpoint/2010/main" xmlns="" val="24979033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a:t>
            </a:r>
            <a:r>
              <a:rPr lang="en-US" baseline="0" dirty="0" smtClean="0"/>
              <a:t> slide for “Comprehensive Induction System”…Participants will have the opportunity to learn specific components of a “comprehensive” system.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61</a:t>
            </a:fld>
            <a:endParaRPr lang="en-US">
              <a:solidFill>
                <a:prstClr val="black"/>
              </a:solidFill>
            </a:endParaRPr>
          </a:p>
        </p:txBody>
      </p:sp>
    </p:spTree>
    <p:extLst>
      <p:ext uri="{BB962C8B-B14F-4D97-AF65-F5344CB8AC3E}">
        <p14:creationId xmlns:p14="http://schemas.microsoft.com/office/powerpoint/2010/main" xmlns="" val="4087911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-Importance of teacher evaluation…supporting quote…</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6</a:t>
            </a:fld>
            <a:endParaRPr lang="en-US" smtClean="0">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-At this time, the trainer will transition into sharing</a:t>
            </a:r>
            <a:r>
              <a:rPr lang="en-US" baseline="0" dirty="0" smtClean="0"/>
              <a:t> the defined components of a Comprehensive Induction System, in accordance to the Missouri EES Guideline:  Probationary.</a:t>
            </a:r>
          </a:p>
          <a:p>
            <a:pPr eaLnBrk="1" hangingPunct="1">
              <a:spcBef>
                <a:spcPct val="0"/>
              </a:spcBef>
            </a:pPr>
            <a:endParaRPr lang="en-US" baseline="0" dirty="0" smtClean="0"/>
          </a:p>
          <a:p>
            <a:pPr eaLnBrk="1" hangingPunct="1">
              <a:spcBef>
                <a:spcPct val="0"/>
              </a:spcBef>
            </a:pPr>
            <a:r>
              <a:rPr lang="en-US" dirty="0" smtClean="0"/>
              <a:t>Handout:</a:t>
            </a:r>
            <a:br>
              <a:rPr lang="en-US" dirty="0" smtClean="0"/>
            </a:br>
            <a:r>
              <a:rPr lang="en-US" dirty="0" smtClean="0"/>
              <a:t>Comprehensive Induction System Components</a:t>
            </a:r>
          </a:p>
          <a:p>
            <a:pPr eaLnBrk="1" hangingPunct="1">
              <a:spcBef>
                <a:spcPct val="0"/>
              </a:spcBef>
            </a:pPr>
            <a:endParaRPr lang="en-US" dirty="0" smtClean="0"/>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62</a:t>
            </a:fld>
            <a:endParaRPr lang="en-US" smtClean="0">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-Continued…share</a:t>
            </a:r>
            <a:r>
              <a:rPr lang="en-US" baseline="0" dirty="0" smtClean="0"/>
              <a:t> with participants</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63</a:t>
            </a:fld>
            <a:endParaRPr lang="en-US" smtClean="0">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represents</a:t>
            </a:r>
            <a:r>
              <a:rPr lang="en-US" baseline="0" dirty="0" smtClean="0"/>
              <a:t> the connection between the # of support systems found in a “comprehensive induction system” and teacher turnover %.</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64</a:t>
            </a:fld>
            <a:endParaRPr lang="en-US"/>
          </a:p>
        </p:txBody>
      </p:sp>
    </p:spTree>
    <p:extLst>
      <p:ext uri="{BB962C8B-B14F-4D97-AF65-F5344CB8AC3E}">
        <p14:creationId xmlns:p14="http://schemas.microsoft.com/office/powerpoint/2010/main" xmlns="" val="5840179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-Continued…share with participants</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65</a:t>
            </a:fld>
            <a:endParaRPr lang="en-US" smtClean="0">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-Continued…share with participants</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66</a:t>
            </a:fld>
            <a:endParaRPr lang="en-US" smtClean="0">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-Continued…share with participants</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67</a:t>
            </a:fld>
            <a:endParaRPr lang="en-US" smtClean="0">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-Prompt participants, in their school teams,</a:t>
            </a:r>
            <a:r>
              <a:rPr lang="en-US" baseline="0" dirty="0" smtClean="0"/>
              <a:t> to review each component.  As a school team, come to consensus regarding current reality in each component (highly effective, effective, slightly effective, not effective).</a:t>
            </a:r>
          </a:p>
          <a:p>
            <a:pPr eaLnBrk="1" hangingPunct="1">
              <a:spcBef>
                <a:spcPct val="0"/>
              </a:spcBef>
            </a:pPr>
            <a:endParaRPr lang="en-US" dirty="0" smtClean="0"/>
          </a:p>
          <a:p>
            <a:pPr eaLnBrk="1" hangingPunct="1">
              <a:spcBef>
                <a:spcPct val="0"/>
              </a:spcBef>
            </a:pPr>
            <a:r>
              <a:rPr lang="en-US" dirty="0" smtClean="0"/>
              <a:t>Handout:</a:t>
            </a:r>
            <a:br>
              <a:rPr lang="en-US" dirty="0" smtClean="0"/>
            </a:br>
            <a:r>
              <a:rPr lang="en-US" dirty="0" smtClean="0"/>
              <a:t>Comprehensive </a:t>
            </a:r>
            <a:r>
              <a:rPr lang="en-US" smtClean="0"/>
              <a:t>Induction Self-Monitoring</a:t>
            </a:r>
            <a:r>
              <a:rPr lang="en-US" baseline="0" smtClean="0"/>
              <a:t> Tool</a:t>
            </a:r>
            <a:r>
              <a:rPr lang="en-US" dirty="0" smtClean="0"/>
              <a:t/>
            </a:r>
            <a:br>
              <a:rPr lang="en-US" dirty="0" smtClean="0"/>
            </a:br>
            <a:r>
              <a:rPr lang="en-US" dirty="0" smtClean="0"/>
              <a:t> </a:t>
            </a:r>
          </a:p>
          <a:p>
            <a:pPr eaLnBrk="1" hangingPunct="1">
              <a:spcBef>
                <a:spcPct val="0"/>
              </a:spcBef>
            </a:pPr>
            <a:r>
              <a:rPr lang="en-US" dirty="0" smtClean="0"/>
              <a:t> </a:t>
            </a:r>
          </a:p>
          <a:p>
            <a:pPr eaLnBrk="1" hangingPunct="1">
              <a:spcBef>
                <a:spcPct val="0"/>
              </a:spcBef>
            </a:pPr>
            <a:r>
              <a:rPr lang="en-US" dirty="0" smtClean="0"/>
              <a:t>Note to facilitator:  Place 1-2</a:t>
            </a:r>
            <a:r>
              <a:rPr lang="en-US" baseline="0" dirty="0" smtClean="0"/>
              <a:t> </a:t>
            </a:r>
            <a:r>
              <a:rPr lang="en-US" dirty="0" smtClean="0"/>
              <a:t>posters in the room that has the 8 components listed in a vertical column on the left side and HE/E/SE/NE across</a:t>
            </a:r>
            <a:r>
              <a:rPr lang="en-US" baseline="0" dirty="0" smtClean="0"/>
              <a:t> the top</a:t>
            </a:r>
            <a:r>
              <a:rPr lang="en-US" dirty="0" smtClean="0"/>
              <a:t>.  Have each team put</a:t>
            </a:r>
            <a:r>
              <a:rPr lang="en-US" baseline="0" dirty="0" smtClean="0"/>
              <a:t> an X by the rating which best reflects their current status in that component.</a:t>
            </a:r>
            <a:endParaRPr lang="en-US" dirty="0" smtClean="0"/>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68</a:t>
            </a:fld>
            <a:endParaRPr lang="en-US" smtClean="0">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69</a:t>
            </a:fld>
            <a:endParaRPr lang="en-US" smtClean="0">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70</a:t>
            </a:fld>
            <a:endParaRPr lang="en-US" smtClean="0">
              <a:solidFill>
                <a:prstClr val="black"/>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71</a:t>
            </a:fld>
            <a:endParaRPr lang="en-US"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-Preface</a:t>
            </a:r>
            <a:r>
              <a:rPr lang="en-US" baseline="0" dirty="0" smtClean="0"/>
              <a:t> the audience on the material found within “Refresher”…</a:t>
            </a:r>
            <a:br>
              <a:rPr lang="en-US" baseline="0" dirty="0" smtClean="0"/>
            </a:br>
            <a:r>
              <a:rPr lang="en-US" baseline="0" dirty="0" smtClean="0"/>
              <a:t>-Honor the fact that much of what they are about to hear in the next 8-10 minutes will be review.  However, it has been determined that this is important foundational information for all participants, at the beginning of each module.</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xmlns="" val="37245913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will facilitate reflection on the overall status (per 8 components)</a:t>
            </a:r>
            <a:r>
              <a:rPr lang="en-US" baseline="0" dirty="0" smtClean="0"/>
              <a:t> in the room.</a:t>
            </a:r>
            <a:br>
              <a:rPr lang="en-US" baseline="0" dirty="0" smtClean="0"/>
            </a:b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72</a:t>
            </a:fld>
            <a:endParaRPr lang="en-US"/>
          </a:p>
        </p:txBody>
      </p:sp>
    </p:spTree>
    <p:extLst>
      <p:ext uri="{BB962C8B-B14F-4D97-AF65-F5344CB8AC3E}">
        <p14:creationId xmlns:p14="http://schemas.microsoft.com/office/powerpoint/2010/main" xmlns="" val="18179518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-Introduction</a:t>
            </a:r>
            <a:r>
              <a:rPr lang="en-US" baseline="0" dirty="0" smtClean="0"/>
              <a:t> to a model induction program – Springfield Public Schools Step Up</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73</a:t>
            </a:fld>
            <a:endParaRPr lang="en-US" smtClean="0">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-Share with participants the guiding essential</a:t>
            </a:r>
            <a:r>
              <a:rPr lang="en-US" baseline="0" dirty="0" smtClean="0"/>
              <a:t> question for the model induction system.</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74</a:t>
            </a:fld>
            <a:endParaRPr lang="en-US" smtClean="0">
              <a:solidFill>
                <a:prstClr val="black"/>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-Visual for getting started</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75</a:t>
            </a:fld>
            <a:endParaRPr lang="en-US" smtClean="0">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76</a:t>
            </a:fld>
            <a:endParaRPr lang="en-US" smtClean="0">
              <a:solidFill>
                <a:prstClr val="black"/>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77</a:t>
            </a:fld>
            <a:endParaRPr lang="en-US" smtClean="0">
              <a:solidFill>
                <a:prstClr val="black"/>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-Information the previous slide’s work yielded</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78</a:t>
            </a:fld>
            <a:endParaRPr lang="en-US" smtClean="0">
              <a:solidFill>
                <a:prstClr val="black"/>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-Review with participants in preparation for upcoming video.</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79</a:t>
            </a:fld>
            <a:endParaRPr lang="en-US" smtClean="0">
              <a:solidFill>
                <a:prstClr val="blac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-SPS</a:t>
            </a:r>
            <a:r>
              <a:rPr lang="en-US" baseline="0" dirty="0" smtClean="0"/>
              <a:t> was recognized in a Stanford University/Learning Forward Study (2011) and was selected in 2011 as one of five benchmark programs in a national study sponsored by APQC (American Productivity and Quality Center) and the GE Foundation.</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80</a:t>
            </a:fld>
            <a:endParaRPr lang="en-US">
              <a:solidFill>
                <a:prstClr val="black"/>
              </a:solidFill>
            </a:endParaRPr>
          </a:p>
        </p:txBody>
      </p:sp>
    </p:spTree>
    <p:extLst>
      <p:ext uri="{BB962C8B-B14F-4D97-AF65-F5344CB8AC3E}">
        <p14:creationId xmlns:p14="http://schemas.microsoft.com/office/powerpoint/2010/main" xmlns="" val="24423716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-Allow</a:t>
            </a:r>
            <a:r>
              <a:rPr lang="en-US" baseline="0" dirty="0" smtClean="0"/>
              <a:t> 3-5 minutes for participants to reflect on the questions.</a:t>
            </a:r>
            <a:endParaRPr lang="en-US" dirty="0" smtClean="0"/>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81</a:t>
            </a:fld>
            <a:endParaRPr 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-Briefly</a:t>
            </a:r>
            <a:r>
              <a:rPr lang="en-US" baseline="0" dirty="0" smtClean="0"/>
              <a:t> refresh participants on how Missouri’s Educator Evaluation System has developed/evolved…</a:t>
            </a:r>
          </a:p>
          <a:p>
            <a:pPr eaLnBrk="1" hangingPunct="1">
              <a:spcBef>
                <a:spcPct val="0"/>
              </a:spcBef>
            </a:pPr>
            <a:r>
              <a:rPr lang="en-US" baseline="0" dirty="0" smtClean="0"/>
              <a:t>-Each stage will be defined in more detail in upcoming slides.</a:t>
            </a:r>
            <a:br>
              <a:rPr lang="en-US" baseline="0" dirty="0" smtClean="0"/>
            </a:br>
            <a:endParaRPr lang="en-US" dirty="0" smtClean="0"/>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8</a:t>
            </a:fld>
            <a:endParaRPr lang="en-US" smtClean="0">
              <a:solidFill>
                <a:prstClr val="black"/>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 from Principal</a:t>
            </a:r>
            <a:r>
              <a:rPr lang="en-US" baseline="0" dirty="0" smtClean="0"/>
              <a:t> Surveys</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solidFill>
                  <a:prstClr val="black"/>
                </a:solidFill>
              </a:rPr>
              <a:pPr>
                <a:defRPr/>
              </a:pPr>
              <a:t>82</a:t>
            </a:fld>
            <a:endParaRPr lang="en-US">
              <a:solidFill>
                <a:prstClr val="black"/>
              </a:solidFill>
            </a:endParaRPr>
          </a:p>
        </p:txBody>
      </p:sp>
    </p:spTree>
    <p:extLst>
      <p:ext uri="{BB962C8B-B14F-4D97-AF65-F5344CB8AC3E}">
        <p14:creationId xmlns:p14="http://schemas.microsoft.com/office/powerpoint/2010/main" xmlns="" val="22941038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 showing</a:t>
            </a:r>
            <a:r>
              <a:rPr lang="en-US" baseline="0" dirty="0" smtClean="0"/>
              <a:t> growth of new teachers due to STEP UP Induction Program</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83</a:t>
            </a:fld>
            <a:endParaRPr lang="en-US"/>
          </a:p>
        </p:txBody>
      </p:sp>
    </p:spTree>
    <p:extLst>
      <p:ext uri="{BB962C8B-B14F-4D97-AF65-F5344CB8AC3E}">
        <p14:creationId xmlns:p14="http://schemas.microsoft.com/office/powerpoint/2010/main" xmlns="" val="31231921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84</a:t>
            </a:fld>
            <a:endParaRPr lang="en-US" smtClean="0">
              <a:solidFill>
                <a:prstClr val="black"/>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85</a:t>
            </a:fld>
            <a:endParaRPr lang="en-US" smtClean="0">
              <a:solidFill>
                <a:prstClr val="black"/>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86</a:t>
            </a:fld>
            <a:endParaRPr lang="en-US" smtClean="0">
              <a:solidFill>
                <a:prstClr val="black"/>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-SPS</a:t>
            </a:r>
            <a:r>
              <a:rPr lang="en-US" baseline="0" dirty="0" smtClean="0"/>
              <a:t> Contact Information</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87</a:t>
            </a:fld>
            <a:endParaRPr lang="en-US" smtClean="0">
              <a:solidFill>
                <a:prstClr val="black"/>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 slide for</a:t>
            </a:r>
            <a:r>
              <a:rPr lang="en-US" baseline="0" dirty="0" smtClean="0"/>
              <a:t> mentoring as a “component” of a Comprehensive Induction System.</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88</a:t>
            </a:fld>
            <a:endParaRPr lang="en-US"/>
          </a:p>
        </p:txBody>
      </p:sp>
    </p:spTree>
    <p:extLst>
      <p:ext uri="{BB962C8B-B14F-4D97-AF65-F5344CB8AC3E}">
        <p14:creationId xmlns:p14="http://schemas.microsoft.com/office/powerpoint/2010/main" xmlns="" val="114632575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89</a:t>
            </a:fld>
            <a:endParaRPr lang="en-US" smtClean="0">
              <a:solidFill>
                <a:prstClr val="black"/>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-Sometimes, new teachers are left in their own “silos” to figure out how to effectively</a:t>
            </a:r>
            <a:r>
              <a:rPr lang="en-US" baseline="0" dirty="0" smtClean="0"/>
              <a:t> transition into the role of teacher, and to develop their practice.</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90</a:t>
            </a:fld>
            <a:endParaRPr lang="en-US" smtClean="0">
              <a:solidFill>
                <a:prstClr val="black"/>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are a variety of ways in which mentoring programs are developed</a:t>
            </a:r>
            <a:r>
              <a:rPr lang="en-US" baseline="0" dirty="0" smtClean="0"/>
              <a:t> and implemented.</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91</a:t>
            </a:fld>
            <a:endParaRPr lang="en-US"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-Review intent</a:t>
            </a:r>
            <a:r>
              <a:rPr lang="en-US" baseline="0" dirty="0" smtClean="0"/>
              <a:t> of </a:t>
            </a:r>
            <a:r>
              <a:rPr lang="en-US" dirty="0" smtClean="0"/>
              <a:t>Senate Bill 291.</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9</a:t>
            </a:fld>
            <a:endParaRPr lang="en-US" smtClean="0">
              <a:solidFill>
                <a:prstClr val="black"/>
              </a:solidFil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are a variety of ways in which mentoring programs are developed and implemented.</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92</a:t>
            </a:fld>
            <a:endParaRPr lang="en-US" smtClean="0">
              <a:solidFill>
                <a:prstClr val="black"/>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are a variety of ways in which mentoring programs are developed and implemented.</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93</a:t>
            </a:fld>
            <a:endParaRPr lang="en-US" smtClean="0">
              <a:solidFill>
                <a:prstClr val="black"/>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design</a:t>
            </a:r>
            <a:r>
              <a:rPr lang="en-US" baseline="0" dirty="0" smtClean="0"/>
              <a:t> of mentoring programs may contribute to overall effectiveness of new teacher development.</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94</a:t>
            </a:fld>
            <a:endParaRPr lang="en-US" smtClean="0">
              <a:solidFill>
                <a:prstClr val="black"/>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-Highlights what research identified as “significantly”</a:t>
            </a:r>
            <a:r>
              <a:rPr lang="en-US" baseline="0" dirty="0" smtClean="0"/>
              <a:t> impacting new teacher development.</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95</a:t>
            </a:fld>
            <a:endParaRPr lang="en-US" smtClean="0">
              <a:solidFill>
                <a:prstClr val="black"/>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-Comparison</a:t>
            </a:r>
            <a:r>
              <a:rPr lang="en-US" baseline="0" dirty="0" smtClean="0"/>
              <a:t> of “mentoring in isolation” to a more comprehensive induction approach.</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96</a:t>
            </a:fld>
            <a:endParaRPr lang="en-US" smtClean="0">
              <a:solidFill>
                <a:prstClr val="black"/>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-Provide 2-3 minutes for schools/tables</a:t>
            </a:r>
            <a:r>
              <a:rPr lang="en-US" baseline="0" dirty="0" smtClean="0"/>
              <a:t> to reflect on the prompt found on slide.</a:t>
            </a: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97</a:t>
            </a:fld>
            <a:endParaRPr lang="en-US" smtClean="0">
              <a:solidFill>
                <a:prstClr val="black"/>
              </a:solidFil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-Introducing/reminding</a:t>
            </a:r>
            <a:r>
              <a:rPr lang="en-US" baseline="0" dirty="0" smtClean="0"/>
              <a:t> participants about the existence of Missouri’s Mentoring Program Standards.</a:t>
            </a:r>
            <a:br>
              <a:rPr lang="en-US" baseline="0" dirty="0" smtClean="0"/>
            </a:br>
            <a:r>
              <a:rPr lang="en-US" baseline="0" dirty="0" smtClean="0"/>
              <a:t>-Link provides an understanding of how to access these standards.</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98</a:t>
            </a:fld>
            <a:endParaRPr lang="en-US"/>
          </a:p>
        </p:txBody>
      </p:sp>
    </p:spTree>
    <p:extLst>
      <p:ext uri="{BB962C8B-B14F-4D97-AF65-F5344CB8AC3E}">
        <p14:creationId xmlns:p14="http://schemas.microsoft.com/office/powerpoint/2010/main" xmlns="" val="351679191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-Review standard content with participants. </a:t>
            </a:r>
          </a:p>
          <a:p>
            <a:pPr eaLnBrk="1" hangingPunct="1">
              <a:spcBef>
                <a:spcPct val="0"/>
              </a:spcBef>
            </a:pPr>
            <a:endParaRPr lang="en-US" dirty="0" smtClean="0"/>
          </a:p>
          <a:p>
            <a:pPr eaLnBrk="1" hangingPunct="1">
              <a:spcBef>
                <a:spcPct val="0"/>
              </a:spcBef>
            </a:pPr>
            <a:r>
              <a:rPr lang="en-US" dirty="0" smtClean="0"/>
              <a:t>Handout:</a:t>
            </a:r>
            <a:br>
              <a:rPr lang="en-US" dirty="0" smtClean="0"/>
            </a:br>
            <a:r>
              <a:rPr lang="en-US" dirty="0" smtClean="0"/>
              <a:t>Mentoring Standards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99</a:t>
            </a:fld>
            <a:endParaRPr lang="en-US" smtClean="0">
              <a:solidFill>
                <a:prstClr val="black"/>
              </a:solidFil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-Review standard content with participants.</a:t>
            </a:r>
          </a:p>
          <a:p>
            <a:pPr eaLnBrk="1" hangingPunct="1">
              <a:spcBef>
                <a:spcPct val="0"/>
              </a:spcBef>
            </a:pPr>
            <a:endParaRPr lang="en-US" dirty="0" smtClean="0"/>
          </a:p>
          <a:p>
            <a:pPr eaLnBrk="1" hangingPunct="1">
              <a:spcBef>
                <a:spcPct val="0"/>
              </a:spcBef>
            </a:pPr>
            <a:r>
              <a:rPr lang="en-US" dirty="0" smtClean="0"/>
              <a:t> </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7D016D-0F6A-43ED-9E4E-1FC66AD2501C}" type="slidenum">
              <a:rPr lang="en-US" smtClean="0">
                <a:solidFill>
                  <a:prstClr val="black"/>
                </a:solidFill>
              </a:rPr>
              <a:pPr>
                <a:defRPr/>
              </a:pPr>
              <a:t>100</a:t>
            </a:fld>
            <a:endParaRPr lang="en-US" smtClean="0">
              <a:solidFill>
                <a:prstClr val="black"/>
              </a:solidFil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participants with copy of standards.  Point out that we will be taking a close look at “Column E”…</a:t>
            </a:r>
            <a:endParaRPr lang="en-US" dirty="0" smtClean="0"/>
          </a:p>
          <a:p>
            <a:endParaRPr lang="en-US" dirty="0" smtClean="0"/>
          </a:p>
          <a:p>
            <a:r>
              <a:rPr lang="en-US" dirty="0" smtClean="0"/>
              <a:t>Handout:</a:t>
            </a:r>
            <a:br>
              <a:rPr lang="en-US" dirty="0" smtClean="0"/>
            </a:br>
            <a:r>
              <a:rPr lang="en-US" dirty="0" smtClean="0"/>
              <a:t>Mentoring</a:t>
            </a:r>
            <a:r>
              <a:rPr lang="en-US" baseline="0" dirty="0" smtClean="0"/>
              <a:t> Standards</a:t>
            </a:r>
            <a:endParaRPr lang="en-US" dirty="0"/>
          </a:p>
        </p:txBody>
      </p:sp>
      <p:sp>
        <p:nvSpPr>
          <p:cNvPr id="4" name="Slide Number Placeholder 3"/>
          <p:cNvSpPr>
            <a:spLocks noGrp="1"/>
          </p:cNvSpPr>
          <p:nvPr>
            <p:ph type="sldNum" sz="quarter" idx="10"/>
          </p:nvPr>
        </p:nvSpPr>
        <p:spPr/>
        <p:txBody>
          <a:bodyPr/>
          <a:lstStyle/>
          <a:p>
            <a:pPr>
              <a:defRPr/>
            </a:pPr>
            <a:fld id="{20B236FE-29E5-440A-96B1-CE3D3707F2B9}" type="slidenum">
              <a:rPr lang="en-US" smtClean="0"/>
              <a:pPr>
                <a:defRPr/>
              </a:pPr>
              <a:t>101</a:t>
            </a:fld>
            <a:endParaRPr lang="en-US"/>
          </a:p>
        </p:txBody>
      </p:sp>
    </p:spTree>
    <p:extLst>
      <p:ext uri="{BB962C8B-B14F-4D97-AF65-F5344CB8AC3E}">
        <p14:creationId xmlns:p14="http://schemas.microsoft.com/office/powerpoint/2010/main" xmlns="" val="1967722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ounded Rectangle 5"/>
          <p:cNvSpPr/>
          <p:nvPr/>
        </p:nvSpPr>
        <p:spPr>
          <a:xfrm>
            <a:off x="418596" y="434162"/>
            <a:ext cx="8306809" cy="3108960"/>
          </a:xfrm>
          <a:prstGeom prst="roundRect">
            <a:avLst>
              <a:gd name="adj" fmla="val 4578"/>
            </a:avLst>
          </a:prstGeom>
          <a:noFill/>
          <a:ln w="19050" cap="rnd" cmpd="sng"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rgbClr val="0083A9"/>
                </a:solidFill>
                <a:effectLst>
                  <a:outerShdw blurRad="53975" dist="22860" dir="5400000" algn="tl" rotWithShape="0">
                    <a:srgbClr val="000000">
                      <a:alpha val="55000"/>
                    </a:srgbClr>
                  </a:outerShdw>
                </a:effectLst>
              </a:defRPr>
            </a:lvl1pPr>
            <a:extLst/>
          </a:lstStyle>
          <a:p>
            <a:r>
              <a:rPr lang="en-US" dirty="0" smtClean="0"/>
              <a:t>Click to edit Master title style</a:t>
            </a:r>
            <a:endParaRPr lang="en-US" dirty="0"/>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rgbClr val="D9541E"/>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
        <p:nvSpPr>
          <p:cNvPr id="7" name="Date Placeholder 18"/>
          <p:cNvSpPr>
            <a:spLocks noGrp="1"/>
          </p:cNvSpPr>
          <p:nvPr>
            <p:ph type="dt" sz="half" idx="10"/>
          </p:nvPr>
        </p:nvSpPr>
        <p:spPr/>
        <p:txBody>
          <a:bodyPr/>
          <a:lstStyle>
            <a:lvl1pPr>
              <a:defRPr/>
            </a:lvl1pPr>
            <a:extLst/>
          </a:lstStyle>
          <a:p>
            <a:pPr>
              <a:defRPr/>
            </a:pPr>
            <a:fld id="{D001EADD-ED76-4718-BB84-C74A957F7E47}" type="datetime1">
              <a:rPr lang="en-US"/>
              <a:pPr>
                <a:defRPr/>
              </a:pPr>
              <a:t>10/2/2013</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10"/>
          <p:cNvSpPr>
            <a:spLocks noGrp="1"/>
          </p:cNvSpPr>
          <p:nvPr>
            <p:ph type="sldNum" sz="quarter" idx="12"/>
          </p:nvPr>
        </p:nvSpPr>
        <p:spPr/>
        <p:txBody>
          <a:bodyPr/>
          <a:lstStyle>
            <a:lvl1pPr>
              <a:defRPr/>
            </a:lvl1pPr>
            <a:extLst/>
          </a:lstStyle>
          <a:p>
            <a:pPr>
              <a:defRPr/>
            </a:pPr>
            <a:fld id="{C3B31063-6CF1-41DE-B17A-94EBFAA8FDC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8F15605E-6BC4-4315-A5F3-1C4B8F2F3203}" type="datetime1">
              <a:rPr lang="en-US"/>
              <a:pPr>
                <a:defRPr/>
              </a:pPr>
              <a:t>10/2/2013</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A3205EE-8083-4366-A072-6AE3D37BA2D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1856C2B0-CEE1-4454-8428-281924FDCC8F}" type="datetime1">
              <a:rPr lang="en-US"/>
              <a:pPr>
                <a:defRPr/>
              </a:pPr>
              <a:t>10/2/2013</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4346769-8089-4F83-91FA-E2907F16F41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DB07C161-2570-4862-AFC5-D7A55CBBCF66}" type="datetime1">
              <a:rPr lang="en-US"/>
              <a:pPr>
                <a:defRPr/>
              </a:pPr>
              <a:t>10/2/2013</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142BE09-1E92-44E6-8E7D-7B09777B68A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87F46CC2-B5C2-4B5F-873C-E977C72B80A1}" type="datetime1">
              <a:rPr lang="en-US"/>
              <a:pPr>
                <a:defRPr/>
              </a:pPr>
              <a:t>10/2/2013</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B895B67B-23E0-4516-BB59-76238104235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B4E0242D-E324-4236-95A6-166CF7B01D54}" type="datetime1">
              <a:rPr lang="en-US"/>
              <a:pPr>
                <a:defRPr/>
              </a:pPr>
              <a:t>10/2/2013</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65D269C9-D6AB-464F-A112-433C93E85C8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9860C4C0-A3F7-4479-A482-78A752A69DFD}" type="datetime1">
              <a:rPr lang="en-US"/>
              <a:pPr>
                <a:defRPr/>
              </a:pPr>
              <a:t>10/2/2013</a:t>
            </a:fld>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E4E09C32-90F2-4C7D-90B3-BAC58D23609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B7930413-E3F8-40A3-A1BA-DCD70360F1A1}" type="datetime1">
              <a:rPr lang="en-US"/>
              <a:pPr>
                <a:defRPr/>
              </a:pPr>
              <a:t>10/2/2013</a:t>
            </a:fld>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30D1EC2-749B-43F7-9E76-D365100185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extLst/>
          </a:lstStyle>
          <a:p>
            <a:pPr>
              <a:defRPr/>
            </a:pPr>
            <a:fld id="{CF766E09-9F07-4241-88E4-82A194BC7451}" type="datetime1">
              <a:rPr lang="en-US"/>
              <a:pPr>
                <a:defRPr/>
              </a:pPr>
              <a:t>10/2/2013</a:t>
            </a:fld>
            <a:endParaRPr lang="en-US"/>
          </a:p>
        </p:txBody>
      </p:sp>
      <p:sp>
        <p:nvSpPr>
          <p:cNvPr id="4" name="Footer Placeholder 2"/>
          <p:cNvSpPr>
            <a:spLocks noGrp="1"/>
          </p:cNvSpPr>
          <p:nvPr>
            <p:ph type="ftr" sz="quarter" idx="11"/>
          </p:nvPr>
        </p:nvSpPr>
        <p:spPr/>
        <p:txBody>
          <a:bodyPr/>
          <a:lstStyle>
            <a:lvl1pPr>
              <a:defRPr/>
            </a:lvl1pPr>
            <a:extLst/>
          </a:lstStyle>
          <a:p>
            <a:pPr>
              <a:defRPr/>
            </a:pPr>
            <a:endParaRPr lang="en-US"/>
          </a:p>
        </p:txBody>
      </p:sp>
      <p:sp>
        <p:nvSpPr>
          <p:cNvPr id="5" name="Slide Number Placeholder 3"/>
          <p:cNvSpPr>
            <a:spLocks noGrp="1"/>
          </p:cNvSpPr>
          <p:nvPr>
            <p:ph type="sldNum" sz="quarter" idx="12"/>
          </p:nvPr>
        </p:nvSpPr>
        <p:spPr/>
        <p:txBody>
          <a:bodyPr/>
          <a:lstStyle>
            <a:lvl1pPr>
              <a:defRPr/>
            </a:lvl1pPr>
            <a:extLst/>
          </a:lstStyle>
          <a:p>
            <a:pPr>
              <a:defRPr/>
            </a:pPr>
            <a:fld id="{DF789FD5-38FA-48F8-A4D8-87FD471776A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A8E50C2C-FCF2-48CE-90C9-1F77C195D452}" type="datetime1">
              <a:rPr lang="en-US"/>
              <a:pPr>
                <a:defRPr/>
              </a:pPr>
              <a:t>10/2/2013</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ADEE8729-9ABA-4787-BFDA-EF107B999A8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fld id="{01C3619E-EF40-46DA-BE6C-1A57F8D34E29}" type="datetime1">
              <a:rPr lang="en-US"/>
              <a:pPr>
                <a:defRPr/>
              </a:pPr>
              <a:t>10/2/2013</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9AF8DD0D-94CE-4656-A952-0F7F4481574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4162"/>
            <a:ext cx="8306809" cy="548640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01B0745C-7E31-4BAC-87B7-B870BBC9C40C}" type="datetime1">
              <a:rPr lang="en-US"/>
              <a:pPr>
                <a:defRPr/>
              </a:pPr>
              <a:t>10/2/2013</a:t>
            </a:fld>
            <a:endParaRPr lang="en-US"/>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27C91371-74FE-43EA-AA95-2B55541A955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43" r:id="rId1"/>
    <p:sldLayoutId id="2147483736" r:id="rId2"/>
    <p:sldLayoutId id="2147483744" r:id="rId3"/>
    <p:sldLayoutId id="2147483737" r:id="rId4"/>
    <p:sldLayoutId id="2147483738" r:id="rId5"/>
    <p:sldLayoutId id="2147483739" r:id="rId6"/>
    <p:sldLayoutId id="2147483745" r:id="rId7"/>
    <p:sldLayoutId id="2147483740" r:id="rId8"/>
    <p:sldLayoutId id="2147483746" r:id="rId9"/>
    <p:sldLayoutId id="2147483741" r:id="rId10"/>
    <p:sldLayoutId id="2147483742" r:id="rId11"/>
  </p:sldLayoutIdLst>
  <p:hf hdr="0" ftr="0" dt="0"/>
  <p:txStyles>
    <p:titleStyle>
      <a:lvl1pPr algn="l" rtl="0" eaLnBrk="1" fontAlgn="base" hangingPunct="1">
        <a:spcBef>
          <a:spcPct val="0"/>
        </a:spcBef>
        <a:spcAft>
          <a:spcPct val="0"/>
        </a:spcAft>
        <a:defRPr sz="3600" b="1" kern="1200">
          <a:solidFill>
            <a:srgbClr val="FFFFFF"/>
          </a:solidFill>
          <a:effectLst>
            <a:outerShdw blurRad="53975" dist="22860" dir="5400000" algn="tl" rotWithShape="0">
              <a:srgbClr val="000000">
                <a:alpha val="55000"/>
              </a:srgbClr>
            </a:outerShdw>
          </a:effectLst>
          <a:latin typeface="+mj-lt"/>
          <a:ea typeface="+mj-ea"/>
          <a:cs typeface="+mj-cs"/>
        </a:defRPr>
      </a:lvl1pPr>
      <a:lvl2pPr algn="l" rtl="0" eaLnBrk="1" fontAlgn="base" hangingPunct="1">
        <a:spcBef>
          <a:spcPct val="0"/>
        </a:spcBef>
        <a:spcAft>
          <a:spcPct val="0"/>
        </a:spcAft>
        <a:defRPr sz="3600" b="1">
          <a:solidFill>
            <a:srgbClr val="FFFFFF"/>
          </a:solidFill>
          <a:latin typeface="Verdana" pitchFamily="34" charset="0"/>
        </a:defRPr>
      </a:lvl2pPr>
      <a:lvl3pPr algn="l" rtl="0" eaLnBrk="1" fontAlgn="base" hangingPunct="1">
        <a:spcBef>
          <a:spcPct val="0"/>
        </a:spcBef>
        <a:spcAft>
          <a:spcPct val="0"/>
        </a:spcAft>
        <a:defRPr sz="3600" b="1">
          <a:solidFill>
            <a:srgbClr val="FFFFFF"/>
          </a:solidFill>
          <a:latin typeface="Verdana" pitchFamily="34" charset="0"/>
        </a:defRPr>
      </a:lvl3pPr>
      <a:lvl4pPr algn="l" rtl="0" eaLnBrk="1" fontAlgn="base" hangingPunct="1">
        <a:spcBef>
          <a:spcPct val="0"/>
        </a:spcBef>
        <a:spcAft>
          <a:spcPct val="0"/>
        </a:spcAft>
        <a:defRPr sz="3600" b="1">
          <a:solidFill>
            <a:srgbClr val="FFFFFF"/>
          </a:solidFill>
          <a:latin typeface="Verdana" pitchFamily="34" charset="0"/>
        </a:defRPr>
      </a:lvl4pPr>
      <a:lvl5pPr algn="l" rtl="0" eaLnBrk="1" fontAlgn="base" hangingPunct="1">
        <a:spcBef>
          <a:spcPct val="0"/>
        </a:spcBef>
        <a:spcAft>
          <a:spcPct val="0"/>
        </a:spcAft>
        <a:defRPr sz="3600" b="1">
          <a:solidFill>
            <a:srgbClr val="FFFFFF"/>
          </a:solidFill>
          <a:latin typeface="Verdana" pitchFamily="34" charset="0"/>
        </a:defRPr>
      </a:lvl5pPr>
      <a:lvl6pPr marL="457200" algn="l" rtl="0" eaLnBrk="1" fontAlgn="base" hangingPunct="1">
        <a:spcBef>
          <a:spcPct val="0"/>
        </a:spcBef>
        <a:spcAft>
          <a:spcPct val="0"/>
        </a:spcAft>
        <a:defRPr sz="3600" b="1">
          <a:solidFill>
            <a:srgbClr val="FFFFFF"/>
          </a:solidFill>
          <a:latin typeface="Verdana" pitchFamily="34" charset="0"/>
        </a:defRPr>
      </a:lvl6pPr>
      <a:lvl7pPr marL="914400" algn="l" rtl="0" eaLnBrk="1" fontAlgn="base" hangingPunct="1">
        <a:spcBef>
          <a:spcPct val="0"/>
        </a:spcBef>
        <a:spcAft>
          <a:spcPct val="0"/>
        </a:spcAft>
        <a:defRPr sz="3600" b="1">
          <a:solidFill>
            <a:srgbClr val="FFFFFF"/>
          </a:solidFill>
          <a:latin typeface="Verdana" pitchFamily="34" charset="0"/>
        </a:defRPr>
      </a:lvl7pPr>
      <a:lvl8pPr marL="1371600" algn="l" rtl="0" eaLnBrk="1" fontAlgn="base" hangingPunct="1">
        <a:spcBef>
          <a:spcPct val="0"/>
        </a:spcBef>
        <a:spcAft>
          <a:spcPct val="0"/>
        </a:spcAft>
        <a:defRPr sz="3600" b="1">
          <a:solidFill>
            <a:srgbClr val="FFFFFF"/>
          </a:solidFill>
          <a:latin typeface="Verdana" pitchFamily="34" charset="0"/>
        </a:defRPr>
      </a:lvl8pPr>
      <a:lvl9pPr marL="1828800" algn="l" rtl="0" eaLnBrk="1" fontAlgn="base" hangingPunct="1">
        <a:spcBef>
          <a:spcPct val="0"/>
        </a:spcBef>
        <a:spcAft>
          <a:spcPct val="0"/>
        </a:spcAft>
        <a:defRPr sz="3600" b="1">
          <a:solidFill>
            <a:srgbClr val="FFFFFF"/>
          </a:solidFill>
          <a:latin typeface="Verdana" pitchFamily="34" charset="0"/>
        </a:defRPr>
      </a:lvl9pPr>
      <a:extLst/>
    </p:titleStyle>
    <p:bodyStyle>
      <a:lvl1pPr marL="265113" indent="-265113" algn="l" rtl="0" eaLnBrk="1" fontAlgn="base" hangingPunct="1">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1" fontAlgn="base" hangingPunct="1">
        <a:spcBef>
          <a:spcPts val="250"/>
        </a:spcBef>
        <a:spcAft>
          <a:spcPct val="0"/>
        </a:spcAft>
        <a:buClr>
          <a:schemeClr val="accent1"/>
        </a:buClr>
        <a:buSzPct val="100000"/>
        <a:buFont typeface="Verdana" pitchFamily="34" charset="0"/>
        <a:buChar char="◦"/>
        <a:defRPr sz="2400" kern="1200">
          <a:solidFill>
            <a:srgbClr val="0083A9"/>
          </a:solidFill>
          <a:latin typeface="+mn-lt"/>
          <a:ea typeface="+mn-ea"/>
          <a:cs typeface="+mn-cs"/>
        </a:defRPr>
      </a:lvl2pPr>
      <a:lvl3pPr marL="785813" indent="-182563" algn="l" rtl="0" eaLnBrk="1" fontAlgn="base" hangingPunct="1">
        <a:spcBef>
          <a:spcPts val="250"/>
        </a:spcBef>
        <a:spcAft>
          <a:spcPct val="0"/>
        </a:spcAft>
        <a:buClr>
          <a:srgbClr val="D9541E"/>
        </a:buClr>
        <a:buSzPct val="100000"/>
        <a:buFont typeface="Wingdings 2" pitchFamily="18" charset="2"/>
        <a:buChar char=""/>
        <a:defRPr sz="2200" kern="1200">
          <a:solidFill>
            <a:srgbClr val="000000"/>
          </a:solidFill>
          <a:latin typeface="+mn-lt"/>
          <a:ea typeface="+mn-ea"/>
          <a:cs typeface="+mn-cs"/>
        </a:defRPr>
      </a:lvl3pPr>
      <a:lvl4pPr marL="1023938" indent="-182563" algn="l" rtl="0" eaLnBrk="1" fontAlgn="base" hangingPunct="1">
        <a:spcBef>
          <a:spcPts val="225"/>
        </a:spcBef>
        <a:spcAft>
          <a:spcPct val="0"/>
        </a:spcAft>
        <a:buClr>
          <a:srgbClr val="D9541E"/>
        </a:buClr>
        <a:buSzPct val="112000"/>
        <a:buFont typeface="Verdana" pitchFamily="34" charset="0"/>
        <a:buChar char="◦"/>
        <a:defRPr sz="1900" kern="1200">
          <a:solidFill>
            <a:srgbClr val="000000"/>
          </a:solidFill>
          <a:latin typeface="+mn-lt"/>
          <a:ea typeface="+mn-ea"/>
          <a:cs typeface="+mn-cs"/>
        </a:defRPr>
      </a:lvl4pPr>
      <a:lvl5pPr marL="1279525" indent="-182563" algn="l" rtl="0" eaLnBrk="1" fontAlgn="base" hangingPunct="1">
        <a:spcBef>
          <a:spcPts val="250"/>
        </a:spcBef>
        <a:spcAft>
          <a:spcPct val="0"/>
        </a:spcAft>
        <a:buClr>
          <a:srgbClr val="D9541E"/>
        </a:buClr>
        <a:buSzPct val="100000"/>
        <a:buFont typeface="Wingdings 2" pitchFamily="18" charset="2"/>
        <a:buChar char=""/>
        <a:defRPr sz="2000" kern="1200">
          <a:solidFill>
            <a:srgbClr val="000000"/>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45.png"/><Relationship Id="rId4" Type="http://schemas.microsoft.com/office/2007/relationships/media" Target="NUL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dese.mo.gov/eq/edeval.htm" TargetMode="External"/><Relationship Id="rId2" Type="http://schemas.openxmlformats.org/officeDocument/2006/relationships/notesSlide" Target="../notesSlides/notesSlide115.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1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6.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8.xm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dese.mo.gov/eq/ees.htm"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file:///C:\Documents%20and%20Settings\swcee\Desktop\EES%20Training%20Flash%20Drive\EES%20Training%20Development\PROBATIONARY\VIDEOS\5%20Minute%20Univ.wpl" TargetMode="Externa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8.png"/><Relationship Id="rId4" Type="http://schemas.microsoft.com/office/2007/relationships/media" Target="NUL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3.png"/><Relationship Id="rId2" Type="http://schemas.openxmlformats.org/officeDocument/2006/relationships/audio" Target="file:///E:\EES%20Training%20Flash%20Drive\PROBATIONARY\Audio\Slide%2042.wma" TargetMode="External"/><Relationship Id="rId1" Type="http://schemas.openxmlformats.org/officeDocument/2006/relationships/video" Target="NULL" TargetMode="External"/><Relationship Id="rId6" Type="http://schemas.openxmlformats.org/officeDocument/2006/relationships/image" Target="../media/image12.png"/><Relationship Id="rId5" Type="http://schemas.microsoft.com/office/2007/relationships/media" Target="NULL"/><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6.xml"/><Relationship Id="rId7" Type="http://schemas.openxmlformats.org/officeDocument/2006/relationships/image" Target="../media/image15.png"/><Relationship Id="rId2" Type="http://schemas.openxmlformats.org/officeDocument/2006/relationships/audio" Target="file:///E:\EES%20Training%20Flash%20Drive\PROBATIONARY\Audio\slide%2043.wma" TargetMode="External"/><Relationship Id="rId1" Type="http://schemas.openxmlformats.org/officeDocument/2006/relationships/audio" Target="file:///C:\Users\tallee\Documents\EES%20Training%20Flash%20Drive\PROBATIONARY\Audio\slide%2043.wma" TargetMode="External"/><Relationship Id="rId6" Type="http://schemas.openxmlformats.org/officeDocument/2006/relationships/image" Target="../media/image14.jpeg"/><Relationship Id="rId5" Type="http://schemas.openxmlformats.org/officeDocument/2006/relationships/chart" Target="../charts/chart2.xml"/><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file:///E:\EES%20Training%20Flash%20Drive\PROBATIONARY\Audio\slide%2044.wma" TargetMode="External"/><Relationship Id="rId1" Type="http://schemas.openxmlformats.org/officeDocument/2006/relationships/audio" Target="file:///C:\Users\tallee\Documents\EES%20Training%20Flash%20Drive\PROBATIONARY\Audio\slide%2044.wma" TargetMode="Externa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file:///E:\EES%20Training%20Flash%20Drive\PROBATIONARY\Audio\slide%2045.wma" TargetMode="External"/><Relationship Id="rId1" Type="http://schemas.openxmlformats.org/officeDocument/2006/relationships/audio" Target="file:///C:\Users\tallee\Documents\EES%20Training%20Flash%20Drive\PROBATIONARY\Audio\slide%2045.wma" TargetMode="Externa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2.png"/><Relationship Id="rId2" Type="http://schemas.openxmlformats.org/officeDocument/2006/relationships/audio" Target="file:///E:\EES%20Training%20Flash%20Drive\PROBATIONARY\Audio\slide%2046.wma" TargetMode="External"/><Relationship Id="rId1" Type="http://schemas.openxmlformats.org/officeDocument/2006/relationships/audio" Target="file:///C:\Users\tallee\Documents\EES%20Training%20Flash%20Drive\PROBATIONARY\Audio\slide%2046.wma" TargetMode="External"/><Relationship Id="rId6" Type="http://schemas.openxmlformats.org/officeDocument/2006/relationships/image" Target="../media/image21.png"/><Relationship Id="rId5" Type="http://schemas.openxmlformats.org/officeDocument/2006/relationships/chart" Target="../charts/chart3.xml"/><Relationship Id="rId4"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5.xml"/><Relationship Id="rId7" Type="http://schemas.openxmlformats.org/officeDocument/2006/relationships/image" Target="../media/image13.png"/><Relationship Id="rId2" Type="http://schemas.openxmlformats.org/officeDocument/2006/relationships/audio" Target="file:///E:\EES%20Training%20Flash%20Drive\PROBATIONARY\Audio\slide%2047.wma" TargetMode="External"/><Relationship Id="rId1" Type="http://schemas.openxmlformats.org/officeDocument/2006/relationships/audio" Target="file:///C:\Users\tallee\Documents\EES%20Training%20Flash%20Drive\PROBATIONARY\Audio\slide%2047.wma" TargetMode="Externa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file:///E:\EES%20Training%20Flash%20Drive\PROBATIONARY\Audio\slide%2048.wma" TargetMode="External"/><Relationship Id="rId1" Type="http://schemas.openxmlformats.org/officeDocument/2006/relationships/audio" Target="file:///C:\Users\tallee\Documents\EES%20Training%20Flash%20Drive\PROBATIONARY\Audio\slide%2048.wma" TargetMode="External"/><Relationship Id="rId6" Type="http://schemas.openxmlformats.org/officeDocument/2006/relationships/image" Target="../media/image26.png"/><Relationship Id="rId5" Type="http://schemas.openxmlformats.org/officeDocument/2006/relationships/image" Target="../media/image13.png"/><Relationship Id="rId4"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file:///E:\EES%20Training%20Flash%20Drive\PROBATIONARY\Audio\slide%2073.wma" TargetMode="External"/><Relationship Id="rId1" Type="http://schemas.openxmlformats.org/officeDocument/2006/relationships/audio" Target="file:///C:\Users\tallee\Documents\EES%20Training%20Flash%20Drive\PROBATIONARY\Audio\slide%2073.wma" TargetMode="External"/><Relationship Id="rId6" Type="http://schemas.openxmlformats.org/officeDocument/2006/relationships/image" Target="../media/image13.png"/><Relationship Id="rId5" Type="http://schemas.openxmlformats.org/officeDocument/2006/relationships/image" Target="../media/image31.jpeg"/><Relationship Id="rId4" Type="http://schemas.openxmlformats.org/officeDocument/2006/relationships/notesSlide" Target="../notesSlides/notesSlide71.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E:\EES%20Training%20Flash%20Drive\PROBATIONARY\Audio\slide%2074.wma" TargetMode="External"/><Relationship Id="rId1" Type="http://schemas.openxmlformats.org/officeDocument/2006/relationships/audio" Target="file:///C:\Users\tallee\Documents\EES%20Training%20Flash%20Drive\PROBATIONARY\Audio\slide%2074.wma" TargetMode="External"/><Relationship Id="rId6" Type="http://schemas.openxmlformats.org/officeDocument/2006/relationships/image" Target="../media/image13.png"/><Relationship Id="rId5" Type="http://schemas.openxmlformats.org/officeDocument/2006/relationships/image" Target="../media/image32.png"/><Relationship Id="rId4" Type="http://schemas.openxmlformats.org/officeDocument/2006/relationships/notesSlide" Target="../notesSlides/notesSlide72.xml"/></Relationships>
</file>

<file path=ppt/slides/_rels/slide7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2.xml"/><Relationship Id="rId7" Type="http://schemas.openxmlformats.org/officeDocument/2006/relationships/diagramQuickStyle" Target="../diagrams/quickStyle5.xml"/><Relationship Id="rId2" Type="http://schemas.openxmlformats.org/officeDocument/2006/relationships/audio" Target="file:///E:\EES%20Training%20Flash%20Drive\PROBATIONARY\Audio\slide%2075.wma" TargetMode="External"/><Relationship Id="rId1" Type="http://schemas.openxmlformats.org/officeDocument/2006/relationships/audio" Target="file:///C:\Users\tallee\Documents\EES%20Training%20Flash%20Drive\PROBATIONARY\Audio\slide%2075.wma" TargetMode="External"/><Relationship Id="rId6" Type="http://schemas.openxmlformats.org/officeDocument/2006/relationships/diagramLayout" Target="../diagrams/layout5.xml"/><Relationship Id="rId11" Type="http://schemas.openxmlformats.org/officeDocument/2006/relationships/image" Target="../media/image13.png"/><Relationship Id="rId5" Type="http://schemas.openxmlformats.org/officeDocument/2006/relationships/diagramData" Target="../diagrams/data5.xml"/><Relationship Id="rId10" Type="http://schemas.openxmlformats.org/officeDocument/2006/relationships/image" Target="../media/image33.png"/><Relationship Id="rId4" Type="http://schemas.openxmlformats.org/officeDocument/2006/relationships/notesSlide" Target="../notesSlides/notesSlide73.xml"/><Relationship Id="rId9" Type="http://schemas.microsoft.com/office/2007/relationships/diagramDrawing" Target="../diagrams/drawing5.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file:///E:\EES%20Training%20Flash%20Drive\PROBATIONARY\Audio\slide%2076.wma" TargetMode="External"/><Relationship Id="rId1" Type="http://schemas.openxmlformats.org/officeDocument/2006/relationships/audio" Target="file:///C:\Users\tallee\Documents\EES%20Training%20Flash%20Drive\PROBATIONARY\Audio\slide%2076.wma" TargetMode="External"/><Relationship Id="rId5" Type="http://schemas.openxmlformats.org/officeDocument/2006/relationships/image" Target="../media/image13.png"/><Relationship Id="rId4" Type="http://schemas.openxmlformats.org/officeDocument/2006/relationships/notesSlide" Target="../notesSlides/notesSlide74.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file:///E:\EES%20Training%20Flash%20Drive\PROBATIONARY\Audio\slide%2077.wma" TargetMode="External"/><Relationship Id="rId1" Type="http://schemas.openxmlformats.org/officeDocument/2006/relationships/audio" Target="file:///C:\Users\tallee\Documents\EES%20Training%20Flash%20Drive\PROBATIONARY\Audio\slide%2077.wma" TargetMode="External"/><Relationship Id="rId6" Type="http://schemas.openxmlformats.org/officeDocument/2006/relationships/image" Target="../media/image13.png"/><Relationship Id="rId5" Type="http://schemas.openxmlformats.org/officeDocument/2006/relationships/image" Target="../media/image34.png"/><Relationship Id="rId4" Type="http://schemas.openxmlformats.org/officeDocument/2006/relationships/notesSlide" Target="../notesSlides/notesSlide75.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file:///E:\EES%20Training%20Flash%20Drive\PROBATIONARY\Audio\slide%2078.wma" TargetMode="External"/><Relationship Id="rId1" Type="http://schemas.openxmlformats.org/officeDocument/2006/relationships/audio" Target="file:///C:\Users\tallee\Documents\EES%20Training%20Flash%20Drive\PROBATIONARY\Audio\slide%2078.wma" TargetMode="External"/><Relationship Id="rId5" Type="http://schemas.openxmlformats.org/officeDocument/2006/relationships/image" Target="../media/image13.png"/><Relationship Id="rId4" Type="http://schemas.openxmlformats.org/officeDocument/2006/relationships/notesSlide" Target="../notesSlides/notesSlide76.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audio" Target="file:///E:\EES%20Training%20Flash%20Drive\PROBATIONARY\Audio\slide%2079.wma"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35.png"/><Relationship Id="rId4" Type="http://schemas.microsoft.com/office/2007/relationships/media" Target="NUL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audio" Target="file:///C:\Users\tallee\Documents\EES%20Training%20Flash%20Drive\PROBATIONARY\Audio\slide%2079.wma" TargetMode="External"/><Relationship Id="rId5" Type="http://schemas.openxmlformats.org/officeDocument/2006/relationships/image" Target="../media/image13.png"/><Relationship Id="rId4" Type="http://schemas.openxmlformats.org/officeDocument/2006/relationships/chart" Target="../charts/chart6.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E:\EES%20Training%20Flash%20Drive\PROBATIONARY\Audio\slide%2083.wma" TargetMode="External"/><Relationship Id="rId1" Type="http://schemas.openxmlformats.org/officeDocument/2006/relationships/audio" Target="file:///C:\Users\tallee\Documents\EES%20Training%20Flash%20Drive\PROBATIONARY\Audio\slide%2083.wma" TargetMode="External"/><Relationship Id="rId6" Type="http://schemas.openxmlformats.org/officeDocument/2006/relationships/image" Target="../media/image13.png"/><Relationship Id="rId5" Type="http://schemas.openxmlformats.org/officeDocument/2006/relationships/chart" Target="../charts/chart7.xml"/><Relationship Id="rId4" Type="http://schemas.openxmlformats.org/officeDocument/2006/relationships/notesSlide" Target="../notesSlides/notesSlide81.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36.png"/><Relationship Id="rId4" Type="http://schemas.microsoft.com/office/2007/relationships/media" Target="NUL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37.png"/><Relationship Id="rId4" Type="http://schemas.microsoft.com/office/2007/relationships/media" Target="NUL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hyperlink" Target="http://dese.mo.gov/eq/cert/eqteachers.html" TargetMode="Externa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924800" cy="2743200"/>
          </a:xfrm>
        </p:spPr>
        <p:txBody>
          <a:bodyPr anchor="ctr" anchorCtr="0">
            <a:normAutofit/>
          </a:bodyPr>
          <a:lstStyle/>
          <a:p>
            <a:pPr algn="ctr" fontAlgn="auto">
              <a:spcAft>
                <a:spcPts val="0"/>
              </a:spcAft>
              <a:defRPr/>
            </a:pPr>
            <a:r>
              <a:rPr lang="en-US" dirty="0" smtClean="0">
                <a:solidFill>
                  <a:srgbClr val="004B8D"/>
                </a:solidFill>
              </a:rPr>
              <a:t>PROBATIONARY</a:t>
            </a:r>
            <a:endParaRPr lang="en-US" dirty="0">
              <a:solidFill>
                <a:srgbClr val="004B8D"/>
              </a:solidFill>
            </a:endParaRPr>
          </a:p>
        </p:txBody>
      </p:sp>
      <p:sp>
        <p:nvSpPr>
          <p:cNvPr id="6147" name="Subtitle 2"/>
          <p:cNvSpPr>
            <a:spLocks noGrp="1"/>
          </p:cNvSpPr>
          <p:nvPr>
            <p:ph type="subTitle" idx="1"/>
          </p:nvPr>
        </p:nvSpPr>
        <p:spPr>
          <a:xfrm>
            <a:off x="533400" y="3684588"/>
            <a:ext cx="7772400" cy="658812"/>
          </a:xfrm>
        </p:spPr>
        <p:txBody>
          <a:bodyPr/>
          <a:lstStyle/>
          <a:p>
            <a:pPr marL="36513">
              <a:spcBef>
                <a:spcPct val="0"/>
              </a:spcBef>
            </a:pPr>
            <a:r>
              <a:rPr lang="en-US" sz="2500" b="1" dirty="0" smtClean="0">
                <a:solidFill>
                  <a:srgbClr val="439639"/>
                </a:solidFill>
              </a:rPr>
              <a:t>Office of Educator Quality</a:t>
            </a:r>
          </a:p>
        </p:txBody>
      </p:sp>
      <p:pic>
        <p:nvPicPr>
          <p:cNvPr id="6148" name="Picture 6" descr="Logo_main_color.jpg"/>
          <p:cNvPicPr>
            <a:picLocks noChangeAspect="1"/>
          </p:cNvPicPr>
          <p:nvPr/>
        </p:nvPicPr>
        <p:blipFill>
          <a:blip r:embed="rId3" cstate="print"/>
          <a:stretch>
            <a:fillRect/>
          </a:stretch>
        </p:blipFill>
        <p:spPr bwMode="auto">
          <a:xfrm>
            <a:off x="457200" y="4953000"/>
            <a:ext cx="3810000" cy="1371600"/>
          </a:xfrm>
          <a:prstGeom prst="rect">
            <a:avLst/>
          </a:prstGeom>
          <a:noFill/>
          <a:ln w="9525">
            <a:noFill/>
            <a:miter lim="800000"/>
            <a:headEnd/>
            <a:tailEnd/>
          </a:ln>
        </p:spPr>
      </p:pic>
      <p:sp>
        <p:nvSpPr>
          <p:cNvPr id="6149" name="TextBox 7"/>
          <p:cNvSpPr txBox="1">
            <a:spLocks noChangeArrowheads="1"/>
          </p:cNvSpPr>
          <p:nvPr/>
        </p:nvSpPr>
        <p:spPr bwMode="auto">
          <a:xfrm>
            <a:off x="5943600" y="4522788"/>
            <a:ext cx="2362200" cy="430212"/>
          </a:xfrm>
          <a:prstGeom prst="rect">
            <a:avLst/>
          </a:prstGeom>
          <a:noFill/>
          <a:ln w="9525">
            <a:noFill/>
            <a:miter lim="800000"/>
            <a:headEnd/>
            <a:tailEnd/>
          </a:ln>
        </p:spPr>
        <p:txBody>
          <a:bodyPr wrap="square">
            <a:spAutoFit/>
          </a:bodyPr>
          <a:lstStyle/>
          <a:p>
            <a:pPr algn="r"/>
            <a:r>
              <a:rPr lang="en-US" sz="2200" b="1" dirty="0" smtClean="0">
                <a:solidFill>
                  <a:srgbClr val="BA8748"/>
                </a:solidFill>
                <a:latin typeface="Verdana" pitchFamily="34" charset="0"/>
              </a:rPr>
              <a:t>2013-2014</a:t>
            </a:r>
            <a:endParaRPr lang="en-US" sz="2200" b="1" dirty="0">
              <a:solidFill>
                <a:srgbClr val="BA8748"/>
              </a:solidFill>
              <a:latin typeface="Verdana" pitchFamily="34" charset="0"/>
            </a:endParaRPr>
          </a:p>
        </p:txBody>
      </p:sp>
      <p:cxnSp>
        <p:nvCxnSpPr>
          <p:cNvPr id="7" name="Straight Connector 6"/>
          <p:cNvCxnSpPr/>
          <p:nvPr/>
        </p:nvCxnSpPr>
        <p:spPr>
          <a:xfrm>
            <a:off x="914400" y="3351212"/>
            <a:ext cx="7315200" cy="1588"/>
          </a:xfrm>
          <a:prstGeom prst="line">
            <a:avLst/>
          </a:prstGeom>
          <a:ln w="38100">
            <a:solidFill>
              <a:srgbClr val="BA874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Involvement of Stakeholders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10</a:t>
            </a:fld>
            <a:endParaRPr lang="en-US" dirty="0">
              <a:solidFill>
                <a:srgbClr val="0083A9">
                  <a:shade val="50000"/>
                </a:srgbClr>
              </a:solidFill>
            </a:endParaRPr>
          </a:p>
        </p:txBody>
      </p:sp>
      <p:sp>
        <p:nvSpPr>
          <p:cNvPr id="5" name="Content Placeholder 2"/>
          <p:cNvSpPr txBox="1">
            <a:spLocks/>
          </p:cNvSpPr>
          <p:nvPr/>
        </p:nvSpPr>
        <p:spPr>
          <a:xfrm>
            <a:off x="533400" y="1524000"/>
            <a:ext cx="8229600" cy="5029200"/>
          </a:xfrm>
          <a:prstGeom prst="rect">
            <a:avLst/>
          </a:prstGeom>
        </p:spPr>
        <p:txBody>
          <a:bodyPr/>
          <a:lstStyle>
            <a:lvl1pPr marL="265113" indent="-265113" algn="l" rtl="0" eaLnBrk="1" fontAlgn="base" hangingPunct="1">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1" fontAlgn="base" hangingPunct="1">
              <a:spcBef>
                <a:spcPts val="250"/>
              </a:spcBef>
              <a:spcAft>
                <a:spcPct val="0"/>
              </a:spcAft>
              <a:buClr>
                <a:schemeClr val="accent1"/>
              </a:buClr>
              <a:buSzPct val="100000"/>
              <a:buFont typeface="Verdana" pitchFamily="34" charset="0"/>
              <a:buChar char="◦"/>
              <a:defRPr sz="2400" kern="1200">
                <a:solidFill>
                  <a:srgbClr val="0083A9"/>
                </a:solidFill>
                <a:latin typeface="+mn-lt"/>
                <a:ea typeface="+mn-ea"/>
                <a:cs typeface="+mn-cs"/>
              </a:defRPr>
            </a:lvl2pPr>
            <a:lvl3pPr marL="785813" indent="-182563" algn="l" rtl="0" eaLnBrk="1" fontAlgn="base" hangingPunct="1">
              <a:spcBef>
                <a:spcPts val="250"/>
              </a:spcBef>
              <a:spcAft>
                <a:spcPct val="0"/>
              </a:spcAft>
              <a:buClr>
                <a:srgbClr val="D9541E"/>
              </a:buClr>
              <a:buSzPct val="100000"/>
              <a:buFont typeface="Wingdings 2" pitchFamily="18" charset="2"/>
              <a:buChar char=""/>
              <a:defRPr sz="2200" kern="1200">
                <a:solidFill>
                  <a:srgbClr val="000000"/>
                </a:solidFill>
                <a:latin typeface="+mn-lt"/>
                <a:ea typeface="+mn-ea"/>
                <a:cs typeface="+mn-cs"/>
              </a:defRPr>
            </a:lvl3pPr>
            <a:lvl4pPr marL="1023938" indent="-182563" algn="l" rtl="0" eaLnBrk="1" fontAlgn="base" hangingPunct="1">
              <a:spcBef>
                <a:spcPts val="225"/>
              </a:spcBef>
              <a:spcAft>
                <a:spcPct val="0"/>
              </a:spcAft>
              <a:buClr>
                <a:srgbClr val="D9541E"/>
              </a:buClr>
              <a:buSzPct val="112000"/>
              <a:buFont typeface="Verdana" pitchFamily="34" charset="0"/>
              <a:buChar char="◦"/>
              <a:defRPr sz="1900" kern="1200">
                <a:solidFill>
                  <a:srgbClr val="000000"/>
                </a:solidFill>
                <a:latin typeface="+mn-lt"/>
                <a:ea typeface="+mn-ea"/>
                <a:cs typeface="+mn-cs"/>
              </a:defRPr>
            </a:lvl4pPr>
            <a:lvl5pPr marL="1279525" indent="-182563" algn="l" rtl="0" eaLnBrk="1" fontAlgn="base" hangingPunct="1">
              <a:spcBef>
                <a:spcPts val="250"/>
              </a:spcBef>
              <a:spcAft>
                <a:spcPct val="0"/>
              </a:spcAft>
              <a:buClr>
                <a:srgbClr val="D9541E"/>
              </a:buClr>
              <a:buSzPct val="100000"/>
              <a:buFont typeface="Wingdings 2" pitchFamily="18" charset="2"/>
              <a:buChar char=""/>
              <a:defRPr sz="2000" kern="1200">
                <a:solidFill>
                  <a:srgbClr val="000000"/>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buClr>
                <a:srgbClr val="FFFFFF"/>
              </a:buClr>
              <a:buFont typeface="Wingdings 2" pitchFamily="18" charset="2"/>
              <a:buNone/>
            </a:pPr>
            <a:r>
              <a:rPr lang="en-US" sz="2400" dirty="0" smtClean="0">
                <a:solidFill>
                  <a:srgbClr val="439639"/>
                </a:solidFill>
              </a:rPr>
              <a:t>More than 3 years of work.</a:t>
            </a:r>
          </a:p>
          <a:p>
            <a:pPr marL="0" indent="0">
              <a:buClr>
                <a:srgbClr val="FFFFFF"/>
              </a:buClr>
              <a:buFont typeface="Wingdings 2" pitchFamily="18" charset="2"/>
              <a:buNone/>
            </a:pPr>
            <a:r>
              <a:rPr lang="en-US" sz="2400" dirty="0" smtClean="0">
                <a:solidFill>
                  <a:srgbClr val="439639"/>
                </a:solidFill>
              </a:rPr>
              <a:t>Partners involved with the creation/development:</a:t>
            </a:r>
          </a:p>
          <a:p>
            <a:pPr marL="0" indent="0">
              <a:buClr>
                <a:srgbClr val="FFFFFF"/>
              </a:buClr>
              <a:buFont typeface="Wingdings 2" pitchFamily="18" charset="2"/>
              <a:buNone/>
            </a:pPr>
            <a:endParaRPr lang="en-US" sz="1100" b="1" dirty="0">
              <a:solidFill>
                <a:srgbClr val="439639"/>
              </a:solidFill>
            </a:endParaRPr>
          </a:p>
          <a:p>
            <a:pPr marL="0" indent="0">
              <a:buClr>
                <a:srgbClr val="FFFFFF"/>
              </a:buClr>
              <a:buFont typeface="Wingdings 2" pitchFamily="18" charset="2"/>
              <a:buNone/>
            </a:pPr>
            <a:r>
              <a:rPr lang="en-US" b="1" dirty="0" smtClean="0">
                <a:solidFill>
                  <a:srgbClr val="0083A9">
                    <a:lumMod val="75000"/>
                  </a:srgbClr>
                </a:solidFill>
              </a:rPr>
              <a:t>27 organization partners including</a:t>
            </a:r>
          </a:p>
          <a:p>
            <a:pPr marL="0" indent="0">
              <a:buClr>
                <a:srgbClr val="FFFFFF"/>
              </a:buClr>
              <a:buFont typeface="Wingdings 2" pitchFamily="18" charset="2"/>
              <a:buNone/>
            </a:pPr>
            <a:r>
              <a:rPr lang="en-US" sz="1600" b="1" dirty="0">
                <a:solidFill>
                  <a:srgbClr val="439639"/>
                </a:solidFill>
              </a:rPr>
              <a:t>	</a:t>
            </a:r>
            <a:r>
              <a:rPr lang="en-US" sz="1600" dirty="0" smtClean="0">
                <a:solidFill>
                  <a:srgbClr val="439639"/>
                </a:solidFill>
              </a:rPr>
              <a:t>American Federation of Teachers of Missouri (AFT)</a:t>
            </a:r>
          </a:p>
          <a:p>
            <a:pPr marL="0" indent="0">
              <a:buClr>
                <a:srgbClr val="FFFFFF"/>
              </a:buClr>
              <a:buFont typeface="Wingdings 2" pitchFamily="18" charset="2"/>
              <a:buNone/>
            </a:pPr>
            <a:r>
              <a:rPr lang="en-US" sz="1600" dirty="0">
                <a:solidFill>
                  <a:srgbClr val="439639"/>
                </a:solidFill>
              </a:rPr>
              <a:t> </a:t>
            </a:r>
            <a:r>
              <a:rPr lang="en-US" sz="1600" dirty="0" smtClean="0">
                <a:solidFill>
                  <a:srgbClr val="439639"/>
                </a:solidFill>
              </a:rPr>
              <a:t>	Missouri Association of Elementary School Principals (MAESP)</a:t>
            </a:r>
          </a:p>
          <a:p>
            <a:pPr marL="0" indent="0">
              <a:buClr>
                <a:srgbClr val="FFFFFF"/>
              </a:buClr>
              <a:buFont typeface="Wingdings 2" pitchFamily="18" charset="2"/>
              <a:buNone/>
            </a:pPr>
            <a:r>
              <a:rPr lang="en-US" sz="1600" dirty="0">
                <a:solidFill>
                  <a:srgbClr val="439639"/>
                </a:solidFill>
              </a:rPr>
              <a:t>	</a:t>
            </a:r>
            <a:r>
              <a:rPr lang="en-US" sz="1600" dirty="0" smtClean="0">
                <a:solidFill>
                  <a:srgbClr val="439639"/>
                </a:solidFill>
              </a:rPr>
              <a:t>Missouri Association of Rural Education(MARE)</a:t>
            </a:r>
          </a:p>
          <a:p>
            <a:pPr marL="0" indent="0">
              <a:buClr>
                <a:srgbClr val="FFFFFF"/>
              </a:buClr>
              <a:buFont typeface="Wingdings 2" pitchFamily="18" charset="2"/>
              <a:buNone/>
            </a:pPr>
            <a:r>
              <a:rPr lang="en-US" sz="1600" dirty="0">
                <a:solidFill>
                  <a:srgbClr val="439639"/>
                </a:solidFill>
              </a:rPr>
              <a:t>	</a:t>
            </a:r>
            <a:r>
              <a:rPr lang="en-US" sz="1600" dirty="0" smtClean="0">
                <a:solidFill>
                  <a:srgbClr val="439639"/>
                </a:solidFill>
              </a:rPr>
              <a:t>Missouri Association of School Administrators (MASA)</a:t>
            </a:r>
          </a:p>
          <a:p>
            <a:pPr marL="0" indent="0">
              <a:buClr>
                <a:srgbClr val="FFFFFF"/>
              </a:buClr>
              <a:buFont typeface="Wingdings 2" pitchFamily="18" charset="2"/>
              <a:buNone/>
            </a:pPr>
            <a:r>
              <a:rPr lang="en-US" sz="1600" dirty="0">
                <a:solidFill>
                  <a:srgbClr val="439639"/>
                </a:solidFill>
              </a:rPr>
              <a:t>	</a:t>
            </a:r>
            <a:r>
              <a:rPr lang="en-US" sz="1600" dirty="0" smtClean="0">
                <a:solidFill>
                  <a:srgbClr val="439639"/>
                </a:solidFill>
              </a:rPr>
              <a:t>Missouri Association of Secondary School Principals (MASSP)</a:t>
            </a:r>
          </a:p>
          <a:p>
            <a:pPr marL="0" indent="0">
              <a:buClr>
                <a:srgbClr val="FFFFFF"/>
              </a:buClr>
              <a:buFont typeface="Wingdings 2" pitchFamily="18" charset="2"/>
              <a:buNone/>
            </a:pPr>
            <a:r>
              <a:rPr lang="en-US" sz="1600" dirty="0">
                <a:solidFill>
                  <a:srgbClr val="439639"/>
                </a:solidFill>
              </a:rPr>
              <a:t>	</a:t>
            </a:r>
            <a:r>
              <a:rPr lang="en-US" sz="1600" dirty="0" smtClean="0">
                <a:solidFill>
                  <a:srgbClr val="439639"/>
                </a:solidFill>
              </a:rPr>
              <a:t>Missouri National Education Association (MNEA)</a:t>
            </a:r>
          </a:p>
          <a:p>
            <a:pPr marL="0" indent="0">
              <a:buClr>
                <a:srgbClr val="FFFFFF"/>
              </a:buClr>
              <a:buFont typeface="Wingdings 2" pitchFamily="18" charset="2"/>
              <a:buNone/>
            </a:pPr>
            <a:r>
              <a:rPr lang="en-US" sz="1600" dirty="0">
                <a:solidFill>
                  <a:srgbClr val="439639"/>
                </a:solidFill>
              </a:rPr>
              <a:t>	</a:t>
            </a:r>
            <a:r>
              <a:rPr lang="en-US" sz="1600" dirty="0" smtClean="0">
                <a:solidFill>
                  <a:srgbClr val="439639"/>
                </a:solidFill>
              </a:rPr>
              <a:t>Missouri School Boards’ Association (MSBA)</a:t>
            </a:r>
          </a:p>
          <a:p>
            <a:pPr marL="0" indent="0">
              <a:buClr>
                <a:srgbClr val="FFFFFF"/>
              </a:buClr>
              <a:buFont typeface="Wingdings 2" pitchFamily="18" charset="2"/>
              <a:buNone/>
            </a:pPr>
            <a:r>
              <a:rPr lang="en-US" sz="1600" dirty="0">
                <a:solidFill>
                  <a:srgbClr val="439639"/>
                </a:solidFill>
              </a:rPr>
              <a:t>	</a:t>
            </a:r>
            <a:r>
              <a:rPr lang="en-US" sz="1600" dirty="0" smtClean="0">
                <a:solidFill>
                  <a:srgbClr val="439639"/>
                </a:solidFill>
              </a:rPr>
              <a:t>Missouri State Teachers Association (MSTA)</a:t>
            </a:r>
            <a:endParaRPr lang="en-US" dirty="0">
              <a:solidFill>
                <a:srgbClr val="439639"/>
              </a:solidFill>
            </a:endParaRPr>
          </a:p>
          <a:p>
            <a:pPr marL="0" indent="0">
              <a:buClr>
                <a:srgbClr val="FFFFFF"/>
              </a:buClr>
              <a:buFont typeface="Wingdings 2" pitchFamily="18" charset="2"/>
              <a:buNone/>
            </a:pPr>
            <a:r>
              <a:rPr lang="en-US" b="1" dirty="0" smtClean="0">
                <a:solidFill>
                  <a:srgbClr val="0083A9">
                    <a:lumMod val="75000"/>
                  </a:srgbClr>
                </a:solidFill>
              </a:rPr>
              <a:t>32 school district partners</a:t>
            </a:r>
          </a:p>
          <a:p>
            <a:pPr marL="0" indent="0">
              <a:buClr>
                <a:srgbClr val="FFFFFF"/>
              </a:buClr>
              <a:buFont typeface="Wingdings 2" pitchFamily="18" charset="2"/>
              <a:buNone/>
            </a:pPr>
            <a:r>
              <a:rPr lang="en-US" b="1" dirty="0" smtClean="0">
                <a:solidFill>
                  <a:srgbClr val="0083A9">
                    <a:lumMod val="75000"/>
                  </a:srgbClr>
                </a:solidFill>
              </a:rPr>
              <a:t>25 higher education partners</a:t>
            </a:r>
          </a:p>
          <a:p>
            <a:pPr>
              <a:buClr>
                <a:srgbClr val="FFFFFF"/>
              </a:buClr>
              <a:buFont typeface="Wingdings" pitchFamily="2" charset="2"/>
              <a:buNone/>
            </a:pPr>
            <a:endParaRPr lang="en-US" dirty="0" smtClean="0">
              <a:solidFill>
                <a:srgbClr val="0083A9"/>
              </a:solidFill>
            </a:endParaRPr>
          </a:p>
          <a:p>
            <a:pPr lvl="1">
              <a:buClr>
                <a:srgbClr val="FFFFFF"/>
              </a:buClr>
              <a:buFont typeface="Wingdings 2" pitchFamily="18" charset="2"/>
              <a:buNone/>
            </a:pPr>
            <a:endParaRPr lang="en-US" dirty="0" smtClean="0"/>
          </a:p>
        </p:txBody>
      </p:sp>
    </p:spTree>
    <p:extLst>
      <p:ext uri="{BB962C8B-B14F-4D97-AF65-F5344CB8AC3E}">
        <p14:creationId xmlns:p14="http://schemas.microsoft.com/office/powerpoint/2010/main" xmlns="" val="27374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fade">
                                      <p:cBhvr>
                                        <p:cTn id="52" dur="5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fade">
                                      <p:cBhvr>
                                        <p:cTn id="57" dur="500"/>
                                        <p:tgtEl>
                                          <p:spTgt spid="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Effect transition="in" filter="fade">
                                      <p:cBhvr>
                                        <p:cTn id="62" dur="500"/>
                                        <p:tgtEl>
                                          <p:spTgt spid="5">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13" end="13"/>
                                            </p:txEl>
                                          </p:spTgt>
                                        </p:tgtEl>
                                        <p:attrNameLst>
                                          <p:attrName>style.visibility</p:attrName>
                                        </p:attrNameLst>
                                      </p:cBhvr>
                                      <p:to>
                                        <p:strVal val="visible"/>
                                      </p:to>
                                    </p:set>
                                    <p:animEffect transition="in" filter="fade">
                                      <p:cBhvr>
                                        <p:cTn id="67"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Mentoring Program Standards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100</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dirty="0">
                <a:solidFill>
                  <a:srgbClr val="439639"/>
                </a:solidFill>
                <a:latin typeface="Verdana"/>
              </a:rPr>
              <a:t>• Criteria for </a:t>
            </a:r>
            <a:r>
              <a:rPr lang="en-US" b="1" dirty="0">
                <a:solidFill>
                  <a:srgbClr val="0083A9">
                    <a:lumMod val="75000"/>
                  </a:srgbClr>
                </a:solidFill>
                <a:latin typeface="Verdana"/>
              </a:rPr>
              <a:t>selecting mentors </a:t>
            </a:r>
            <a:r>
              <a:rPr lang="en-US" dirty="0">
                <a:solidFill>
                  <a:srgbClr val="439639"/>
                </a:solidFill>
                <a:latin typeface="Verdana"/>
              </a:rPr>
              <a:t>and outlines key components for </a:t>
            </a:r>
            <a:r>
              <a:rPr lang="en-US" b="1" dirty="0">
                <a:solidFill>
                  <a:schemeClr val="bg2">
                    <a:lumMod val="75000"/>
                  </a:schemeClr>
                </a:solidFill>
                <a:latin typeface="Verdana"/>
              </a:rPr>
              <a:t>comprehensive training </a:t>
            </a:r>
            <a:r>
              <a:rPr lang="en-US" dirty="0">
                <a:solidFill>
                  <a:srgbClr val="439639"/>
                </a:solidFill>
                <a:latin typeface="Verdana"/>
              </a:rPr>
              <a:t>to equip them with appropriate skills/knowledge</a:t>
            </a:r>
          </a:p>
          <a:p>
            <a:pPr>
              <a:buClr>
                <a:srgbClr val="439639"/>
              </a:buClr>
              <a:buSzPct val="80000"/>
              <a:defRPr/>
            </a:pPr>
            <a:endParaRPr lang="en-US" dirty="0">
              <a:solidFill>
                <a:srgbClr val="439639"/>
              </a:solidFill>
              <a:latin typeface="Verdana"/>
            </a:endParaRPr>
          </a:p>
          <a:p>
            <a:pPr>
              <a:buClr>
                <a:srgbClr val="439639"/>
              </a:buClr>
              <a:buSzPct val="80000"/>
              <a:defRPr/>
            </a:pPr>
            <a:r>
              <a:rPr lang="en-US" dirty="0">
                <a:solidFill>
                  <a:srgbClr val="439639"/>
                </a:solidFill>
                <a:latin typeface="Verdana"/>
              </a:rPr>
              <a:t>• </a:t>
            </a:r>
            <a:r>
              <a:rPr lang="en-US" b="1" dirty="0">
                <a:solidFill>
                  <a:srgbClr val="0083A9">
                    <a:lumMod val="75000"/>
                  </a:srgbClr>
                </a:solidFill>
                <a:latin typeface="Verdana"/>
              </a:rPr>
              <a:t>Expectations for mentoring support </a:t>
            </a:r>
            <a:r>
              <a:rPr lang="en-US" dirty="0">
                <a:solidFill>
                  <a:srgbClr val="439639"/>
                </a:solidFill>
                <a:latin typeface="Verdana"/>
              </a:rPr>
              <a:t>(aligning class schedules and planning periods, release time for mentors to coach/observe, sufficient time for beginning educators to observe master teachers, etc</a:t>
            </a:r>
            <a:r>
              <a:rPr lang="en-US" dirty="0" smtClean="0">
                <a:solidFill>
                  <a:srgbClr val="439639"/>
                </a:solidFill>
                <a:latin typeface="Verdana"/>
              </a:rPr>
              <a:t>.)</a:t>
            </a:r>
          </a:p>
          <a:p>
            <a:pPr>
              <a:buClr>
                <a:srgbClr val="439639"/>
              </a:buClr>
              <a:buSzPct val="80000"/>
              <a:defRPr/>
            </a:pPr>
            <a:endParaRPr lang="en-US" dirty="0">
              <a:solidFill>
                <a:srgbClr val="439639"/>
              </a:solidFill>
              <a:latin typeface="Verdana"/>
            </a:endParaRPr>
          </a:p>
          <a:p>
            <a:pPr>
              <a:buClr>
                <a:srgbClr val="439639"/>
              </a:buClr>
              <a:buSzPct val="80000"/>
              <a:defRPr/>
            </a:pPr>
            <a:r>
              <a:rPr lang="en-US" dirty="0">
                <a:solidFill>
                  <a:srgbClr val="439639"/>
                </a:solidFill>
                <a:latin typeface="Verdana"/>
              </a:rPr>
              <a:t>• A summary of </a:t>
            </a:r>
            <a:r>
              <a:rPr lang="en-US" b="1" dirty="0">
                <a:solidFill>
                  <a:srgbClr val="0083A9">
                    <a:lumMod val="75000"/>
                  </a:srgbClr>
                </a:solidFill>
                <a:latin typeface="Verdana"/>
              </a:rPr>
              <a:t>particular responsibilities </a:t>
            </a:r>
            <a:r>
              <a:rPr lang="en-US" dirty="0">
                <a:solidFill>
                  <a:srgbClr val="439639"/>
                </a:solidFill>
                <a:latin typeface="Verdana"/>
              </a:rPr>
              <a:t>(e.g. mentor selection and training, initial contact, communication, confidentiality, PD documentation, PD plan, mentor program support, and mentor program </a:t>
            </a:r>
            <a:r>
              <a:rPr lang="en-US" dirty="0" smtClean="0">
                <a:solidFill>
                  <a:srgbClr val="439639"/>
                </a:solidFill>
                <a:latin typeface="Verdana"/>
              </a:rPr>
              <a:t>evaluation).</a:t>
            </a:r>
          </a:p>
          <a:p>
            <a:pPr marL="36513" indent="-265113">
              <a:buClr>
                <a:srgbClr val="439639"/>
              </a:buClr>
              <a:buSzPct val="80000"/>
              <a:buFont typeface="Wingdings 2" pitchFamily="18" charset="2"/>
              <a:buChar char=""/>
              <a:defRPr/>
            </a:pPr>
            <a:endParaRPr lang="en-US" dirty="0">
              <a:solidFill>
                <a:srgbClr val="439639"/>
              </a:solidFill>
              <a:latin typeface="Verdana"/>
            </a:endParaRPr>
          </a:p>
          <a:p>
            <a:pPr marL="36513" indent="-265113">
              <a:buClr>
                <a:srgbClr val="439639"/>
              </a:buClr>
              <a:buSzPct val="80000"/>
              <a:buFont typeface="Wingdings 2" pitchFamily="18" charset="2"/>
              <a:buChar char=""/>
              <a:defRPr/>
            </a:pPr>
            <a:endParaRPr lang="en-US" dirty="0" smtClean="0">
              <a:solidFill>
                <a:srgbClr val="439639"/>
              </a:solidFill>
              <a:latin typeface="Verdana"/>
            </a:endParaRPr>
          </a:p>
        </p:txBody>
      </p:sp>
      <p:sp>
        <p:nvSpPr>
          <p:cNvPr id="5" name="Rectangle 4"/>
          <p:cNvSpPr/>
          <p:nvPr/>
        </p:nvSpPr>
        <p:spPr>
          <a:xfrm>
            <a:off x="6477000" y="6019800"/>
            <a:ext cx="2016899" cy="461665"/>
          </a:xfrm>
          <a:prstGeom prst="rect">
            <a:avLst/>
          </a:prstGeom>
        </p:spPr>
        <p:txBody>
          <a:bodyPr wrap="none">
            <a:spAutoFit/>
          </a:bodyPr>
          <a:lstStyle/>
          <a:p>
            <a:pPr lvl="0">
              <a:buClr>
                <a:srgbClr val="439639"/>
              </a:buClr>
              <a:defRPr/>
            </a:pPr>
            <a:r>
              <a:rPr lang="en-US" sz="2400" b="1" dirty="0" smtClean="0">
                <a:solidFill>
                  <a:srgbClr val="0083A9">
                    <a:lumMod val="75000"/>
                  </a:srgbClr>
                </a:solidFill>
              </a:rPr>
              <a:t>WB 14-15-16</a:t>
            </a:r>
            <a:endParaRPr lang="en-US" sz="2400" b="1" dirty="0">
              <a:solidFill>
                <a:srgbClr val="0083A9">
                  <a:lumMod val="75000"/>
                </a:srgbClr>
              </a:solidFill>
            </a:endParaRPr>
          </a:p>
        </p:txBody>
      </p:sp>
    </p:spTree>
    <p:extLst>
      <p:ext uri="{BB962C8B-B14F-4D97-AF65-F5344CB8AC3E}">
        <p14:creationId xmlns:p14="http://schemas.microsoft.com/office/powerpoint/2010/main" xmlns="" val="110337990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101</a:t>
            </a:fld>
            <a:endParaRPr lang="en-US">
              <a:solidFill>
                <a:srgbClr val="0083A9">
                  <a:shade val="50000"/>
                </a:srgbClr>
              </a:solidFill>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454766"/>
            <a:ext cx="8382000" cy="60365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Oval 3"/>
          <p:cNvSpPr/>
          <p:nvPr/>
        </p:nvSpPr>
        <p:spPr>
          <a:xfrm>
            <a:off x="4876800" y="1524000"/>
            <a:ext cx="1600200" cy="4967288"/>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6477000" y="6019800"/>
            <a:ext cx="2016899" cy="830997"/>
          </a:xfrm>
          <a:prstGeom prst="rect">
            <a:avLst/>
          </a:prstGeom>
        </p:spPr>
        <p:txBody>
          <a:bodyPr wrap="none">
            <a:spAutoFit/>
          </a:bodyPr>
          <a:lstStyle/>
          <a:p>
            <a:pPr lvl="0">
              <a:buClr>
                <a:srgbClr val="439639"/>
              </a:buClr>
              <a:defRPr/>
            </a:pPr>
            <a:r>
              <a:rPr lang="en-US" sz="2400" b="1" dirty="0" smtClean="0">
                <a:solidFill>
                  <a:srgbClr val="0083A9">
                    <a:lumMod val="75000"/>
                  </a:srgbClr>
                </a:solidFill>
              </a:rPr>
              <a:t>WB 14-15-16</a:t>
            </a:r>
          </a:p>
          <a:p>
            <a:pPr lvl="0">
              <a:buClr>
                <a:srgbClr val="439639"/>
              </a:buClr>
              <a:defRPr/>
            </a:pPr>
            <a:endParaRPr lang="en-US" sz="2400" b="1" dirty="0">
              <a:solidFill>
                <a:srgbClr val="0083A9">
                  <a:lumMod val="75000"/>
                </a:srgbClr>
              </a:solidFill>
            </a:endParaRPr>
          </a:p>
        </p:txBody>
      </p:sp>
    </p:spTree>
    <p:extLst>
      <p:ext uri="{BB962C8B-B14F-4D97-AF65-F5344CB8AC3E}">
        <p14:creationId xmlns:p14="http://schemas.microsoft.com/office/powerpoint/2010/main" xmlns="" val="60827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50925"/>
          </a:xfrm>
        </p:spPr>
        <p:txBody>
          <a:bodyPr anchor="t" anchorCtr="0">
            <a:noAutofit/>
          </a:bodyPr>
          <a:lstStyle/>
          <a:p>
            <a:pPr algn="ctr" fontAlgn="auto">
              <a:spcAft>
                <a:spcPts val="0"/>
              </a:spcAft>
              <a:defRPr/>
            </a:pPr>
            <a:r>
              <a:rPr lang="en-US" dirty="0" smtClean="0">
                <a:solidFill>
                  <a:srgbClr val="004B8D"/>
                </a:solidFill>
              </a:rPr>
              <a:t>Our Mentoring Program</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102</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000" dirty="0" smtClean="0">
              <a:solidFill>
                <a:srgbClr val="439639"/>
              </a:solidFill>
              <a:latin typeface="Verdana"/>
            </a:endParaRPr>
          </a:p>
          <a:p>
            <a:pPr marL="457200" indent="-457200">
              <a:buClr>
                <a:srgbClr val="439639"/>
              </a:buClr>
              <a:buSzPct val="80000"/>
              <a:buFont typeface="+mj-lt"/>
              <a:buAutoNum type="arabicPeriod"/>
              <a:defRPr/>
            </a:pPr>
            <a:r>
              <a:rPr lang="en-US" sz="2400" dirty="0" smtClean="0">
                <a:solidFill>
                  <a:srgbClr val="439639"/>
                </a:solidFill>
                <a:latin typeface="Verdana"/>
              </a:rPr>
              <a:t>Are the Missouri Mentoring Program Standards familiar to you and your school?  </a:t>
            </a:r>
            <a:r>
              <a:rPr lang="en-US" sz="2400" i="1" dirty="0" smtClean="0">
                <a:solidFill>
                  <a:schemeClr val="bg2">
                    <a:lumMod val="75000"/>
                  </a:schemeClr>
                </a:solidFill>
                <a:latin typeface="Verdana"/>
              </a:rPr>
              <a:t>If so, how are you using these standards?  If not, how might they be beneficial?</a:t>
            </a:r>
          </a:p>
          <a:p>
            <a:pPr>
              <a:buClr>
                <a:srgbClr val="439639"/>
              </a:buClr>
              <a:buSzPct val="80000"/>
              <a:defRPr/>
            </a:pPr>
            <a:endParaRPr lang="en-US" sz="2400" dirty="0">
              <a:solidFill>
                <a:srgbClr val="439639"/>
              </a:solidFill>
              <a:latin typeface="Verdana"/>
            </a:endParaRPr>
          </a:p>
          <a:p>
            <a:pPr marL="457200" indent="-457200">
              <a:buClr>
                <a:srgbClr val="439639"/>
              </a:buClr>
              <a:buSzPct val="80000"/>
              <a:buAutoNum type="arabicPeriod" startAt="2"/>
              <a:defRPr/>
            </a:pPr>
            <a:r>
              <a:rPr lang="en-US" sz="2400" dirty="0" smtClean="0">
                <a:solidFill>
                  <a:srgbClr val="439639"/>
                </a:solidFill>
                <a:latin typeface="Verdana"/>
              </a:rPr>
              <a:t>Let’s look closely at Column E:  Comprehensive Mentor Training.  How many of the 12 components do you feel are </a:t>
            </a:r>
            <a:r>
              <a:rPr lang="en-US" sz="2400" i="1" dirty="0" smtClean="0">
                <a:solidFill>
                  <a:schemeClr val="bg2">
                    <a:lumMod val="75000"/>
                  </a:schemeClr>
                </a:solidFill>
                <a:latin typeface="Verdana"/>
              </a:rPr>
              <a:t>adequately implemented in your setting</a:t>
            </a:r>
            <a:r>
              <a:rPr lang="en-US" sz="2400" dirty="0" smtClean="0">
                <a:solidFill>
                  <a:srgbClr val="439639"/>
                </a:solidFill>
                <a:latin typeface="Verdana"/>
              </a:rPr>
              <a:t>?</a:t>
            </a:r>
          </a:p>
          <a:p>
            <a:pPr>
              <a:buClr>
                <a:srgbClr val="439639"/>
              </a:buClr>
              <a:buSzPct val="80000"/>
              <a:defRPr/>
            </a:pPr>
            <a:endParaRPr lang="en-US" sz="2400" i="1" dirty="0">
              <a:solidFill>
                <a:srgbClr val="439639"/>
              </a:solidFill>
              <a:latin typeface="Verdana"/>
            </a:endParaRPr>
          </a:p>
          <a:p>
            <a:pPr>
              <a:buClr>
                <a:srgbClr val="439639"/>
              </a:buClr>
              <a:buSzPct val="80000"/>
              <a:defRPr/>
            </a:pPr>
            <a:r>
              <a:rPr lang="en-US" sz="2400" i="1" dirty="0" smtClean="0">
                <a:solidFill>
                  <a:srgbClr val="439639"/>
                </a:solidFill>
                <a:latin typeface="Verdana"/>
              </a:rPr>
              <a:t>    </a:t>
            </a:r>
            <a:r>
              <a:rPr lang="en-US" sz="2400" i="1" dirty="0" smtClean="0">
                <a:solidFill>
                  <a:schemeClr val="bg2">
                    <a:lumMod val="75000"/>
                  </a:schemeClr>
                </a:solidFill>
                <a:latin typeface="Verdana"/>
              </a:rPr>
              <a:t>*If this is not in place, how might this impact</a:t>
            </a:r>
            <a:br>
              <a:rPr lang="en-US" sz="2400" i="1" dirty="0" smtClean="0">
                <a:solidFill>
                  <a:schemeClr val="bg2">
                    <a:lumMod val="75000"/>
                  </a:schemeClr>
                </a:solidFill>
                <a:latin typeface="Verdana"/>
              </a:rPr>
            </a:br>
            <a:r>
              <a:rPr lang="en-US" sz="2400" i="1" dirty="0" smtClean="0">
                <a:solidFill>
                  <a:schemeClr val="bg2">
                    <a:lumMod val="75000"/>
                  </a:schemeClr>
                </a:solidFill>
                <a:latin typeface="Verdana"/>
              </a:rPr>
              <a:t>    new teacher development?</a:t>
            </a:r>
          </a:p>
          <a:p>
            <a:pPr>
              <a:buClr>
                <a:srgbClr val="439639"/>
              </a:buClr>
              <a:buSzPct val="80000"/>
              <a:defRPr/>
            </a:pPr>
            <a:endParaRPr lang="en-US" sz="2000" dirty="0">
              <a:solidFill>
                <a:srgbClr val="439639"/>
              </a:solidFill>
              <a:latin typeface="Verdana"/>
            </a:endParaRPr>
          </a:p>
          <a:p>
            <a:pPr>
              <a:buClr>
                <a:srgbClr val="439639"/>
              </a:buClr>
              <a:buSzPct val="80000"/>
              <a:defRPr/>
            </a:pPr>
            <a:endParaRPr lang="en-US" sz="2000" dirty="0" smtClean="0">
              <a:solidFill>
                <a:srgbClr val="439639"/>
              </a:solidFill>
              <a:latin typeface="Verdana"/>
            </a:endParaRPr>
          </a:p>
          <a:p>
            <a:pPr>
              <a:buClr>
                <a:srgbClr val="439639"/>
              </a:buClr>
              <a:buSzPct val="80000"/>
              <a:defRPr/>
            </a:pPr>
            <a:endParaRPr lang="en-US" sz="2000" dirty="0">
              <a:solidFill>
                <a:srgbClr val="439639"/>
              </a:solidFill>
              <a:latin typeface="Verdana"/>
            </a:endParaRPr>
          </a:p>
          <a:p>
            <a:pPr>
              <a:buClr>
                <a:srgbClr val="439639"/>
              </a:buClr>
              <a:buSzPct val="80000"/>
              <a:defRPr/>
            </a:pPr>
            <a:endParaRPr lang="en-US" sz="2000" b="1" dirty="0">
              <a:solidFill>
                <a:srgbClr val="439639"/>
              </a:solidFill>
              <a:latin typeface="Verdana"/>
            </a:endParaRPr>
          </a:p>
        </p:txBody>
      </p:sp>
      <p:sp>
        <p:nvSpPr>
          <p:cNvPr id="6" name="Curved Right Arrow 5"/>
          <p:cNvSpPr/>
          <p:nvPr/>
        </p:nvSpPr>
        <p:spPr>
          <a:xfrm flipV="1">
            <a:off x="441960" y="4876800"/>
            <a:ext cx="533400" cy="990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41317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4B8D"/>
                </a:solidFill>
              </a:rPr>
              <a:t>Action Plan*</a:t>
            </a:r>
            <a:endParaRPr lang="en-US" dirty="0">
              <a:solidFill>
                <a:srgbClr val="004B8D"/>
              </a:solidFill>
            </a:endParaRPr>
          </a:p>
        </p:txBody>
      </p:sp>
      <p:sp>
        <p:nvSpPr>
          <p:cNvPr id="3" name="Content Placeholder 2"/>
          <p:cNvSpPr>
            <a:spLocks noGrp="1"/>
          </p:cNvSpPr>
          <p:nvPr>
            <p:ph idx="1"/>
          </p:nvPr>
        </p:nvSpPr>
        <p:spPr>
          <a:xfrm>
            <a:off x="502920" y="530352"/>
            <a:ext cx="8183880" cy="4651248"/>
          </a:xfrm>
        </p:spPr>
        <p:txBody>
          <a:bodyPr/>
          <a:lstStyle/>
          <a:p>
            <a:pPr marL="0" indent="0">
              <a:buClr>
                <a:srgbClr val="439639"/>
              </a:buClr>
              <a:buNone/>
            </a:pPr>
            <a:r>
              <a:rPr lang="en-US" sz="2400" b="1" dirty="0" smtClean="0">
                <a:solidFill>
                  <a:srgbClr val="439639"/>
                </a:solidFill>
              </a:rPr>
              <a:t>Step 2:</a:t>
            </a:r>
          </a:p>
          <a:p>
            <a:pPr marL="0" indent="0">
              <a:buClr>
                <a:srgbClr val="439639"/>
              </a:buClr>
              <a:buNone/>
            </a:pPr>
            <a:endParaRPr lang="en-US" sz="2400" b="1" dirty="0" smtClean="0">
              <a:solidFill>
                <a:srgbClr val="439639"/>
              </a:solidFill>
            </a:endParaRPr>
          </a:p>
          <a:p>
            <a:pPr marL="0" indent="0">
              <a:buClr>
                <a:srgbClr val="439639"/>
              </a:buClr>
              <a:buNone/>
            </a:pPr>
            <a:r>
              <a:rPr lang="en-US" sz="2400" b="1" dirty="0">
                <a:solidFill>
                  <a:srgbClr val="439639"/>
                </a:solidFill>
              </a:rPr>
              <a:t>What adjustments, if any, will your school need to consider when it comes to assuring that your mentoring program is </a:t>
            </a:r>
            <a:r>
              <a:rPr lang="en-US" sz="2400" b="1" i="1" dirty="0">
                <a:solidFill>
                  <a:schemeClr val="bg2">
                    <a:lumMod val="75000"/>
                  </a:schemeClr>
                </a:solidFill>
              </a:rPr>
              <a:t>in alignment with</a:t>
            </a:r>
            <a:r>
              <a:rPr lang="en-US" sz="2400" b="1" dirty="0">
                <a:solidFill>
                  <a:srgbClr val="439639"/>
                </a:solidFill>
              </a:rPr>
              <a:t> the current Mentoring Program Standards?</a:t>
            </a:r>
          </a:p>
          <a:p>
            <a:pPr marL="0" indent="0">
              <a:buClr>
                <a:srgbClr val="439639"/>
              </a:buClr>
              <a:buNone/>
            </a:pPr>
            <a:endParaRPr lang="en-US" sz="2400" b="1" dirty="0">
              <a:solidFill>
                <a:srgbClr val="439639"/>
              </a:solidFill>
            </a:endParaRPr>
          </a:p>
        </p:txBody>
      </p:sp>
      <p:sp>
        <p:nvSpPr>
          <p:cNvPr id="4" name="Slide Number Placeholder 3"/>
          <p:cNvSpPr>
            <a:spLocks noGrp="1"/>
          </p:cNvSpPr>
          <p:nvPr>
            <p:ph type="sldNum" sz="quarter" idx="12"/>
          </p:nvPr>
        </p:nvSpPr>
        <p:spPr/>
        <p:txBody>
          <a:bodyPr/>
          <a:lstStyle/>
          <a:p>
            <a:pPr>
              <a:defRPr/>
            </a:pPr>
            <a:fld id="{1142BE09-1E92-44E6-8E7D-7B09777B68A7}" type="slidenum">
              <a:rPr lang="en-US" smtClean="0">
                <a:solidFill>
                  <a:srgbClr val="0083A9">
                    <a:shade val="50000"/>
                  </a:srgbClr>
                </a:solidFill>
              </a:rPr>
              <a:pPr>
                <a:defRPr/>
              </a:pPr>
              <a:t>103</a:t>
            </a:fld>
            <a:endParaRPr lang="en-US">
              <a:solidFill>
                <a:srgbClr val="0083A9">
                  <a:shade val="50000"/>
                </a:srgbClr>
              </a:solidFill>
            </a:endParaRPr>
          </a:p>
        </p:txBody>
      </p:sp>
    </p:spTree>
    <p:extLst>
      <p:ext uri="{BB962C8B-B14F-4D97-AF65-F5344CB8AC3E}">
        <p14:creationId xmlns:p14="http://schemas.microsoft.com/office/powerpoint/2010/main" xmlns="" val="176286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362200"/>
            <a:ext cx="8534400" cy="1828800"/>
          </a:xfrm>
        </p:spPr>
        <p:txBody>
          <a:bodyPr>
            <a:noAutofit/>
          </a:bodyPr>
          <a:lstStyle/>
          <a:p>
            <a:pPr algn="ctr"/>
            <a:r>
              <a:rPr lang="en-US" sz="4000" dirty="0" smtClean="0">
                <a:solidFill>
                  <a:schemeClr val="bg2">
                    <a:lumMod val="75000"/>
                  </a:schemeClr>
                </a:solidFill>
              </a:rPr>
              <a:t>Teacher Standards</a:t>
            </a:r>
            <a:r>
              <a:rPr lang="en-US" sz="3200" dirty="0" smtClean="0">
                <a:solidFill>
                  <a:schemeClr val="bg2">
                    <a:lumMod val="75000"/>
                  </a:schemeClr>
                </a:solidFill>
              </a:rPr>
              <a:t> </a:t>
            </a:r>
            <a:br>
              <a:rPr lang="en-US" sz="3200" dirty="0" smtClean="0">
                <a:solidFill>
                  <a:schemeClr val="bg2">
                    <a:lumMod val="75000"/>
                  </a:schemeClr>
                </a:solidFill>
              </a:rPr>
            </a:br>
            <a:r>
              <a:rPr lang="en-US" sz="4000" dirty="0" smtClean="0">
                <a:solidFill>
                  <a:schemeClr val="bg2">
                    <a:lumMod val="75000"/>
                  </a:schemeClr>
                </a:solidFill>
                <a:latin typeface="Desyrel" pitchFamily="2" charset="0"/>
              </a:rPr>
              <a:t>as part of</a:t>
            </a:r>
            <a:br>
              <a:rPr lang="en-US" sz="4000" dirty="0" smtClean="0">
                <a:solidFill>
                  <a:schemeClr val="bg2">
                    <a:lumMod val="75000"/>
                  </a:schemeClr>
                </a:solidFill>
                <a:latin typeface="Desyrel" pitchFamily="2" charset="0"/>
              </a:rPr>
            </a:br>
            <a:r>
              <a:rPr lang="en-US" sz="4000" dirty="0" smtClean="0">
                <a:solidFill>
                  <a:schemeClr val="bg2">
                    <a:lumMod val="75000"/>
                  </a:schemeClr>
                </a:solidFill>
                <a:latin typeface="Desyrel" pitchFamily="2" charset="0"/>
              </a:rPr>
              <a:t>Comprehensive Induction</a:t>
            </a:r>
            <a:endParaRPr lang="en-US" sz="4000" dirty="0">
              <a:solidFill>
                <a:schemeClr val="bg2">
                  <a:lumMod val="75000"/>
                </a:schemeClr>
              </a:solidFill>
              <a:latin typeface="Desyrel" pitchFamily="2" charset="0"/>
            </a:endParaRPr>
          </a:p>
        </p:txBody>
      </p:sp>
    </p:spTree>
    <p:extLst>
      <p:ext uri="{BB962C8B-B14F-4D97-AF65-F5344CB8AC3E}">
        <p14:creationId xmlns:p14="http://schemas.microsoft.com/office/powerpoint/2010/main" xmlns="" val="256032476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191000" y="762000"/>
            <a:ext cx="4496280" cy="4651248"/>
          </a:xfrm>
        </p:spPr>
        <p:txBody>
          <a:bodyPr/>
          <a:lstStyle/>
          <a:p>
            <a:pPr marL="0" lvl="0" indent="0">
              <a:spcBef>
                <a:spcPct val="0"/>
              </a:spcBef>
              <a:buClr>
                <a:srgbClr val="439639"/>
              </a:buClr>
              <a:buNone/>
              <a:defRPr/>
            </a:pPr>
            <a:r>
              <a:rPr lang="en-US" sz="2400" dirty="0" smtClean="0">
                <a:solidFill>
                  <a:srgbClr val="439639"/>
                </a:solidFill>
                <a:cs typeface="Arial" charset="0"/>
              </a:rPr>
              <a:t/>
            </a:r>
            <a:br>
              <a:rPr lang="en-US" sz="2400" dirty="0" smtClean="0">
                <a:solidFill>
                  <a:srgbClr val="439639"/>
                </a:solidFill>
                <a:cs typeface="Arial" charset="0"/>
              </a:rPr>
            </a:br>
            <a:r>
              <a:rPr lang="en-US" sz="2400" dirty="0" smtClean="0">
                <a:solidFill>
                  <a:srgbClr val="439639"/>
                </a:solidFill>
                <a:cs typeface="Arial" charset="0"/>
              </a:rPr>
              <a:t>In this transition with educator evaluation, </a:t>
            </a:r>
            <a:br>
              <a:rPr lang="en-US" sz="2400" dirty="0" smtClean="0">
                <a:solidFill>
                  <a:srgbClr val="439639"/>
                </a:solidFill>
                <a:cs typeface="Arial" charset="0"/>
              </a:rPr>
            </a:br>
            <a:r>
              <a:rPr lang="en-US" sz="2400" dirty="0" smtClean="0">
                <a:solidFill>
                  <a:srgbClr val="439639"/>
                </a:solidFill>
                <a:cs typeface="Arial" charset="0"/>
              </a:rPr>
              <a:t>we must stop and reflect upon the degree in which our induction systems for new teachers </a:t>
            </a:r>
            <a:r>
              <a:rPr lang="en-US" sz="2400" b="1" i="1" dirty="0" smtClean="0">
                <a:solidFill>
                  <a:schemeClr val="bg2">
                    <a:lumMod val="75000"/>
                  </a:schemeClr>
                </a:solidFill>
                <a:cs typeface="Arial" charset="0"/>
              </a:rPr>
              <a:t>grows and develops them into “high quality” teachers</a:t>
            </a:r>
            <a:r>
              <a:rPr lang="en-US" sz="2400" dirty="0" smtClean="0">
                <a:solidFill>
                  <a:srgbClr val="439639"/>
                </a:solidFill>
                <a:cs typeface="Arial" charset="0"/>
              </a:rPr>
              <a:t>...where the support focus is on high leverage teaching practices.</a:t>
            </a: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105</a:t>
            </a:fld>
            <a:endParaRPr lang="en-US" dirty="0">
              <a:solidFill>
                <a:srgbClr val="0083A9">
                  <a:shade val="50000"/>
                </a:srgbClr>
              </a:solidFill>
            </a:endParaRP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533400" y="1752600"/>
            <a:ext cx="3808556" cy="26400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78736541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a:bodyPr>
          <a:lstStyle/>
          <a:p>
            <a:pPr algn="ctr" fontAlgn="auto">
              <a:spcAft>
                <a:spcPts val="0"/>
              </a:spcAft>
              <a:defRPr/>
            </a:pPr>
            <a:r>
              <a:rPr lang="en-US" sz="2800" dirty="0" smtClean="0">
                <a:solidFill>
                  <a:srgbClr val="004B8D"/>
                </a:solidFill>
              </a:rPr>
              <a:t>Current Induction Efforts Targeting…?</a:t>
            </a:r>
            <a:endParaRPr lang="en-US" sz="28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106</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dirty="0" smtClean="0">
                <a:solidFill>
                  <a:srgbClr val="439639"/>
                </a:solidFill>
                <a:latin typeface="Verdana"/>
              </a:rPr>
              <a:t>Once </a:t>
            </a:r>
            <a:r>
              <a:rPr lang="en-US" dirty="0">
                <a:solidFill>
                  <a:srgbClr val="439639"/>
                </a:solidFill>
                <a:latin typeface="Verdana"/>
              </a:rPr>
              <a:t>on the job, all beginning teachers must learn </a:t>
            </a:r>
            <a:r>
              <a:rPr lang="en-US" dirty="0" smtClean="0">
                <a:solidFill>
                  <a:srgbClr val="439639"/>
                </a:solidFill>
                <a:latin typeface="Verdana"/>
              </a:rPr>
              <a:t>to:</a:t>
            </a:r>
          </a:p>
          <a:p>
            <a:pPr>
              <a:buClr>
                <a:srgbClr val="439639"/>
              </a:buClr>
              <a:buSzPct val="80000"/>
              <a:defRPr/>
            </a:pPr>
            <a:endParaRPr lang="en-US" dirty="0">
              <a:solidFill>
                <a:srgbClr val="439639"/>
              </a:solidFill>
              <a:latin typeface="Verdana"/>
            </a:endParaRPr>
          </a:p>
          <a:p>
            <a:pPr marL="342900" indent="-342900">
              <a:buClr>
                <a:srgbClr val="439639"/>
              </a:buClr>
              <a:buSzPct val="80000"/>
              <a:buFont typeface="Arial" pitchFamily="34" charset="0"/>
              <a:buChar char="•"/>
              <a:defRPr/>
            </a:pPr>
            <a:r>
              <a:rPr lang="en-US" b="1" i="1" dirty="0" smtClean="0">
                <a:solidFill>
                  <a:srgbClr val="0083A9">
                    <a:lumMod val="75000"/>
                  </a:srgbClr>
                </a:solidFill>
                <a:latin typeface="Verdana"/>
              </a:rPr>
              <a:t>teach </a:t>
            </a:r>
            <a:r>
              <a:rPr lang="en-US" b="1" i="1" dirty="0">
                <a:solidFill>
                  <a:srgbClr val="0083A9">
                    <a:lumMod val="75000"/>
                  </a:srgbClr>
                </a:solidFill>
                <a:latin typeface="Verdana"/>
              </a:rPr>
              <a:t>to </a:t>
            </a:r>
            <a:r>
              <a:rPr lang="en-US" b="1" i="1" dirty="0" smtClean="0">
                <a:solidFill>
                  <a:srgbClr val="0083A9">
                    <a:lumMod val="75000"/>
                  </a:srgbClr>
                </a:solidFill>
                <a:latin typeface="Verdana"/>
              </a:rPr>
              <a:t>established standards</a:t>
            </a:r>
          </a:p>
          <a:p>
            <a:pPr marL="342900" indent="-342900">
              <a:buClr>
                <a:srgbClr val="439639"/>
              </a:buClr>
              <a:buSzPct val="80000"/>
              <a:buFont typeface="Arial" pitchFamily="34" charset="0"/>
              <a:buChar char="•"/>
              <a:defRPr/>
            </a:pPr>
            <a:endParaRPr lang="en-US" sz="1100" b="1" i="1" dirty="0">
              <a:solidFill>
                <a:srgbClr val="0083A9">
                  <a:lumMod val="75000"/>
                </a:srgbClr>
              </a:solidFill>
              <a:latin typeface="Verdana"/>
            </a:endParaRPr>
          </a:p>
          <a:p>
            <a:pPr marL="342900" indent="-342900">
              <a:buClr>
                <a:srgbClr val="439639"/>
              </a:buClr>
              <a:buSzPct val="80000"/>
              <a:buFont typeface="Arial" pitchFamily="34" charset="0"/>
              <a:buChar char="•"/>
              <a:defRPr/>
            </a:pPr>
            <a:r>
              <a:rPr lang="en-US" b="1" i="1" dirty="0" smtClean="0">
                <a:solidFill>
                  <a:srgbClr val="0083A9">
                    <a:lumMod val="75000"/>
                  </a:srgbClr>
                </a:solidFill>
                <a:latin typeface="Verdana"/>
              </a:rPr>
              <a:t>evaluate </a:t>
            </a:r>
            <a:r>
              <a:rPr lang="en-US" b="1" i="1" dirty="0">
                <a:solidFill>
                  <a:srgbClr val="0083A9">
                    <a:lumMod val="75000"/>
                  </a:srgbClr>
                </a:solidFill>
                <a:latin typeface="Verdana"/>
              </a:rPr>
              <a:t>the effects of their instruction on student </a:t>
            </a:r>
            <a:r>
              <a:rPr lang="en-US" b="1" i="1" dirty="0" smtClean="0">
                <a:solidFill>
                  <a:srgbClr val="0083A9">
                    <a:lumMod val="75000"/>
                  </a:srgbClr>
                </a:solidFill>
                <a:latin typeface="Verdana"/>
              </a:rPr>
              <a:t>performance</a:t>
            </a:r>
          </a:p>
          <a:p>
            <a:pPr marL="342900" indent="-342900">
              <a:buClr>
                <a:srgbClr val="439639"/>
              </a:buClr>
              <a:buSzPct val="80000"/>
              <a:buFont typeface="Arial" pitchFamily="34" charset="0"/>
              <a:buChar char="•"/>
              <a:defRPr/>
            </a:pPr>
            <a:endParaRPr lang="en-US" sz="1100" b="1" i="1" dirty="0">
              <a:solidFill>
                <a:srgbClr val="0083A9">
                  <a:lumMod val="75000"/>
                </a:srgbClr>
              </a:solidFill>
              <a:latin typeface="Verdana"/>
            </a:endParaRPr>
          </a:p>
          <a:p>
            <a:pPr marL="342900" indent="-342900">
              <a:buClr>
                <a:srgbClr val="439639"/>
              </a:buClr>
              <a:buSzPct val="80000"/>
              <a:buFont typeface="Arial" pitchFamily="34" charset="0"/>
              <a:buChar char="•"/>
              <a:defRPr/>
            </a:pPr>
            <a:r>
              <a:rPr lang="en-US" b="1" i="1" dirty="0" smtClean="0">
                <a:solidFill>
                  <a:srgbClr val="0083A9">
                    <a:lumMod val="75000"/>
                  </a:srgbClr>
                </a:solidFill>
                <a:latin typeface="Verdana"/>
              </a:rPr>
              <a:t>use student </a:t>
            </a:r>
            <a:r>
              <a:rPr lang="en-US" b="1" i="1" dirty="0">
                <a:solidFill>
                  <a:srgbClr val="0083A9">
                    <a:lumMod val="75000"/>
                  </a:srgbClr>
                </a:solidFill>
                <a:latin typeface="Verdana"/>
              </a:rPr>
              <a:t>achievement data for planning and </a:t>
            </a:r>
            <a:r>
              <a:rPr lang="en-US" b="1" i="1" dirty="0" smtClean="0">
                <a:solidFill>
                  <a:srgbClr val="0083A9">
                    <a:lumMod val="75000"/>
                  </a:srgbClr>
                </a:solidFill>
                <a:latin typeface="Verdana"/>
              </a:rPr>
              <a:t>curriculum</a:t>
            </a:r>
          </a:p>
          <a:p>
            <a:pPr marL="342900" indent="-342900">
              <a:buClr>
                <a:srgbClr val="439639"/>
              </a:buClr>
              <a:buSzPct val="80000"/>
              <a:buFont typeface="Arial" pitchFamily="34" charset="0"/>
              <a:buChar char="•"/>
              <a:defRPr/>
            </a:pPr>
            <a:endParaRPr lang="en-US" sz="1100" b="1" i="1" dirty="0">
              <a:solidFill>
                <a:srgbClr val="0083A9">
                  <a:lumMod val="75000"/>
                </a:srgbClr>
              </a:solidFill>
              <a:latin typeface="Verdana"/>
            </a:endParaRPr>
          </a:p>
          <a:p>
            <a:pPr marL="342900" indent="-342900">
              <a:buClr>
                <a:srgbClr val="439639"/>
              </a:buClr>
              <a:buSzPct val="80000"/>
              <a:buFont typeface="Arial" pitchFamily="34" charset="0"/>
              <a:buChar char="•"/>
              <a:defRPr/>
            </a:pPr>
            <a:r>
              <a:rPr lang="en-US" b="1" i="1" dirty="0" smtClean="0">
                <a:solidFill>
                  <a:srgbClr val="0083A9">
                    <a:lumMod val="75000"/>
                  </a:srgbClr>
                </a:solidFill>
                <a:latin typeface="Verdana"/>
              </a:rPr>
              <a:t>tailor </a:t>
            </a:r>
            <a:r>
              <a:rPr lang="en-US" b="1" i="1" dirty="0">
                <a:solidFill>
                  <a:srgbClr val="0083A9">
                    <a:lumMod val="75000"/>
                  </a:srgbClr>
                </a:solidFill>
                <a:latin typeface="Verdana"/>
              </a:rPr>
              <a:t>instruction </a:t>
            </a:r>
            <a:r>
              <a:rPr lang="en-US" b="1" i="1" dirty="0" smtClean="0">
                <a:solidFill>
                  <a:srgbClr val="0083A9">
                    <a:lumMod val="75000"/>
                  </a:srgbClr>
                </a:solidFill>
                <a:latin typeface="Verdana"/>
              </a:rPr>
              <a:t>to address </a:t>
            </a:r>
            <a:r>
              <a:rPr lang="en-US" b="1" i="1" dirty="0">
                <a:solidFill>
                  <a:srgbClr val="0083A9">
                    <a:lumMod val="75000"/>
                  </a:srgbClr>
                </a:solidFill>
                <a:latin typeface="Verdana"/>
              </a:rPr>
              <a:t>specific learning needs, and learn how to thrive in the culture of </a:t>
            </a:r>
            <a:r>
              <a:rPr lang="en-US" b="1" i="1" dirty="0" smtClean="0">
                <a:solidFill>
                  <a:srgbClr val="0083A9">
                    <a:lumMod val="75000"/>
                  </a:srgbClr>
                </a:solidFill>
                <a:latin typeface="Verdana"/>
              </a:rPr>
              <a:t>the</a:t>
            </a:r>
          </a:p>
          <a:p>
            <a:pPr>
              <a:buClr>
                <a:srgbClr val="439639"/>
              </a:buClr>
              <a:buSzPct val="80000"/>
              <a:defRPr/>
            </a:pPr>
            <a:r>
              <a:rPr lang="en-US" b="1" i="1" dirty="0" smtClean="0">
                <a:solidFill>
                  <a:srgbClr val="0083A9">
                    <a:lumMod val="75000"/>
                  </a:srgbClr>
                </a:solidFill>
                <a:latin typeface="Verdana"/>
              </a:rPr>
              <a:t>    school</a:t>
            </a:r>
            <a:r>
              <a:rPr lang="en-US" b="1" i="1" dirty="0">
                <a:solidFill>
                  <a:srgbClr val="0083A9">
                    <a:lumMod val="75000"/>
                  </a:srgbClr>
                </a:solidFill>
                <a:latin typeface="Verdana"/>
              </a:rPr>
              <a:t>. </a:t>
            </a:r>
            <a:endParaRPr lang="en-US" b="1" i="1" dirty="0" smtClean="0">
              <a:solidFill>
                <a:srgbClr val="0083A9">
                  <a:lumMod val="75000"/>
                </a:srgbClr>
              </a:solidFill>
              <a:latin typeface="Verdana"/>
            </a:endParaRPr>
          </a:p>
          <a:p>
            <a:pPr>
              <a:buClr>
                <a:srgbClr val="439639"/>
              </a:buClr>
              <a:buSzPct val="80000"/>
              <a:defRPr/>
            </a:pPr>
            <a:r>
              <a:rPr lang="en-US" b="1" dirty="0" smtClean="0">
                <a:solidFill>
                  <a:srgbClr val="0083A9">
                    <a:lumMod val="75000"/>
                  </a:srgbClr>
                </a:solidFill>
                <a:latin typeface="Verdana"/>
              </a:rPr>
              <a:t/>
            </a:r>
            <a:br>
              <a:rPr lang="en-US" b="1" dirty="0" smtClean="0">
                <a:solidFill>
                  <a:srgbClr val="0083A9">
                    <a:lumMod val="75000"/>
                  </a:srgbClr>
                </a:solidFill>
                <a:latin typeface="Verdana"/>
              </a:rPr>
            </a:br>
            <a:r>
              <a:rPr lang="en-US" dirty="0" smtClean="0">
                <a:solidFill>
                  <a:schemeClr val="bg1"/>
                </a:solidFill>
                <a:latin typeface="Verdana"/>
              </a:rPr>
              <a:t>This </a:t>
            </a:r>
            <a:r>
              <a:rPr lang="en-US" dirty="0">
                <a:solidFill>
                  <a:schemeClr val="bg1"/>
                </a:solidFill>
                <a:latin typeface="Verdana"/>
              </a:rPr>
              <a:t>kind of learning can only happen </a:t>
            </a:r>
            <a:r>
              <a:rPr lang="en-US" dirty="0" smtClean="0">
                <a:solidFill>
                  <a:schemeClr val="bg1"/>
                </a:solidFill>
                <a:latin typeface="Verdana"/>
              </a:rPr>
              <a:t>in comprehensive induction.</a:t>
            </a:r>
            <a:endParaRPr lang="en-US" dirty="0">
              <a:solidFill>
                <a:schemeClr val="bg1"/>
              </a:solidFill>
              <a:latin typeface="Verdana"/>
            </a:endParaRPr>
          </a:p>
          <a:p>
            <a:pPr>
              <a:buClr>
                <a:srgbClr val="439639"/>
              </a:buClr>
              <a:buSzPct val="80000"/>
              <a:defRPr/>
            </a:pPr>
            <a:endParaRPr lang="en-US" dirty="0" smtClean="0">
              <a:solidFill>
                <a:srgbClr val="439639"/>
              </a:solidFill>
              <a:latin typeface="Verdana"/>
            </a:endParaRPr>
          </a:p>
          <a:p>
            <a:pPr>
              <a:buClr>
                <a:srgbClr val="439639"/>
              </a:buClr>
              <a:buSzPct val="80000"/>
              <a:defRPr/>
            </a:pPr>
            <a:endParaRPr lang="en-US" dirty="0" smtClean="0">
              <a:solidFill>
                <a:srgbClr val="439639"/>
              </a:solidFill>
              <a:latin typeface="Verdana"/>
            </a:endParaRPr>
          </a:p>
          <a:p>
            <a:pPr>
              <a:buClr>
                <a:srgbClr val="439639"/>
              </a:buClr>
              <a:buSzPct val="80000"/>
              <a:defRPr/>
            </a:pPr>
            <a:r>
              <a:rPr lang="en-US" dirty="0" smtClean="0">
                <a:solidFill>
                  <a:srgbClr val="439639"/>
                </a:solidFill>
                <a:latin typeface="Verdana"/>
              </a:rPr>
              <a:t>Alliance </a:t>
            </a:r>
            <a:r>
              <a:rPr lang="en-US" dirty="0">
                <a:solidFill>
                  <a:srgbClr val="439639"/>
                </a:solidFill>
                <a:latin typeface="Verdana"/>
              </a:rPr>
              <a:t>for Excellent </a:t>
            </a:r>
            <a:r>
              <a:rPr lang="en-US" dirty="0" smtClean="0">
                <a:solidFill>
                  <a:srgbClr val="439639"/>
                </a:solidFill>
                <a:latin typeface="Verdana"/>
              </a:rPr>
              <a:t>Education (2004)</a:t>
            </a:r>
            <a:endParaRPr lang="en-US" dirty="0">
              <a:solidFill>
                <a:srgbClr val="439639"/>
              </a:solidFill>
              <a:latin typeface="Verdana"/>
            </a:endParaRPr>
          </a:p>
          <a:p>
            <a:pPr>
              <a:buClr>
                <a:srgbClr val="439639"/>
              </a:buClr>
              <a:buSzPct val="80000"/>
              <a:defRPr/>
            </a:pPr>
            <a:endParaRPr lang="en-US" dirty="0" smtClean="0">
              <a:solidFill>
                <a:srgbClr val="439639"/>
              </a:solidFill>
              <a:latin typeface="Verdana"/>
            </a:endParaRPr>
          </a:p>
          <a:p>
            <a:pPr marL="36513" indent="-265113">
              <a:buClr>
                <a:srgbClr val="439639"/>
              </a:buClr>
              <a:buSzPct val="80000"/>
              <a:buFont typeface="Wingdings 2" pitchFamily="18" charset="2"/>
              <a:buChar char=""/>
              <a:defRPr/>
            </a:pPr>
            <a:endParaRPr lang="en-US" dirty="0" smtClean="0">
              <a:solidFill>
                <a:srgbClr val="439639"/>
              </a:solidFill>
              <a:latin typeface="Verdana"/>
            </a:endParaRPr>
          </a:p>
          <a:p>
            <a:pPr marL="36513" indent="-265113">
              <a:buClr>
                <a:srgbClr val="439639"/>
              </a:buClr>
              <a:buSzPct val="80000"/>
              <a:buFont typeface="Wingdings 2" pitchFamily="18" charset="2"/>
              <a:buChar char=""/>
              <a:defRPr/>
            </a:pPr>
            <a:endParaRPr lang="en-US" dirty="0">
              <a:solidFill>
                <a:srgbClr val="439639"/>
              </a:solidFill>
              <a:latin typeface="Verdana"/>
            </a:endParaRPr>
          </a:p>
          <a:p>
            <a:pPr>
              <a:buClr>
                <a:srgbClr val="439639"/>
              </a:buClr>
              <a:buSzPct val="80000"/>
              <a:defRPr/>
            </a:pPr>
            <a:endParaRPr lang="en-US" dirty="0" smtClean="0">
              <a:solidFill>
                <a:srgbClr val="439639"/>
              </a:solidFill>
              <a:latin typeface="Verdana"/>
            </a:endParaRPr>
          </a:p>
          <a:p>
            <a:pPr marL="36513" indent="-265113">
              <a:buClr>
                <a:srgbClr val="439639"/>
              </a:buClr>
              <a:buSzPct val="80000"/>
              <a:buFont typeface="Wingdings 2" pitchFamily="18" charset="2"/>
              <a:buChar char=""/>
              <a:defRPr/>
            </a:pPr>
            <a:endParaRPr lang="en-US" dirty="0">
              <a:solidFill>
                <a:srgbClr val="439639"/>
              </a:solidFill>
              <a:latin typeface="Verdana"/>
            </a:endParaRPr>
          </a:p>
          <a:p>
            <a:pPr marL="36513" indent="-265113">
              <a:buClr>
                <a:srgbClr val="439639"/>
              </a:buClr>
              <a:buSzPct val="80000"/>
              <a:buFont typeface="Wingdings 2" pitchFamily="18" charset="2"/>
              <a:buChar char=""/>
              <a:defRPr/>
            </a:pPr>
            <a:endParaRPr lang="en-US" dirty="0" smtClean="0">
              <a:solidFill>
                <a:srgbClr val="439639"/>
              </a:solidFill>
              <a:latin typeface="Verdana"/>
            </a:endParaRPr>
          </a:p>
        </p:txBody>
      </p:sp>
    </p:spTree>
    <p:extLst>
      <p:ext uri="{BB962C8B-B14F-4D97-AF65-F5344CB8AC3E}">
        <p14:creationId xmlns:p14="http://schemas.microsoft.com/office/powerpoint/2010/main" xmlns="" val="190736150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sz="3200" dirty="0">
                <a:solidFill>
                  <a:srgbClr val="004B8D"/>
                </a:solidFill>
              </a:rPr>
              <a:t>Comprehensive Induction </a:t>
            </a:r>
            <a:br>
              <a:rPr lang="en-US" sz="3200" dirty="0">
                <a:solidFill>
                  <a:srgbClr val="004B8D"/>
                </a:solidFill>
              </a:rPr>
            </a:br>
            <a:r>
              <a:rPr lang="en-US" sz="2400" dirty="0">
                <a:solidFill>
                  <a:srgbClr val="004B8D"/>
                </a:solidFill>
              </a:rPr>
              <a:t>(EES Probationary Guideline)</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107</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000" dirty="0" smtClean="0">
              <a:solidFill>
                <a:srgbClr val="439639"/>
              </a:solidFill>
              <a:latin typeface="Verdana"/>
            </a:endParaRPr>
          </a:p>
          <a:p>
            <a:pPr>
              <a:buClr>
                <a:srgbClr val="439639"/>
              </a:buClr>
              <a:buSzPct val="80000"/>
              <a:defRPr/>
            </a:pPr>
            <a:r>
              <a:rPr lang="en-US" sz="2000" dirty="0" smtClean="0">
                <a:solidFill>
                  <a:srgbClr val="439639"/>
                </a:solidFill>
                <a:latin typeface="Verdana"/>
              </a:rPr>
              <a:t>• Includes </a:t>
            </a:r>
            <a:r>
              <a:rPr lang="en-US" sz="2000" b="1" dirty="0">
                <a:solidFill>
                  <a:srgbClr val="0083A9">
                    <a:lumMod val="75000"/>
                  </a:srgbClr>
                </a:solidFill>
                <a:latin typeface="Verdana"/>
              </a:rPr>
              <a:t>study groups </a:t>
            </a:r>
            <a:r>
              <a:rPr lang="en-US" sz="2000" dirty="0">
                <a:solidFill>
                  <a:srgbClr val="439639"/>
                </a:solidFill>
                <a:latin typeface="Verdana"/>
              </a:rPr>
              <a:t>where new teachers can network and build support, commitment, and leadership </a:t>
            </a:r>
            <a:endParaRPr lang="en-US" sz="2000" dirty="0" smtClean="0">
              <a:solidFill>
                <a:srgbClr val="439639"/>
              </a:solidFill>
              <a:latin typeface="Verdana"/>
            </a:endParaRPr>
          </a:p>
          <a:p>
            <a:pPr>
              <a:buClr>
                <a:srgbClr val="439639"/>
              </a:buClr>
              <a:buSzPct val="80000"/>
              <a:defRPr/>
            </a:pPr>
            <a:endParaRPr lang="en-US" sz="2000" dirty="0">
              <a:solidFill>
                <a:srgbClr val="439639"/>
              </a:solidFill>
              <a:latin typeface="Verdana"/>
            </a:endParaRPr>
          </a:p>
          <a:p>
            <a:pPr>
              <a:buClr>
                <a:srgbClr val="439639"/>
              </a:buClr>
              <a:buSzPct val="80000"/>
              <a:defRPr/>
            </a:pPr>
            <a:r>
              <a:rPr lang="en-US" sz="2000" dirty="0">
                <a:solidFill>
                  <a:srgbClr val="439639"/>
                </a:solidFill>
                <a:latin typeface="Verdana"/>
              </a:rPr>
              <a:t>• Incorporates a strong and significant </a:t>
            </a:r>
            <a:r>
              <a:rPr lang="en-US" sz="2000" dirty="0" smtClean="0">
                <a:solidFill>
                  <a:srgbClr val="439639"/>
                </a:solidFill>
                <a:latin typeface="Verdana"/>
              </a:rPr>
              <a:t/>
            </a:r>
            <a:br>
              <a:rPr lang="en-US" sz="2000" dirty="0" smtClean="0">
                <a:solidFill>
                  <a:srgbClr val="439639"/>
                </a:solidFill>
                <a:latin typeface="Verdana"/>
              </a:rPr>
            </a:br>
            <a:r>
              <a:rPr lang="en-US" sz="2000" dirty="0" smtClean="0">
                <a:solidFill>
                  <a:srgbClr val="439639"/>
                </a:solidFill>
                <a:latin typeface="Verdana"/>
              </a:rPr>
              <a:t>   </a:t>
            </a:r>
            <a:r>
              <a:rPr lang="en-US" sz="2000" b="1" dirty="0" smtClean="0">
                <a:solidFill>
                  <a:srgbClr val="0083A9">
                    <a:lumMod val="75000"/>
                  </a:srgbClr>
                </a:solidFill>
                <a:latin typeface="Verdana"/>
              </a:rPr>
              <a:t>administrative presence</a:t>
            </a:r>
          </a:p>
          <a:p>
            <a:pPr>
              <a:buClr>
                <a:srgbClr val="439639"/>
              </a:buClr>
              <a:buSzPct val="80000"/>
              <a:defRPr/>
            </a:pPr>
            <a:endParaRPr lang="en-US" sz="2000" dirty="0">
              <a:solidFill>
                <a:srgbClr val="439639"/>
              </a:solidFill>
              <a:latin typeface="Verdana"/>
            </a:endParaRPr>
          </a:p>
          <a:p>
            <a:pPr>
              <a:buClr>
                <a:srgbClr val="439639"/>
              </a:buClr>
              <a:buSzPct val="80000"/>
              <a:defRPr/>
            </a:pPr>
            <a:r>
              <a:rPr lang="en-US" sz="2000" dirty="0">
                <a:solidFill>
                  <a:srgbClr val="439639"/>
                </a:solidFill>
                <a:latin typeface="Verdana"/>
              </a:rPr>
              <a:t>• Integrates a </a:t>
            </a:r>
            <a:r>
              <a:rPr lang="en-US" sz="2000" b="1" dirty="0">
                <a:solidFill>
                  <a:srgbClr val="0083A9">
                    <a:lumMod val="75000"/>
                  </a:srgbClr>
                </a:solidFill>
                <a:latin typeface="Verdana"/>
              </a:rPr>
              <a:t>mentoring </a:t>
            </a:r>
            <a:r>
              <a:rPr lang="en-US" sz="2000" b="1" dirty="0" smtClean="0">
                <a:solidFill>
                  <a:srgbClr val="0083A9">
                    <a:lumMod val="75000"/>
                  </a:srgbClr>
                </a:solidFill>
                <a:latin typeface="Verdana"/>
              </a:rPr>
              <a:t>component</a:t>
            </a:r>
          </a:p>
          <a:p>
            <a:pPr>
              <a:buClr>
                <a:srgbClr val="439639"/>
              </a:buClr>
              <a:buSzPct val="80000"/>
              <a:defRPr/>
            </a:pPr>
            <a:endParaRPr lang="en-US" sz="2000" dirty="0">
              <a:solidFill>
                <a:srgbClr val="439639"/>
              </a:solidFill>
              <a:latin typeface="Verdana"/>
            </a:endParaRPr>
          </a:p>
          <a:p>
            <a:pPr>
              <a:buClr>
                <a:srgbClr val="439639"/>
              </a:buClr>
              <a:buSzPct val="80000"/>
              <a:defRPr/>
            </a:pPr>
            <a:r>
              <a:rPr lang="en-US" sz="2000" dirty="0">
                <a:solidFill>
                  <a:srgbClr val="439639"/>
                </a:solidFill>
                <a:latin typeface="Verdana"/>
              </a:rPr>
              <a:t>• Presents a </a:t>
            </a:r>
            <a:r>
              <a:rPr lang="en-US" sz="2000" b="1" dirty="0">
                <a:solidFill>
                  <a:srgbClr val="0083A9">
                    <a:lumMod val="75000"/>
                  </a:srgbClr>
                </a:solidFill>
                <a:latin typeface="Verdana"/>
              </a:rPr>
              <a:t>structure for modeling effective </a:t>
            </a:r>
            <a:r>
              <a:rPr lang="en-US" sz="2000" b="1" dirty="0" smtClean="0">
                <a:solidFill>
                  <a:srgbClr val="0083A9">
                    <a:lumMod val="75000"/>
                  </a:srgbClr>
                </a:solidFill>
                <a:latin typeface="Verdana"/>
              </a:rPr>
              <a:t>teaching</a:t>
            </a:r>
          </a:p>
          <a:p>
            <a:pPr>
              <a:buClr>
                <a:srgbClr val="439639"/>
              </a:buClr>
              <a:buSzPct val="80000"/>
              <a:defRPr/>
            </a:pPr>
            <a:r>
              <a:rPr lang="en-US" sz="2000" dirty="0">
                <a:solidFill>
                  <a:srgbClr val="0083A9">
                    <a:lumMod val="75000"/>
                  </a:srgbClr>
                </a:solidFill>
                <a:latin typeface="Verdana"/>
              </a:rPr>
              <a:t> </a:t>
            </a:r>
            <a:r>
              <a:rPr lang="en-US" sz="2000" dirty="0" smtClean="0">
                <a:solidFill>
                  <a:srgbClr val="0083A9">
                    <a:lumMod val="75000"/>
                  </a:srgbClr>
                </a:solidFill>
                <a:latin typeface="Verdana"/>
              </a:rPr>
              <a:t>  </a:t>
            </a:r>
            <a:r>
              <a:rPr lang="en-US" sz="2000" dirty="0" smtClean="0">
                <a:solidFill>
                  <a:srgbClr val="439639"/>
                </a:solidFill>
                <a:latin typeface="Verdana"/>
              </a:rPr>
              <a:t>during </a:t>
            </a:r>
            <a:r>
              <a:rPr lang="en-US" sz="2000" dirty="0">
                <a:solidFill>
                  <a:srgbClr val="439639"/>
                </a:solidFill>
                <a:latin typeface="Verdana"/>
              </a:rPr>
              <a:t>in-services, classroom visits, and </a:t>
            </a:r>
            <a:r>
              <a:rPr lang="en-US" sz="2000" dirty="0" smtClean="0">
                <a:solidFill>
                  <a:srgbClr val="439639"/>
                </a:solidFill>
                <a:latin typeface="Verdana"/>
              </a:rPr>
              <a:t>mentoring</a:t>
            </a:r>
          </a:p>
          <a:p>
            <a:pPr>
              <a:buClr>
                <a:srgbClr val="439639"/>
              </a:buClr>
              <a:buSzPct val="80000"/>
              <a:defRPr/>
            </a:pPr>
            <a:endParaRPr lang="en-US" sz="2000" dirty="0">
              <a:solidFill>
                <a:srgbClr val="439639"/>
              </a:solidFill>
              <a:latin typeface="Verdana"/>
            </a:endParaRPr>
          </a:p>
          <a:p>
            <a:pPr>
              <a:buClr>
                <a:srgbClr val="439639"/>
              </a:buClr>
              <a:buSzPct val="80000"/>
              <a:defRPr/>
            </a:pPr>
            <a:r>
              <a:rPr lang="en-US" sz="2000" dirty="0">
                <a:solidFill>
                  <a:srgbClr val="439639"/>
                </a:solidFill>
                <a:latin typeface="Verdana"/>
              </a:rPr>
              <a:t>• Includes the </a:t>
            </a:r>
            <a:r>
              <a:rPr lang="en-US" sz="2000" b="1" dirty="0">
                <a:solidFill>
                  <a:srgbClr val="0083A9">
                    <a:lumMod val="75000"/>
                  </a:srgbClr>
                </a:solidFill>
                <a:latin typeface="Verdana"/>
              </a:rPr>
              <a:t>collection of baseline performance </a:t>
            </a:r>
            <a:r>
              <a:rPr lang="en-US" sz="2000" b="1" dirty="0" smtClean="0">
                <a:solidFill>
                  <a:srgbClr val="0083A9">
                    <a:lumMod val="75000"/>
                  </a:srgbClr>
                </a:solidFill>
                <a:latin typeface="Verdana"/>
              </a:rPr>
              <a:t>data</a:t>
            </a:r>
          </a:p>
          <a:p>
            <a:pPr>
              <a:buClr>
                <a:srgbClr val="439639"/>
              </a:buClr>
              <a:buSzPct val="80000"/>
              <a:defRPr/>
            </a:pPr>
            <a:r>
              <a:rPr lang="en-US" sz="2000" dirty="0">
                <a:solidFill>
                  <a:srgbClr val="0083A9">
                    <a:lumMod val="75000"/>
                  </a:srgbClr>
                </a:solidFill>
                <a:latin typeface="Verdana"/>
              </a:rPr>
              <a:t> </a:t>
            </a:r>
            <a:r>
              <a:rPr lang="en-US" sz="2000" dirty="0" smtClean="0">
                <a:solidFill>
                  <a:srgbClr val="0083A9">
                    <a:lumMod val="75000"/>
                  </a:srgbClr>
                </a:solidFill>
                <a:latin typeface="Verdana"/>
              </a:rPr>
              <a:t>  </a:t>
            </a:r>
            <a:r>
              <a:rPr lang="en-US" sz="2000" dirty="0" smtClean="0">
                <a:solidFill>
                  <a:srgbClr val="439639"/>
                </a:solidFill>
                <a:latin typeface="Verdana"/>
              </a:rPr>
              <a:t>and </a:t>
            </a:r>
            <a:r>
              <a:rPr lang="en-US" sz="2000" dirty="0">
                <a:solidFill>
                  <a:srgbClr val="439639"/>
                </a:solidFill>
                <a:latin typeface="Verdana"/>
              </a:rPr>
              <a:t>the identification of </a:t>
            </a:r>
            <a:r>
              <a:rPr lang="en-US" sz="2000" b="1" dirty="0">
                <a:solidFill>
                  <a:schemeClr val="bg2">
                    <a:lumMod val="75000"/>
                  </a:schemeClr>
                </a:solidFill>
                <a:latin typeface="Verdana"/>
              </a:rPr>
              <a:t>initial strengths </a:t>
            </a:r>
            <a:r>
              <a:rPr lang="en-US" sz="2000" b="1" dirty="0" smtClean="0">
                <a:solidFill>
                  <a:schemeClr val="bg2">
                    <a:lumMod val="75000"/>
                  </a:schemeClr>
                </a:solidFill>
                <a:latin typeface="Verdana"/>
              </a:rPr>
              <a:t>and</a:t>
            </a:r>
          </a:p>
          <a:p>
            <a:pPr>
              <a:buClr>
                <a:srgbClr val="439639"/>
              </a:buClr>
              <a:buSzPct val="80000"/>
              <a:defRPr/>
            </a:pPr>
            <a:r>
              <a:rPr lang="en-US" sz="2000" b="1" dirty="0">
                <a:solidFill>
                  <a:schemeClr val="bg2">
                    <a:lumMod val="75000"/>
                  </a:schemeClr>
                </a:solidFill>
                <a:latin typeface="Verdana"/>
              </a:rPr>
              <a:t> </a:t>
            </a:r>
            <a:r>
              <a:rPr lang="en-US" sz="2000" b="1" dirty="0" smtClean="0">
                <a:solidFill>
                  <a:schemeClr val="bg2">
                    <a:lumMod val="75000"/>
                  </a:schemeClr>
                </a:solidFill>
                <a:latin typeface="Verdana"/>
              </a:rPr>
              <a:t>  opportunities </a:t>
            </a:r>
            <a:r>
              <a:rPr lang="en-US" sz="2000" b="1" dirty="0">
                <a:solidFill>
                  <a:schemeClr val="bg2">
                    <a:lumMod val="75000"/>
                  </a:schemeClr>
                </a:solidFill>
                <a:latin typeface="Verdana"/>
              </a:rPr>
              <a:t>for growth</a:t>
            </a:r>
          </a:p>
          <a:p>
            <a:pPr>
              <a:buClr>
                <a:srgbClr val="439639"/>
              </a:buClr>
              <a:buSzPct val="80000"/>
              <a:defRPr/>
            </a:pPr>
            <a:endParaRPr lang="en-US" sz="2000" dirty="0" smtClean="0">
              <a:solidFill>
                <a:srgbClr val="0083A9">
                  <a:lumMod val="75000"/>
                </a:srgbClr>
              </a:solidFill>
              <a:latin typeface="Verdana"/>
            </a:endParaRPr>
          </a:p>
          <a:p>
            <a:pPr marL="36513" indent="-265113">
              <a:buClr>
                <a:srgbClr val="439639"/>
              </a:buClr>
              <a:buSzPct val="80000"/>
              <a:buFont typeface="Wingdings 2" pitchFamily="18" charset="2"/>
              <a:buChar char=""/>
              <a:defRPr/>
            </a:pPr>
            <a:endParaRPr lang="en-US" sz="2000" dirty="0">
              <a:solidFill>
                <a:srgbClr val="0083A9">
                  <a:lumMod val="75000"/>
                </a:srgbClr>
              </a:solidFill>
              <a:latin typeface="Verdana"/>
            </a:endParaRPr>
          </a:p>
          <a:p>
            <a:pPr>
              <a:buClr>
                <a:srgbClr val="439639"/>
              </a:buClr>
              <a:buSzPct val="80000"/>
              <a:defRPr/>
            </a:pPr>
            <a:endParaRPr lang="en-US" sz="2000" dirty="0" smtClean="0">
              <a:solidFill>
                <a:srgbClr val="0083A9">
                  <a:lumMod val="75000"/>
                </a:srgbClr>
              </a:solidFill>
              <a:latin typeface="Verdana"/>
            </a:endParaRPr>
          </a:p>
          <a:p>
            <a:pPr marL="36513" indent="-265113">
              <a:buClr>
                <a:srgbClr val="439639"/>
              </a:buClr>
              <a:buSzPct val="80000"/>
              <a:buFont typeface="Wingdings 2" pitchFamily="18" charset="2"/>
              <a:buChar char=""/>
              <a:defRPr/>
            </a:pPr>
            <a:endParaRPr lang="en-US" sz="2000" dirty="0">
              <a:solidFill>
                <a:srgbClr val="0083A9">
                  <a:lumMod val="75000"/>
                </a:srgbClr>
              </a:solidFill>
              <a:latin typeface="Verdana"/>
            </a:endParaRPr>
          </a:p>
          <a:p>
            <a:pPr marL="36513" indent="-265113">
              <a:buClr>
                <a:srgbClr val="439639"/>
              </a:buClr>
              <a:buSzPct val="80000"/>
              <a:buFont typeface="Wingdings 2" pitchFamily="18" charset="2"/>
              <a:buChar char=""/>
              <a:defRPr/>
            </a:pPr>
            <a:endParaRPr lang="en-US" sz="2000" dirty="0" smtClean="0">
              <a:solidFill>
                <a:srgbClr val="0083A9">
                  <a:lumMod val="75000"/>
                </a:srgbClr>
              </a:solidFill>
              <a:latin typeface="Verdana"/>
            </a:endParaRPr>
          </a:p>
        </p:txBody>
      </p:sp>
      <p:sp>
        <p:nvSpPr>
          <p:cNvPr id="6" name="Rectangle 5"/>
          <p:cNvSpPr/>
          <p:nvPr/>
        </p:nvSpPr>
        <p:spPr>
          <a:xfrm>
            <a:off x="533400" y="4191000"/>
            <a:ext cx="7924800" cy="2209800"/>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04200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2">
                    <a:lumMod val="75000"/>
                  </a:schemeClr>
                </a:solidFill>
              </a:rPr>
              <a:t>3 Types of Support</a:t>
            </a:r>
            <a:endParaRPr lang="en-US" dirty="0">
              <a:solidFill>
                <a:schemeClr val="bg2">
                  <a:lumMod val="75000"/>
                </a:schemeClr>
              </a:solidFill>
            </a:endParaRPr>
          </a:p>
        </p:txBody>
      </p:sp>
      <p:sp>
        <p:nvSpPr>
          <p:cNvPr id="5" name="Content Placeholder 4"/>
          <p:cNvSpPr>
            <a:spLocks noGrp="1"/>
          </p:cNvSpPr>
          <p:nvPr>
            <p:ph idx="1"/>
          </p:nvPr>
        </p:nvSpPr>
        <p:spPr/>
        <p:txBody>
          <a:bodyPr/>
          <a:lstStyle/>
          <a:p>
            <a:endParaRPr lang="en-US"/>
          </a:p>
        </p:txBody>
      </p:sp>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108</a:t>
            </a:fld>
            <a:endParaRPr lang="en-US">
              <a:solidFill>
                <a:srgbClr val="0083A9">
                  <a:shade val="50000"/>
                </a:srgbClr>
              </a:solidFill>
            </a:endParaRPr>
          </a:p>
        </p:txBody>
      </p:sp>
      <p:graphicFrame>
        <p:nvGraphicFramePr>
          <p:cNvPr id="3" name="Diagram 2"/>
          <p:cNvGraphicFramePr/>
          <p:nvPr>
            <p:extLst>
              <p:ext uri="{D42A27DB-BD31-4B8C-83A1-F6EECF244321}">
                <p14:modId xmlns:p14="http://schemas.microsoft.com/office/powerpoint/2010/main" xmlns="" val="2866111246"/>
              </p:ext>
            </p:extLst>
          </p:nvPr>
        </p:nvGraphicFramePr>
        <p:xfrm>
          <a:off x="533400" y="685800"/>
          <a:ext cx="8077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4348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F9ED71D6-BE8B-443F-AF0A-8BCA6643D552}"/>
                                            </p:graphicEl>
                                          </p:spTgt>
                                        </p:tgtEl>
                                        <p:attrNameLst>
                                          <p:attrName>style.visibility</p:attrName>
                                        </p:attrNameLst>
                                      </p:cBhvr>
                                      <p:to>
                                        <p:strVal val="visible"/>
                                      </p:to>
                                    </p:set>
                                    <p:animEffect transition="in" filter="fade">
                                      <p:cBhvr>
                                        <p:cTn id="7" dur="500"/>
                                        <p:tgtEl>
                                          <p:spTgt spid="3">
                                            <p:graphicEl>
                                              <a:dgm id="{F9ED71D6-BE8B-443F-AF0A-8BCA6643D55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8E11D1E8-5897-4BFC-803F-EC3BEB9E992E}"/>
                                            </p:graphicEl>
                                          </p:spTgt>
                                        </p:tgtEl>
                                        <p:attrNameLst>
                                          <p:attrName>style.visibility</p:attrName>
                                        </p:attrNameLst>
                                      </p:cBhvr>
                                      <p:to>
                                        <p:strVal val="visible"/>
                                      </p:to>
                                    </p:set>
                                    <p:animEffect transition="in" filter="fade">
                                      <p:cBhvr>
                                        <p:cTn id="12" dur="500"/>
                                        <p:tgtEl>
                                          <p:spTgt spid="3">
                                            <p:graphicEl>
                                              <a:dgm id="{8E11D1E8-5897-4BFC-803F-EC3BEB9E992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7232D5B4-23B4-4D4F-ABFD-02EAE7E04076}"/>
                                            </p:graphicEl>
                                          </p:spTgt>
                                        </p:tgtEl>
                                        <p:attrNameLst>
                                          <p:attrName>style.visibility</p:attrName>
                                        </p:attrNameLst>
                                      </p:cBhvr>
                                      <p:to>
                                        <p:strVal val="visible"/>
                                      </p:to>
                                    </p:set>
                                    <p:animEffect transition="in" filter="fade">
                                      <p:cBhvr>
                                        <p:cTn id="15" dur="500"/>
                                        <p:tgtEl>
                                          <p:spTgt spid="3">
                                            <p:graphicEl>
                                              <a:dgm id="{7232D5B4-23B4-4D4F-ABFD-02EAE7E0407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9D968FD9-1662-482A-B0F8-DBC4F82C0089}"/>
                                            </p:graphicEl>
                                          </p:spTgt>
                                        </p:tgtEl>
                                        <p:attrNameLst>
                                          <p:attrName>style.visibility</p:attrName>
                                        </p:attrNameLst>
                                      </p:cBhvr>
                                      <p:to>
                                        <p:strVal val="visible"/>
                                      </p:to>
                                    </p:set>
                                    <p:animEffect transition="in" filter="fade">
                                      <p:cBhvr>
                                        <p:cTn id="20" dur="500"/>
                                        <p:tgtEl>
                                          <p:spTgt spid="3">
                                            <p:graphicEl>
                                              <a:dgm id="{9D968FD9-1662-482A-B0F8-DBC4F82C0089}"/>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E152715C-DBD7-4AA6-821B-E6A5C3FE2D13}"/>
                                            </p:graphicEl>
                                          </p:spTgt>
                                        </p:tgtEl>
                                        <p:attrNameLst>
                                          <p:attrName>style.visibility</p:attrName>
                                        </p:attrNameLst>
                                      </p:cBhvr>
                                      <p:to>
                                        <p:strVal val="visible"/>
                                      </p:to>
                                    </p:set>
                                    <p:animEffect transition="in" filter="fade">
                                      <p:cBhvr>
                                        <p:cTn id="23" dur="500"/>
                                        <p:tgtEl>
                                          <p:spTgt spid="3">
                                            <p:graphicEl>
                                              <a:dgm id="{E152715C-DBD7-4AA6-821B-E6A5C3FE2D1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2AC143CC-4F89-4F4F-A739-F9DB3160D6A7}"/>
                                            </p:graphicEl>
                                          </p:spTgt>
                                        </p:tgtEl>
                                        <p:attrNameLst>
                                          <p:attrName>style.visibility</p:attrName>
                                        </p:attrNameLst>
                                      </p:cBhvr>
                                      <p:to>
                                        <p:strVal val="visible"/>
                                      </p:to>
                                    </p:set>
                                    <p:animEffect transition="in" filter="fade">
                                      <p:cBhvr>
                                        <p:cTn id="28" dur="500"/>
                                        <p:tgtEl>
                                          <p:spTgt spid="3">
                                            <p:graphicEl>
                                              <a:dgm id="{2AC143CC-4F89-4F4F-A739-F9DB3160D6A7}"/>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2E50A161-A116-4B40-89E6-777B16A88ADC}"/>
                                            </p:graphicEl>
                                          </p:spTgt>
                                        </p:tgtEl>
                                        <p:attrNameLst>
                                          <p:attrName>style.visibility</p:attrName>
                                        </p:attrNameLst>
                                      </p:cBhvr>
                                      <p:to>
                                        <p:strVal val="visible"/>
                                      </p:to>
                                    </p:set>
                                    <p:animEffect transition="in" filter="fade">
                                      <p:cBhvr>
                                        <p:cTn id="31" dur="500"/>
                                        <p:tgtEl>
                                          <p:spTgt spid="3">
                                            <p:graphicEl>
                                              <a:dgm id="{2E50A161-A116-4B40-89E6-777B16A88ADC}"/>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graphicEl>
                                              <a:dgm id="{251FA2B1-2452-489E-8B9A-3358B8A76B9D}"/>
                                            </p:graphicEl>
                                          </p:spTgt>
                                        </p:tgtEl>
                                        <p:attrNameLst>
                                          <p:attrName>style.visibility</p:attrName>
                                        </p:attrNameLst>
                                      </p:cBhvr>
                                      <p:to>
                                        <p:strVal val="visible"/>
                                      </p:to>
                                    </p:set>
                                    <p:animEffect transition="in" filter="fade">
                                      <p:cBhvr>
                                        <p:cTn id="36" dur="500"/>
                                        <p:tgtEl>
                                          <p:spTgt spid="3">
                                            <p:graphicEl>
                                              <a:dgm id="{251FA2B1-2452-489E-8B9A-3358B8A76B9D}"/>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graphicEl>
                                              <a:dgm id="{B9694946-6654-462B-9E69-E3CBBDE7089C}"/>
                                            </p:graphicEl>
                                          </p:spTgt>
                                        </p:tgtEl>
                                        <p:attrNameLst>
                                          <p:attrName>style.visibility</p:attrName>
                                        </p:attrNameLst>
                                      </p:cBhvr>
                                      <p:to>
                                        <p:strVal val="visible"/>
                                      </p:to>
                                    </p:set>
                                    <p:animEffect transition="in" filter="fade">
                                      <p:cBhvr>
                                        <p:cTn id="39" dur="500"/>
                                        <p:tgtEl>
                                          <p:spTgt spid="3">
                                            <p:graphicEl>
                                              <a:dgm id="{B9694946-6654-462B-9E69-E3CBBDE7089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graphicEl>
                                              <a:dgm id="{5C23ACD7-016A-4474-BB51-E990E193AFA4}"/>
                                            </p:graphicEl>
                                          </p:spTgt>
                                        </p:tgtEl>
                                        <p:attrNameLst>
                                          <p:attrName>style.visibility</p:attrName>
                                        </p:attrNameLst>
                                      </p:cBhvr>
                                      <p:to>
                                        <p:strVal val="visible"/>
                                      </p:to>
                                    </p:set>
                                    <p:animEffect transition="in" filter="fade">
                                      <p:cBhvr>
                                        <p:cTn id="44" dur="500"/>
                                        <p:tgtEl>
                                          <p:spTgt spid="3">
                                            <p:graphicEl>
                                              <a:dgm id="{5C23ACD7-016A-4474-BB51-E990E193AFA4}"/>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graphicEl>
                                              <a:dgm id="{9660E62E-48D0-4C03-8530-E578352E7F35}"/>
                                            </p:graphicEl>
                                          </p:spTgt>
                                        </p:tgtEl>
                                        <p:attrNameLst>
                                          <p:attrName>style.visibility</p:attrName>
                                        </p:attrNameLst>
                                      </p:cBhvr>
                                      <p:to>
                                        <p:strVal val="visible"/>
                                      </p:to>
                                    </p:set>
                                    <p:animEffect transition="in" filter="fade">
                                      <p:cBhvr>
                                        <p:cTn id="47" dur="500"/>
                                        <p:tgtEl>
                                          <p:spTgt spid="3">
                                            <p:graphicEl>
                                              <a:dgm id="{9660E62E-48D0-4C03-8530-E578352E7F3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graphicEl>
                                              <a:dgm id="{A5C56BEB-7D5C-4FBE-B0C2-C72825EE1A22}"/>
                                            </p:graphicEl>
                                          </p:spTgt>
                                        </p:tgtEl>
                                        <p:attrNameLst>
                                          <p:attrName>style.visibility</p:attrName>
                                        </p:attrNameLst>
                                      </p:cBhvr>
                                      <p:to>
                                        <p:strVal val="visible"/>
                                      </p:to>
                                    </p:set>
                                    <p:animEffect transition="in" filter="fade">
                                      <p:cBhvr>
                                        <p:cTn id="52" dur="500"/>
                                        <p:tgtEl>
                                          <p:spTgt spid="3">
                                            <p:graphicEl>
                                              <a:dgm id="{A5C56BEB-7D5C-4FBE-B0C2-C72825EE1A22}"/>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graphicEl>
                                              <a:dgm id="{B26FAE91-9739-447F-A847-46D9F500AA52}"/>
                                            </p:graphicEl>
                                          </p:spTgt>
                                        </p:tgtEl>
                                        <p:attrNameLst>
                                          <p:attrName>style.visibility</p:attrName>
                                        </p:attrNameLst>
                                      </p:cBhvr>
                                      <p:to>
                                        <p:strVal val="visible"/>
                                      </p:to>
                                    </p:set>
                                    <p:animEffect transition="in" filter="fade">
                                      <p:cBhvr>
                                        <p:cTn id="55" dur="500"/>
                                        <p:tgtEl>
                                          <p:spTgt spid="3">
                                            <p:graphicEl>
                                              <a:dgm id="{B26FAE91-9739-447F-A847-46D9F500AA5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fontScale="90000"/>
          </a:bodyPr>
          <a:lstStyle/>
          <a:p>
            <a:pPr fontAlgn="auto">
              <a:spcAft>
                <a:spcPts val="0"/>
              </a:spcAft>
              <a:defRPr/>
            </a:pPr>
            <a:r>
              <a:rPr lang="en-US" sz="2700" dirty="0">
                <a:solidFill>
                  <a:srgbClr val="004B8D"/>
                </a:solidFill>
              </a:rPr>
              <a:t/>
            </a:r>
            <a:br>
              <a:rPr lang="en-US" sz="2700" dirty="0">
                <a:solidFill>
                  <a:srgbClr val="004B8D"/>
                </a:solidFill>
              </a:rPr>
            </a:br>
            <a:r>
              <a:rPr lang="en-US" sz="2700" dirty="0">
                <a:solidFill>
                  <a:srgbClr val="004B8D"/>
                </a:solidFill>
              </a:rPr>
              <a:t>The Vital Role of the Principal in Teacher </a:t>
            </a:r>
            <a:r>
              <a:rPr lang="en-US" sz="2700" dirty="0" smtClean="0">
                <a:solidFill>
                  <a:srgbClr val="004B8D"/>
                </a:solidFill>
              </a:rPr>
              <a:t>Induction (2009)</a:t>
            </a:r>
            <a:endParaRPr lang="en-US" sz="2200" dirty="0">
              <a:solidFill>
                <a:srgbClr val="004B8D"/>
              </a:solidFill>
            </a:endParaRPr>
          </a:p>
        </p:txBody>
      </p:sp>
      <p:sp>
        <p:nvSpPr>
          <p:cNvPr id="6" name="Content Placeholder 5"/>
          <p:cNvSpPr>
            <a:spLocks noGrp="1"/>
          </p:cNvSpPr>
          <p:nvPr>
            <p:ph sz="quarter" idx="4"/>
          </p:nvPr>
        </p:nvSpPr>
        <p:spPr>
          <a:xfrm>
            <a:off x="4114800" y="990600"/>
            <a:ext cx="4469289" cy="3947160"/>
          </a:xfrm>
        </p:spPr>
        <p:txBody>
          <a:bodyPr/>
          <a:lstStyle/>
          <a:p>
            <a:pPr marL="0" indent="0">
              <a:spcBef>
                <a:spcPct val="0"/>
              </a:spcBef>
              <a:buClr>
                <a:srgbClr val="439639"/>
              </a:buClr>
              <a:buNone/>
              <a:defRPr/>
            </a:pPr>
            <a:r>
              <a:rPr lang="en-US" sz="2000" dirty="0" smtClean="0">
                <a:solidFill>
                  <a:schemeClr val="bg2">
                    <a:lumMod val="75000"/>
                  </a:schemeClr>
                </a:solidFill>
                <a:cs typeface="Arial" charset="0"/>
              </a:rPr>
              <a:t>Jigsaw article!</a:t>
            </a:r>
            <a:endParaRPr lang="en-US" sz="2000" dirty="0">
              <a:solidFill>
                <a:schemeClr val="bg2">
                  <a:lumMod val="75000"/>
                </a:schemeClr>
              </a:solidFill>
              <a:cs typeface="Arial" charset="0"/>
            </a:endParaRPr>
          </a:p>
          <a:p>
            <a:pPr marL="0" indent="0">
              <a:spcBef>
                <a:spcPct val="0"/>
              </a:spcBef>
              <a:buClr>
                <a:srgbClr val="439639"/>
              </a:buClr>
              <a:buNone/>
              <a:defRPr/>
            </a:pPr>
            <a:endParaRPr lang="en-US" sz="2000" dirty="0" smtClean="0">
              <a:solidFill>
                <a:schemeClr val="bg2">
                  <a:lumMod val="75000"/>
                </a:schemeClr>
              </a:solidFill>
              <a:cs typeface="Arial" charset="0"/>
            </a:endParaRPr>
          </a:p>
          <a:p>
            <a:pPr marL="0" indent="0">
              <a:spcBef>
                <a:spcPct val="0"/>
              </a:spcBef>
              <a:buClr>
                <a:srgbClr val="439639"/>
              </a:buClr>
              <a:buNone/>
              <a:defRPr/>
            </a:pPr>
            <a:r>
              <a:rPr lang="en-US" sz="2000" dirty="0" smtClean="0">
                <a:solidFill>
                  <a:schemeClr val="bg2">
                    <a:lumMod val="75000"/>
                  </a:schemeClr>
                </a:solidFill>
                <a:cs typeface="Arial" charset="0"/>
              </a:rPr>
              <a:t>#1-5</a:t>
            </a:r>
          </a:p>
          <a:p>
            <a:pPr>
              <a:spcBef>
                <a:spcPct val="0"/>
              </a:spcBef>
              <a:buClr>
                <a:srgbClr val="439639"/>
              </a:buClr>
              <a:defRPr/>
            </a:pPr>
            <a:endParaRPr lang="en-US" sz="2000" dirty="0">
              <a:solidFill>
                <a:schemeClr val="bg2">
                  <a:lumMod val="75000"/>
                </a:schemeClr>
              </a:solidFill>
              <a:cs typeface="Arial" charset="0"/>
            </a:endParaRPr>
          </a:p>
          <a:p>
            <a:pPr marL="0" indent="0">
              <a:spcBef>
                <a:spcPct val="0"/>
              </a:spcBef>
              <a:buClr>
                <a:srgbClr val="439639"/>
              </a:buClr>
              <a:buNone/>
              <a:defRPr/>
            </a:pPr>
            <a:r>
              <a:rPr lang="en-US" sz="2000" dirty="0" smtClean="0">
                <a:solidFill>
                  <a:schemeClr val="bg2">
                    <a:lumMod val="75000"/>
                  </a:schemeClr>
                </a:solidFill>
                <a:cs typeface="Arial" charset="0"/>
              </a:rPr>
              <a:t>All:  The Vital Role…</a:t>
            </a:r>
          </a:p>
          <a:p>
            <a:pPr marL="0" indent="0">
              <a:spcBef>
                <a:spcPct val="0"/>
              </a:spcBef>
              <a:buClr>
                <a:srgbClr val="439639"/>
              </a:buClr>
              <a:buNone/>
              <a:defRPr/>
            </a:pPr>
            <a:r>
              <a:rPr lang="en-US" sz="2000" dirty="0" smtClean="0">
                <a:solidFill>
                  <a:schemeClr val="bg2">
                    <a:lumMod val="75000"/>
                  </a:schemeClr>
                </a:solidFill>
                <a:cs typeface="Arial" charset="0"/>
              </a:rPr>
              <a:t>#1: Convergent Coaching</a:t>
            </a:r>
          </a:p>
          <a:p>
            <a:pPr marL="0" indent="0">
              <a:spcBef>
                <a:spcPct val="0"/>
              </a:spcBef>
              <a:buClr>
                <a:srgbClr val="439639"/>
              </a:buClr>
              <a:buNone/>
              <a:defRPr/>
            </a:pPr>
            <a:r>
              <a:rPr lang="en-US" sz="2000" dirty="0" smtClean="0">
                <a:solidFill>
                  <a:schemeClr val="bg2">
                    <a:lumMod val="75000"/>
                  </a:schemeClr>
                </a:solidFill>
                <a:cs typeface="Arial" charset="0"/>
              </a:rPr>
              <a:t>#2: A Theory of Action</a:t>
            </a:r>
            <a:br>
              <a:rPr lang="en-US" sz="2000" dirty="0" smtClean="0">
                <a:solidFill>
                  <a:schemeClr val="bg2">
                    <a:lumMod val="75000"/>
                  </a:schemeClr>
                </a:solidFill>
                <a:cs typeface="Arial" charset="0"/>
              </a:rPr>
            </a:br>
            <a:r>
              <a:rPr lang="en-US" sz="2000" dirty="0" smtClean="0">
                <a:solidFill>
                  <a:schemeClr val="bg2">
                    <a:lumMod val="75000"/>
                  </a:schemeClr>
                </a:solidFill>
                <a:cs typeface="Arial" charset="0"/>
              </a:rPr>
              <a:t>#3: Mentors and Principals</a:t>
            </a:r>
            <a:br>
              <a:rPr lang="en-US" sz="2000" dirty="0" smtClean="0">
                <a:solidFill>
                  <a:schemeClr val="bg2">
                    <a:lumMod val="75000"/>
                  </a:schemeClr>
                </a:solidFill>
                <a:cs typeface="Arial" charset="0"/>
              </a:rPr>
            </a:br>
            <a:r>
              <a:rPr lang="en-US" sz="2000" dirty="0" smtClean="0">
                <a:solidFill>
                  <a:schemeClr val="bg2">
                    <a:lumMod val="75000"/>
                  </a:schemeClr>
                </a:solidFill>
                <a:cs typeface="Arial" charset="0"/>
              </a:rPr>
              <a:t>#4: The Principal</a:t>
            </a:r>
            <a:br>
              <a:rPr lang="en-US" sz="2000" dirty="0" smtClean="0">
                <a:solidFill>
                  <a:schemeClr val="bg2">
                    <a:lumMod val="75000"/>
                  </a:schemeClr>
                </a:solidFill>
                <a:cs typeface="Arial" charset="0"/>
              </a:rPr>
            </a:br>
            <a:r>
              <a:rPr lang="en-US" sz="2000" dirty="0" smtClean="0">
                <a:solidFill>
                  <a:schemeClr val="bg2">
                    <a:lumMod val="75000"/>
                  </a:schemeClr>
                </a:solidFill>
                <a:cs typeface="Arial" charset="0"/>
              </a:rPr>
              <a:t>#5: Culture of Collaboration</a:t>
            </a:r>
          </a:p>
          <a:p>
            <a:pPr marL="0" indent="0">
              <a:spcBef>
                <a:spcPct val="0"/>
              </a:spcBef>
              <a:buClr>
                <a:srgbClr val="439639"/>
              </a:buClr>
              <a:buNone/>
              <a:defRPr/>
            </a:pPr>
            <a:endParaRPr lang="en-US" sz="2000" dirty="0">
              <a:solidFill>
                <a:schemeClr val="bg2">
                  <a:lumMod val="75000"/>
                </a:schemeClr>
              </a:solidFill>
              <a:cs typeface="Arial" charset="0"/>
            </a:endParaRPr>
          </a:p>
          <a:p>
            <a:pPr marL="0" indent="0">
              <a:spcBef>
                <a:spcPct val="0"/>
              </a:spcBef>
              <a:buClr>
                <a:srgbClr val="439639"/>
              </a:buClr>
              <a:buNone/>
              <a:defRPr/>
            </a:pPr>
            <a:r>
              <a:rPr lang="en-US" sz="2000" dirty="0" smtClean="0">
                <a:solidFill>
                  <a:schemeClr val="bg2">
                    <a:lumMod val="75000"/>
                  </a:schemeClr>
                </a:solidFill>
                <a:cs typeface="Arial" charset="0"/>
              </a:rPr>
              <a:t>Report Key Points</a:t>
            </a:r>
            <a:endParaRPr lang="en-US" sz="2000" dirty="0">
              <a:solidFill>
                <a:schemeClr val="bg2">
                  <a:lumMod val="75000"/>
                </a:schemeClr>
              </a:solidFill>
              <a:cs typeface="Arial"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109</a:t>
            </a:fld>
            <a:endParaRPr lang="en-US" dirty="0">
              <a:solidFill>
                <a:srgbClr val="0083A9">
                  <a:shade val="50000"/>
                </a:srgbClr>
              </a:solidFill>
            </a:endParaRPr>
          </a:p>
        </p:txBody>
      </p:sp>
      <p:pic>
        <p:nvPicPr>
          <p:cNvPr id="5" name="Content Placeholder 4"/>
          <p:cNvPicPr>
            <a:picLocks noGrp="1" noChangeAspect="1"/>
          </p:cNvPicPr>
          <p:nvPr>
            <p:ph sz="quarter" idx="2"/>
          </p:nvPr>
        </p:nvPicPr>
        <p:blipFill>
          <a:blip r:embed="rId3" cstate="print">
            <a:extLst>
              <a:ext uri="{28A0092B-C50C-407E-A947-70E740481C1C}">
                <a14:useLocalDpi xmlns:a14="http://schemas.microsoft.com/office/drawing/2010/main" xmlns="" val="0"/>
              </a:ext>
            </a:extLst>
          </a:blip>
          <a:stretch>
            <a:fillRect/>
          </a:stretch>
        </p:blipFill>
        <p:spPr>
          <a:xfrm>
            <a:off x="914401" y="1161110"/>
            <a:ext cx="2825750" cy="3460102"/>
          </a:xfrm>
        </p:spPr>
      </p:pic>
    </p:spTree>
    <p:extLst>
      <p:ext uri="{BB962C8B-B14F-4D97-AF65-F5344CB8AC3E}">
        <p14:creationId xmlns:p14="http://schemas.microsoft.com/office/powerpoint/2010/main" xmlns="" val="1422642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Involvement of Stakeholders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11</a:t>
            </a:fld>
            <a:endParaRPr lang="en-US" dirty="0">
              <a:solidFill>
                <a:srgbClr val="0083A9">
                  <a:shade val="50000"/>
                </a:srgbClr>
              </a:solidFill>
            </a:endParaRPr>
          </a:p>
        </p:txBody>
      </p:sp>
      <p:sp>
        <p:nvSpPr>
          <p:cNvPr id="5" name="Content Placeholder 2"/>
          <p:cNvSpPr txBox="1">
            <a:spLocks/>
          </p:cNvSpPr>
          <p:nvPr/>
        </p:nvSpPr>
        <p:spPr>
          <a:xfrm>
            <a:off x="533400" y="1524000"/>
            <a:ext cx="8229600" cy="5029200"/>
          </a:xfrm>
          <a:prstGeom prst="rect">
            <a:avLst/>
          </a:prstGeom>
        </p:spPr>
        <p:txBody>
          <a:bodyPr/>
          <a:lstStyle>
            <a:lvl1pPr marL="265113" indent="-265113" algn="l" rtl="0" eaLnBrk="1" fontAlgn="base" hangingPunct="1">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1" fontAlgn="base" hangingPunct="1">
              <a:spcBef>
                <a:spcPts val="250"/>
              </a:spcBef>
              <a:spcAft>
                <a:spcPct val="0"/>
              </a:spcAft>
              <a:buClr>
                <a:schemeClr val="accent1"/>
              </a:buClr>
              <a:buSzPct val="100000"/>
              <a:buFont typeface="Verdana" pitchFamily="34" charset="0"/>
              <a:buChar char="◦"/>
              <a:defRPr sz="2400" kern="1200">
                <a:solidFill>
                  <a:srgbClr val="0083A9"/>
                </a:solidFill>
                <a:latin typeface="+mn-lt"/>
                <a:ea typeface="+mn-ea"/>
                <a:cs typeface="+mn-cs"/>
              </a:defRPr>
            </a:lvl2pPr>
            <a:lvl3pPr marL="785813" indent="-182563" algn="l" rtl="0" eaLnBrk="1" fontAlgn="base" hangingPunct="1">
              <a:spcBef>
                <a:spcPts val="250"/>
              </a:spcBef>
              <a:spcAft>
                <a:spcPct val="0"/>
              </a:spcAft>
              <a:buClr>
                <a:srgbClr val="D9541E"/>
              </a:buClr>
              <a:buSzPct val="100000"/>
              <a:buFont typeface="Wingdings 2" pitchFamily="18" charset="2"/>
              <a:buChar char=""/>
              <a:defRPr sz="2200" kern="1200">
                <a:solidFill>
                  <a:srgbClr val="000000"/>
                </a:solidFill>
                <a:latin typeface="+mn-lt"/>
                <a:ea typeface="+mn-ea"/>
                <a:cs typeface="+mn-cs"/>
              </a:defRPr>
            </a:lvl3pPr>
            <a:lvl4pPr marL="1023938" indent="-182563" algn="l" rtl="0" eaLnBrk="1" fontAlgn="base" hangingPunct="1">
              <a:spcBef>
                <a:spcPts val="225"/>
              </a:spcBef>
              <a:spcAft>
                <a:spcPct val="0"/>
              </a:spcAft>
              <a:buClr>
                <a:srgbClr val="D9541E"/>
              </a:buClr>
              <a:buSzPct val="112000"/>
              <a:buFont typeface="Verdana" pitchFamily="34" charset="0"/>
              <a:buChar char="◦"/>
              <a:defRPr sz="1900" kern="1200">
                <a:solidFill>
                  <a:srgbClr val="000000"/>
                </a:solidFill>
                <a:latin typeface="+mn-lt"/>
                <a:ea typeface="+mn-ea"/>
                <a:cs typeface="+mn-cs"/>
              </a:defRPr>
            </a:lvl4pPr>
            <a:lvl5pPr marL="1279525" indent="-182563" algn="l" rtl="0" eaLnBrk="1" fontAlgn="base" hangingPunct="1">
              <a:spcBef>
                <a:spcPts val="250"/>
              </a:spcBef>
              <a:spcAft>
                <a:spcPct val="0"/>
              </a:spcAft>
              <a:buClr>
                <a:srgbClr val="D9541E"/>
              </a:buClr>
              <a:buSzPct val="100000"/>
              <a:buFont typeface="Wingdings 2" pitchFamily="18" charset="2"/>
              <a:buChar char=""/>
              <a:defRPr sz="2000" kern="1200">
                <a:solidFill>
                  <a:srgbClr val="000000"/>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buClr>
                <a:srgbClr val="FFFFFF"/>
              </a:buClr>
              <a:buFont typeface="Wingdings 2" pitchFamily="18" charset="2"/>
              <a:buNone/>
            </a:pPr>
            <a:r>
              <a:rPr lang="en-US" sz="2400" dirty="0" smtClean="0">
                <a:solidFill>
                  <a:srgbClr val="439639"/>
                </a:solidFill>
              </a:rPr>
              <a:t>More than 3 years of work.</a:t>
            </a:r>
          </a:p>
          <a:p>
            <a:pPr marL="0" indent="0">
              <a:buClr>
                <a:srgbClr val="FFFFFF"/>
              </a:buClr>
              <a:buFont typeface="Wingdings 2" pitchFamily="18" charset="2"/>
              <a:buNone/>
            </a:pPr>
            <a:r>
              <a:rPr lang="en-US" sz="2400" dirty="0" smtClean="0">
                <a:solidFill>
                  <a:srgbClr val="439639"/>
                </a:solidFill>
              </a:rPr>
              <a:t>Partners involved with the creation/development:</a:t>
            </a:r>
          </a:p>
          <a:p>
            <a:pPr marL="0" indent="0">
              <a:buClr>
                <a:srgbClr val="FFFFFF"/>
              </a:buClr>
              <a:buFont typeface="Wingdings 2" pitchFamily="18" charset="2"/>
              <a:buNone/>
            </a:pPr>
            <a:endParaRPr lang="en-US" sz="1100" b="1" dirty="0">
              <a:solidFill>
                <a:srgbClr val="439639"/>
              </a:solidFill>
            </a:endParaRPr>
          </a:p>
          <a:p>
            <a:pPr marL="0" indent="0">
              <a:buClr>
                <a:srgbClr val="FFFFFF"/>
              </a:buClr>
              <a:buFont typeface="Wingdings 2" pitchFamily="18" charset="2"/>
              <a:buNone/>
            </a:pPr>
            <a:r>
              <a:rPr lang="en-US" b="1" dirty="0" smtClean="0">
                <a:solidFill>
                  <a:srgbClr val="0083A9">
                    <a:lumMod val="75000"/>
                  </a:srgbClr>
                </a:solidFill>
              </a:rPr>
              <a:t>27 organization partners including</a:t>
            </a:r>
          </a:p>
          <a:p>
            <a:pPr marL="0" indent="0">
              <a:buClr>
                <a:srgbClr val="FFFFFF"/>
              </a:buClr>
              <a:buFont typeface="Wingdings 2" pitchFamily="18" charset="2"/>
              <a:buNone/>
            </a:pPr>
            <a:r>
              <a:rPr lang="en-US" sz="1600" b="1" dirty="0">
                <a:solidFill>
                  <a:srgbClr val="439639"/>
                </a:solidFill>
              </a:rPr>
              <a:t>	</a:t>
            </a:r>
            <a:r>
              <a:rPr lang="en-US" sz="1600" dirty="0" smtClean="0">
                <a:solidFill>
                  <a:srgbClr val="439639"/>
                </a:solidFill>
              </a:rPr>
              <a:t>American Federation of Teachers of Missouri (AFT)</a:t>
            </a:r>
          </a:p>
          <a:p>
            <a:pPr marL="0" indent="0">
              <a:buClr>
                <a:srgbClr val="FFFFFF"/>
              </a:buClr>
              <a:buFont typeface="Wingdings 2" pitchFamily="18" charset="2"/>
              <a:buNone/>
            </a:pPr>
            <a:r>
              <a:rPr lang="en-US" sz="1600" dirty="0">
                <a:solidFill>
                  <a:srgbClr val="439639"/>
                </a:solidFill>
              </a:rPr>
              <a:t> </a:t>
            </a:r>
            <a:r>
              <a:rPr lang="en-US" sz="1600" dirty="0" smtClean="0">
                <a:solidFill>
                  <a:srgbClr val="439639"/>
                </a:solidFill>
              </a:rPr>
              <a:t>	Missouri Association of Elementary School Principals (MAESP)</a:t>
            </a:r>
          </a:p>
          <a:p>
            <a:pPr marL="0" indent="0">
              <a:buClr>
                <a:srgbClr val="FFFFFF"/>
              </a:buClr>
              <a:buFont typeface="Wingdings 2" pitchFamily="18" charset="2"/>
              <a:buNone/>
            </a:pPr>
            <a:r>
              <a:rPr lang="en-US" sz="1600" dirty="0">
                <a:solidFill>
                  <a:srgbClr val="439639"/>
                </a:solidFill>
              </a:rPr>
              <a:t>	</a:t>
            </a:r>
            <a:r>
              <a:rPr lang="en-US" sz="1600" dirty="0" smtClean="0">
                <a:solidFill>
                  <a:srgbClr val="439639"/>
                </a:solidFill>
              </a:rPr>
              <a:t>Missouri Association of Rural Education(MARE)</a:t>
            </a:r>
          </a:p>
          <a:p>
            <a:pPr marL="0" indent="0">
              <a:buClr>
                <a:srgbClr val="FFFFFF"/>
              </a:buClr>
              <a:buFont typeface="Wingdings 2" pitchFamily="18" charset="2"/>
              <a:buNone/>
            </a:pPr>
            <a:r>
              <a:rPr lang="en-US" sz="1600" dirty="0">
                <a:solidFill>
                  <a:srgbClr val="439639"/>
                </a:solidFill>
              </a:rPr>
              <a:t>	</a:t>
            </a:r>
            <a:r>
              <a:rPr lang="en-US" sz="1600" dirty="0" smtClean="0">
                <a:solidFill>
                  <a:srgbClr val="439639"/>
                </a:solidFill>
              </a:rPr>
              <a:t>Missouri Association of School Administrators (MASA)</a:t>
            </a:r>
          </a:p>
          <a:p>
            <a:pPr marL="0" indent="0">
              <a:buClr>
                <a:srgbClr val="FFFFFF"/>
              </a:buClr>
              <a:buFont typeface="Wingdings 2" pitchFamily="18" charset="2"/>
              <a:buNone/>
            </a:pPr>
            <a:r>
              <a:rPr lang="en-US" sz="1600" dirty="0">
                <a:solidFill>
                  <a:srgbClr val="439639"/>
                </a:solidFill>
              </a:rPr>
              <a:t>	</a:t>
            </a:r>
            <a:r>
              <a:rPr lang="en-US" sz="1600" dirty="0" smtClean="0">
                <a:solidFill>
                  <a:srgbClr val="439639"/>
                </a:solidFill>
              </a:rPr>
              <a:t>Missouri Association of Secondary School Principals (MASSP)</a:t>
            </a:r>
          </a:p>
          <a:p>
            <a:pPr marL="0" indent="0">
              <a:buClr>
                <a:srgbClr val="FFFFFF"/>
              </a:buClr>
              <a:buFont typeface="Wingdings 2" pitchFamily="18" charset="2"/>
              <a:buNone/>
            </a:pPr>
            <a:r>
              <a:rPr lang="en-US" sz="1600" dirty="0">
                <a:solidFill>
                  <a:srgbClr val="439639"/>
                </a:solidFill>
              </a:rPr>
              <a:t>	</a:t>
            </a:r>
            <a:r>
              <a:rPr lang="en-US" sz="1600" dirty="0" smtClean="0">
                <a:solidFill>
                  <a:srgbClr val="439639"/>
                </a:solidFill>
              </a:rPr>
              <a:t>Missouri National Education Association (MNEA)</a:t>
            </a:r>
          </a:p>
          <a:p>
            <a:pPr marL="0" indent="0">
              <a:buClr>
                <a:srgbClr val="FFFFFF"/>
              </a:buClr>
              <a:buFont typeface="Wingdings 2" pitchFamily="18" charset="2"/>
              <a:buNone/>
            </a:pPr>
            <a:r>
              <a:rPr lang="en-US" sz="1600" dirty="0">
                <a:solidFill>
                  <a:srgbClr val="439639"/>
                </a:solidFill>
              </a:rPr>
              <a:t>	</a:t>
            </a:r>
            <a:r>
              <a:rPr lang="en-US" sz="1600" dirty="0" smtClean="0">
                <a:solidFill>
                  <a:srgbClr val="439639"/>
                </a:solidFill>
              </a:rPr>
              <a:t>Missouri School Boards’ Association (MSBA)</a:t>
            </a:r>
          </a:p>
          <a:p>
            <a:pPr marL="0" indent="0">
              <a:buClr>
                <a:srgbClr val="FFFFFF"/>
              </a:buClr>
              <a:buFont typeface="Wingdings 2" pitchFamily="18" charset="2"/>
              <a:buNone/>
            </a:pPr>
            <a:r>
              <a:rPr lang="en-US" sz="1600" dirty="0">
                <a:solidFill>
                  <a:srgbClr val="439639"/>
                </a:solidFill>
              </a:rPr>
              <a:t>	</a:t>
            </a:r>
            <a:r>
              <a:rPr lang="en-US" sz="1600" dirty="0" smtClean="0">
                <a:solidFill>
                  <a:srgbClr val="439639"/>
                </a:solidFill>
              </a:rPr>
              <a:t>Missouri State Teachers Association (MSTA)</a:t>
            </a:r>
            <a:endParaRPr lang="en-US" dirty="0">
              <a:solidFill>
                <a:srgbClr val="439639"/>
              </a:solidFill>
            </a:endParaRPr>
          </a:p>
          <a:p>
            <a:pPr marL="0" indent="0">
              <a:buClr>
                <a:srgbClr val="FFFFFF"/>
              </a:buClr>
              <a:buFont typeface="Wingdings 2" pitchFamily="18" charset="2"/>
              <a:buNone/>
            </a:pPr>
            <a:r>
              <a:rPr lang="en-US" b="1" dirty="0" smtClean="0">
                <a:solidFill>
                  <a:srgbClr val="0083A9">
                    <a:lumMod val="75000"/>
                  </a:srgbClr>
                </a:solidFill>
              </a:rPr>
              <a:t>32 school district partners</a:t>
            </a:r>
          </a:p>
          <a:p>
            <a:pPr marL="0" indent="0">
              <a:buClr>
                <a:srgbClr val="FFFFFF"/>
              </a:buClr>
              <a:buFont typeface="Wingdings 2" pitchFamily="18" charset="2"/>
              <a:buNone/>
            </a:pPr>
            <a:r>
              <a:rPr lang="en-US" b="1" dirty="0" smtClean="0">
                <a:solidFill>
                  <a:srgbClr val="0083A9">
                    <a:lumMod val="75000"/>
                  </a:srgbClr>
                </a:solidFill>
              </a:rPr>
              <a:t>25 higher education partners</a:t>
            </a:r>
          </a:p>
          <a:p>
            <a:pPr>
              <a:buClr>
                <a:srgbClr val="FFFFFF"/>
              </a:buClr>
              <a:buFont typeface="Wingdings" pitchFamily="2" charset="2"/>
              <a:buNone/>
            </a:pPr>
            <a:endParaRPr lang="en-US" dirty="0" smtClean="0">
              <a:solidFill>
                <a:srgbClr val="0083A9"/>
              </a:solidFill>
            </a:endParaRPr>
          </a:p>
          <a:p>
            <a:pPr lvl="1">
              <a:buClr>
                <a:srgbClr val="FFFFFF"/>
              </a:buClr>
              <a:buFont typeface="Wingdings 2" pitchFamily="18" charset="2"/>
              <a:buNone/>
            </a:pPr>
            <a:endParaRPr lang="en-US" dirty="0" smtClean="0"/>
          </a:p>
        </p:txBody>
      </p:sp>
    </p:spTree>
    <p:extLst>
      <p:ext uri="{BB962C8B-B14F-4D97-AF65-F5344CB8AC3E}">
        <p14:creationId xmlns:p14="http://schemas.microsoft.com/office/powerpoint/2010/main" xmlns="" val="161300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fade">
                                      <p:cBhvr>
                                        <p:cTn id="52" dur="5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fade">
                                      <p:cBhvr>
                                        <p:cTn id="57" dur="500"/>
                                        <p:tgtEl>
                                          <p:spTgt spid="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Effect transition="in" filter="fade">
                                      <p:cBhvr>
                                        <p:cTn id="62" dur="500"/>
                                        <p:tgtEl>
                                          <p:spTgt spid="5">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13" end="13"/>
                                            </p:txEl>
                                          </p:spTgt>
                                        </p:tgtEl>
                                        <p:attrNameLst>
                                          <p:attrName>style.visibility</p:attrName>
                                        </p:attrNameLst>
                                      </p:cBhvr>
                                      <p:to>
                                        <p:strVal val="visible"/>
                                      </p:to>
                                    </p:set>
                                    <p:animEffect transition="in" filter="fade">
                                      <p:cBhvr>
                                        <p:cTn id="67"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dirty="0" smtClean="0">
                <a:solidFill>
                  <a:srgbClr val="004B8D"/>
                </a:solidFill>
              </a:rPr>
              <a:t>*MO Educator Evaluation:  Probationary Support </a:t>
            </a:r>
            <a:r>
              <a:rPr lang="en-US" dirty="0" smtClean="0">
                <a:solidFill>
                  <a:srgbClr val="004B8D"/>
                </a:solidFill>
                <a:latin typeface="Desyrel" pitchFamily="2" charset="0"/>
              </a:rPr>
              <a:t>(Year 1)</a:t>
            </a:r>
            <a:endParaRPr lang="en-US" dirty="0">
              <a:solidFill>
                <a:srgbClr val="004B8D"/>
              </a:solidFill>
              <a:latin typeface="Desyrel" pitchFamily="2"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110</a:t>
            </a:fld>
            <a:endParaRPr lang="en-US" dirty="0">
              <a:solidFill>
                <a:srgbClr val="0083A9">
                  <a:shade val="50000"/>
                </a:srgbClr>
              </a:solidFill>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752600"/>
            <a:ext cx="7620000" cy="4648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4572000" y="6019800"/>
            <a:ext cx="4245073" cy="461665"/>
          </a:xfrm>
          <a:prstGeom prst="rect">
            <a:avLst/>
          </a:prstGeom>
        </p:spPr>
        <p:txBody>
          <a:bodyPr wrap="none">
            <a:spAutoFit/>
          </a:bodyPr>
          <a:lstStyle/>
          <a:p>
            <a:pPr lvl="0">
              <a:buClr>
                <a:srgbClr val="439639"/>
              </a:buClr>
              <a:defRPr/>
            </a:pPr>
            <a:r>
              <a:rPr lang="en-US" sz="2400" b="1" dirty="0" smtClean="0">
                <a:solidFill>
                  <a:srgbClr val="0083A9">
                    <a:lumMod val="75000"/>
                  </a:srgbClr>
                </a:solidFill>
              </a:rPr>
              <a:t>WB 17-18-19-20-21-22-23-24</a:t>
            </a:r>
            <a:endParaRPr lang="en-US" sz="2400" b="1" dirty="0">
              <a:solidFill>
                <a:srgbClr val="0083A9">
                  <a:lumMod val="75000"/>
                </a:srgbClr>
              </a:solidFill>
            </a:endParaRPr>
          </a:p>
        </p:txBody>
      </p:sp>
    </p:spTree>
    <p:extLst>
      <p:ext uri="{BB962C8B-B14F-4D97-AF65-F5344CB8AC3E}">
        <p14:creationId xmlns:p14="http://schemas.microsoft.com/office/powerpoint/2010/main" xmlns="" val="247226633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dirty="0" smtClean="0">
                <a:solidFill>
                  <a:srgbClr val="004B8D"/>
                </a:solidFill>
              </a:rPr>
              <a:t>*MO Educator Evaluation:  Probationary Support </a:t>
            </a:r>
            <a:r>
              <a:rPr lang="en-US" dirty="0" smtClean="0">
                <a:solidFill>
                  <a:srgbClr val="004B8D"/>
                </a:solidFill>
                <a:latin typeface="Desyrel" pitchFamily="2" charset="0"/>
              </a:rPr>
              <a:t>(Year 2)</a:t>
            </a:r>
            <a:endParaRPr lang="en-US" dirty="0">
              <a:solidFill>
                <a:srgbClr val="004B8D"/>
              </a:solidFill>
              <a:latin typeface="Desyrel" pitchFamily="2"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111</a:t>
            </a:fld>
            <a:endParaRPr lang="en-US" dirty="0">
              <a:solidFill>
                <a:srgbClr val="0083A9">
                  <a:shade val="50000"/>
                </a:srgbClr>
              </a:solidFill>
            </a:endParaRPr>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828800"/>
            <a:ext cx="7878928" cy="45386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4572000" y="6019800"/>
            <a:ext cx="4245073" cy="461665"/>
          </a:xfrm>
          <a:prstGeom prst="rect">
            <a:avLst/>
          </a:prstGeom>
        </p:spPr>
        <p:txBody>
          <a:bodyPr wrap="none">
            <a:spAutoFit/>
          </a:bodyPr>
          <a:lstStyle/>
          <a:p>
            <a:pPr lvl="0">
              <a:buClr>
                <a:srgbClr val="439639"/>
              </a:buClr>
              <a:defRPr/>
            </a:pPr>
            <a:r>
              <a:rPr lang="en-US" sz="2400" b="1" dirty="0" smtClean="0">
                <a:solidFill>
                  <a:srgbClr val="0083A9">
                    <a:lumMod val="75000"/>
                  </a:srgbClr>
                </a:solidFill>
              </a:rPr>
              <a:t>WB 25-26-27-28-29-30-31-32</a:t>
            </a:r>
            <a:endParaRPr lang="en-US" sz="2400" b="1" dirty="0">
              <a:solidFill>
                <a:srgbClr val="0083A9">
                  <a:lumMod val="75000"/>
                </a:srgbClr>
              </a:solidFill>
            </a:endParaRPr>
          </a:p>
        </p:txBody>
      </p:sp>
    </p:spTree>
    <p:extLst>
      <p:ext uri="{BB962C8B-B14F-4D97-AF65-F5344CB8AC3E}">
        <p14:creationId xmlns:p14="http://schemas.microsoft.com/office/powerpoint/2010/main" xmlns="" val="323191251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Autofit/>
          </a:bodyPr>
          <a:lstStyle/>
          <a:p>
            <a:pPr algn="ctr" fontAlgn="auto">
              <a:spcAft>
                <a:spcPts val="0"/>
              </a:spcAft>
              <a:defRPr/>
            </a:pPr>
            <a:r>
              <a:rPr lang="en-US" sz="2800" dirty="0" smtClean="0">
                <a:solidFill>
                  <a:srgbClr val="004B8D"/>
                </a:solidFill>
              </a:rPr>
              <a:t>A Leader’s Perspective of the </a:t>
            </a:r>
            <a:br>
              <a:rPr lang="en-US" sz="2800" dirty="0" smtClean="0">
                <a:solidFill>
                  <a:srgbClr val="004B8D"/>
                </a:solidFill>
              </a:rPr>
            </a:br>
            <a:r>
              <a:rPr lang="en-US" sz="3200" dirty="0" smtClean="0">
                <a:solidFill>
                  <a:srgbClr val="004B8D"/>
                </a:solidFill>
                <a:latin typeface="Desyrel" panose="02000603050000020003" pitchFamily="2" charset="0"/>
              </a:rPr>
              <a:t>Levels of Support </a:t>
            </a:r>
            <a:r>
              <a:rPr lang="en-US" sz="2800" dirty="0" smtClean="0">
                <a:solidFill>
                  <a:srgbClr val="004B8D"/>
                </a:solidFill>
              </a:rPr>
              <a:t>found within STEP UP…</a:t>
            </a:r>
            <a:endParaRPr lang="en-US" sz="28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112</a:t>
            </a:fld>
            <a:endParaRPr lang="en-US" dirty="0">
              <a:solidFill>
                <a:srgbClr val="0083A9">
                  <a:shade val="50000"/>
                </a:srgbClr>
              </a:solidFill>
            </a:endParaRPr>
          </a:p>
        </p:txBody>
      </p:sp>
      <p:pic>
        <p:nvPicPr>
          <p:cNvPr id="4" name="Nicole Kimbrough.mp4">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456265" y="1828800"/>
            <a:ext cx="6544733" cy="3894773"/>
          </a:xfrm>
          <a:prstGeom prst="rect">
            <a:avLst/>
          </a:prstGeom>
        </p:spPr>
      </p:pic>
    </p:spTree>
    <p:extLst>
      <p:ext uri="{BB962C8B-B14F-4D97-AF65-F5344CB8AC3E}">
        <p14:creationId xmlns:p14="http://schemas.microsoft.com/office/powerpoint/2010/main" xmlns="" val="10401880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dirty="0" smtClean="0">
                <a:solidFill>
                  <a:srgbClr val="004B8D"/>
                </a:solidFill>
              </a:rPr>
              <a:t>Probationary and Missouri’s EES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113</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sz="2000" dirty="0" smtClean="0">
                <a:solidFill>
                  <a:srgbClr val="439639"/>
                </a:solidFill>
                <a:latin typeface="Verdana"/>
              </a:rPr>
              <a:t>By </a:t>
            </a:r>
            <a:r>
              <a:rPr lang="en-US" sz="2000" dirty="0">
                <a:solidFill>
                  <a:srgbClr val="439639"/>
                </a:solidFill>
                <a:latin typeface="Verdana"/>
              </a:rPr>
              <a:t>targeting this to a </a:t>
            </a:r>
            <a:r>
              <a:rPr lang="en-US" sz="2000" b="1" i="1" dirty="0">
                <a:solidFill>
                  <a:schemeClr val="bg2">
                    <a:lumMod val="75000"/>
                  </a:schemeClr>
                </a:solidFill>
                <a:latin typeface="Verdana"/>
              </a:rPr>
              <a:t>small number of performances at particular times of the year</a:t>
            </a:r>
            <a:r>
              <a:rPr lang="en-US" sz="2000" dirty="0">
                <a:solidFill>
                  <a:srgbClr val="439639"/>
                </a:solidFill>
                <a:latin typeface="Verdana"/>
              </a:rPr>
              <a:t>, it’s possible to accomplish the following</a:t>
            </a:r>
            <a:r>
              <a:rPr lang="en-US" sz="2000" dirty="0" smtClean="0">
                <a:solidFill>
                  <a:srgbClr val="439639"/>
                </a:solidFill>
                <a:latin typeface="Verdana"/>
              </a:rPr>
              <a:t>:</a:t>
            </a:r>
          </a:p>
          <a:p>
            <a:pPr>
              <a:buClr>
                <a:srgbClr val="439639"/>
              </a:buClr>
              <a:buSzPct val="80000"/>
              <a:defRPr/>
            </a:pPr>
            <a:endParaRPr lang="en-US" sz="2000" dirty="0" smtClean="0">
              <a:solidFill>
                <a:srgbClr val="439639"/>
              </a:solidFill>
              <a:latin typeface="Verdana"/>
            </a:endParaRPr>
          </a:p>
          <a:p>
            <a:pPr>
              <a:buClr>
                <a:srgbClr val="439639"/>
              </a:buClr>
              <a:buSzPct val="80000"/>
              <a:defRPr/>
            </a:pPr>
            <a:endParaRPr lang="en-US" sz="2000" dirty="0">
              <a:solidFill>
                <a:srgbClr val="439639"/>
              </a:solidFill>
              <a:latin typeface="Verdana"/>
            </a:endParaRPr>
          </a:p>
          <a:p>
            <a:pPr>
              <a:buClr>
                <a:srgbClr val="439639"/>
              </a:buClr>
              <a:buSzPct val="80000"/>
              <a:defRPr/>
            </a:pPr>
            <a:r>
              <a:rPr lang="en-US" sz="2000" dirty="0">
                <a:solidFill>
                  <a:srgbClr val="439639"/>
                </a:solidFill>
                <a:latin typeface="Verdana"/>
              </a:rPr>
              <a:t>• The novice teacher has a </a:t>
            </a:r>
            <a:r>
              <a:rPr lang="en-US" sz="2000" b="1" i="1" dirty="0">
                <a:solidFill>
                  <a:schemeClr val="bg2">
                    <a:lumMod val="75000"/>
                  </a:schemeClr>
                </a:solidFill>
                <a:latin typeface="Verdana"/>
              </a:rPr>
              <a:t>clear sense of expectations </a:t>
            </a:r>
            <a:r>
              <a:rPr lang="en-US" sz="2000" dirty="0">
                <a:solidFill>
                  <a:srgbClr val="439639"/>
                </a:solidFill>
                <a:latin typeface="Verdana"/>
              </a:rPr>
              <a:t>connected to certain </a:t>
            </a:r>
            <a:r>
              <a:rPr lang="en-US" sz="2000" dirty="0" smtClean="0">
                <a:solidFill>
                  <a:srgbClr val="439639"/>
                </a:solidFill>
                <a:latin typeface="Verdana"/>
              </a:rPr>
              <a:t>times/events.</a:t>
            </a:r>
          </a:p>
          <a:p>
            <a:pPr>
              <a:buClr>
                <a:srgbClr val="439639"/>
              </a:buClr>
              <a:buSzPct val="80000"/>
              <a:defRPr/>
            </a:pPr>
            <a:endParaRPr lang="en-US" sz="2000" dirty="0">
              <a:solidFill>
                <a:srgbClr val="439639"/>
              </a:solidFill>
              <a:latin typeface="Verdana"/>
            </a:endParaRPr>
          </a:p>
          <a:p>
            <a:pPr>
              <a:buClr>
                <a:srgbClr val="439639"/>
              </a:buClr>
              <a:buSzPct val="80000"/>
              <a:defRPr/>
            </a:pPr>
            <a:r>
              <a:rPr lang="en-US" sz="2000" dirty="0">
                <a:solidFill>
                  <a:srgbClr val="439639"/>
                </a:solidFill>
                <a:latin typeface="Verdana"/>
              </a:rPr>
              <a:t>• The </a:t>
            </a:r>
            <a:r>
              <a:rPr lang="en-US" sz="2000" b="1" i="1" dirty="0">
                <a:solidFill>
                  <a:schemeClr val="bg2">
                    <a:lumMod val="75000"/>
                  </a:schemeClr>
                </a:solidFill>
                <a:latin typeface="Verdana"/>
              </a:rPr>
              <a:t>induction process and mentor can offer very targeted support </a:t>
            </a:r>
            <a:r>
              <a:rPr lang="en-US" sz="2000" dirty="0">
                <a:solidFill>
                  <a:srgbClr val="439639"/>
                </a:solidFill>
                <a:latin typeface="Verdana"/>
              </a:rPr>
              <a:t>aligned to particular school events the novice teacher is </a:t>
            </a:r>
            <a:r>
              <a:rPr lang="en-US" sz="2000" dirty="0" smtClean="0">
                <a:solidFill>
                  <a:srgbClr val="439639"/>
                </a:solidFill>
                <a:latin typeface="Verdana"/>
              </a:rPr>
              <a:t>experiencing.</a:t>
            </a:r>
          </a:p>
          <a:p>
            <a:pPr>
              <a:buClr>
                <a:srgbClr val="439639"/>
              </a:buClr>
              <a:buSzPct val="80000"/>
              <a:defRPr/>
            </a:pPr>
            <a:endParaRPr lang="en-US" sz="2000" dirty="0">
              <a:solidFill>
                <a:srgbClr val="439639"/>
              </a:solidFill>
              <a:latin typeface="Verdana"/>
            </a:endParaRPr>
          </a:p>
          <a:p>
            <a:pPr>
              <a:buClr>
                <a:srgbClr val="439639"/>
              </a:buClr>
              <a:buSzPct val="80000"/>
              <a:defRPr/>
            </a:pPr>
            <a:endParaRPr lang="en-US" sz="2000" dirty="0">
              <a:solidFill>
                <a:srgbClr val="439639"/>
              </a:solidFill>
              <a:latin typeface="Verdana"/>
            </a:endParaRPr>
          </a:p>
        </p:txBody>
      </p:sp>
    </p:spTree>
    <p:extLst>
      <p:ext uri="{BB962C8B-B14F-4D97-AF65-F5344CB8AC3E}">
        <p14:creationId xmlns:p14="http://schemas.microsoft.com/office/powerpoint/2010/main" xmlns="" val="118174313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dirty="0" smtClean="0">
                <a:solidFill>
                  <a:srgbClr val="004B8D"/>
                </a:solidFill>
              </a:rPr>
              <a:t>Probationary and Missouri’s EES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114</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000" dirty="0">
              <a:solidFill>
                <a:srgbClr val="439639"/>
              </a:solidFill>
              <a:latin typeface="Verdana"/>
            </a:endParaRPr>
          </a:p>
          <a:p>
            <a:pPr>
              <a:buClr>
                <a:srgbClr val="439639"/>
              </a:buClr>
              <a:buSzPct val="80000"/>
              <a:defRPr/>
            </a:pPr>
            <a:r>
              <a:rPr lang="en-US" sz="2000" dirty="0">
                <a:solidFill>
                  <a:srgbClr val="439639"/>
                </a:solidFill>
                <a:latin typeface="Verdana"/>
              </a:rPr>
              <a:t>• The </a:t>
            </a:r>
            <a:r>
              <a:rPr lang="en-US" sz="2000" b="1" i="1" dirty="0">
                <a:solidFill>
                  <a:srgbClr val="0083A9">
                    <a:lumMod val="75000"/>
                  </a:srgbClr>
                </a:solidFill>
                <a:latin typeface="Verdana"/>
              </a:rPr>
              <a:t>administrator has a very clear goal of providing support and feedback </a:t>
            </a:r>
            <a:r>
              <a:rPr lang="en-US" sz="2000" dirty="0">
                <a:solidFill>
                  <a:srgbClr val="439639"/>
                </a:solidFill>
                <a:latin typeface="Verdana"/>
              </a:rPr>
              <a:t>multiple times throughout the year to the novice </a:t>
            </a:r>
            <a:r>
              <a:rPr lang="en-US" sz="2000" dirty="0" smtClean="0">
                <a:solidFill>
                  <a:srgbClr val="439639"/>
                </a:solidFill>
                <a:latin typeface="Verdana"/>
              </a:rPr>
              <a:t>teacher.</a:t>
            </a:r>
          </a:p>
          <a:p>
            <a:pPr>
              <a:buClr>
                <a:srgbClr val="439639"/>
              </a:buClr>
              <a:buSzPct val="80000"/>
              <a:defRPr/>
            </a:pPr>
            <a:endParaRPr lang="en-US" sz="2000" dirty="0">
              <a:solidFill>
                <a:srgbClr val="439639"/>
              </a:solidFill>
              <a:latin typeface="Verdana"/>
            </a:endParaRPr>
          </a:p>
          <a:p>
            <a:pPr>
              <a:buClr>
                <a:srgbClr val="439639"/>
              </a:buClr>
              <a:buSzPct val="80000"/>
              <a:defRPr/>
            </a:pPr>
            <a:r>
              <a:rPr lang="en-US" sz="2000" dirty="0" smtClean="0">
                <a:solidFill>
                  <a:srgbClr val="439639"/>
                </a:solidFill>
                <a:latin typeface="Verdana"/>
              </a:rPr>
              <a:t>• By the conclusion of the second year, the novice educator has received </a:t>
            </a:r>
            <a:r>
              <a:rPr lang="en-US" sz="2000" b="1" i="1" dirty="0" smtClean="0">
                <a:solidFill>
                  <a:srgbClr val="0083A9">
                    <a:lumMod val="75000"/>
                  </a:srgbClr>
                </a:solidFill>
                <a:latin typeface="Verdana"/>
              </a:rPr>
              <a:t>support, guidance, collaboration and feedback across a broad set of expectations.</a:t>
            </a:r>
          </a:p>
        </p:txBody>
      </p:sp>
    </p:spTree>
    <p:extLst>
      <p:ext uri="{BB962C8B-B14F-4D97-AF65-F5344CB8AC3E}">
        <p14:creationId xmlns:p14="http://schemas.microsoft.com/office/powerpoint/2010/main" xmlns="" val="418315357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dirty="0" smtClean="0">
                <a:solidFill>
                  <a:srgbClr val="004B8D"/>
                </a:solidFill>
              </a:rPr>
              <a:t>Reflection Tool </a:t>
            </a:r>
            <a:r>
              <a:rPr lang="en-US" dirty="0" smtClean="0">
                <a:solidFill>
                  <a:srgbClr val="004B8D"/>
                </a:solidFill>
                <a:latin typeface="Desyrel" panose="02000603050000020003" pitchFamily="2" charset="0"/>
              </a:rPr>
              <a:t>(Aligned to Standards)</a:t>
            </a:r>
            <a:endParaRPr lang="en-US" dirty="0">
              <a:solidFill>
                <a:srgbClr val="004B8D"/>
              </a:solidFill>
              <a:latin typeface="Desyrel" panose="02000603050000020003" pitchFamily="2"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115</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sz="2600" dirty="0" smtClean="0">
                <a:solidFill>
                  <a:srgbClr val="439639"/>
                </a:solidFill>
                <a:latin typeface="Verdana"/>
              </a:rPr>
              <a:t>At your table, have conversation about the following:</a:t>
            </a:r>
          </a:p>
          <a:p>
            <a:pPr>
              <a:buClr>
                <a:srgbClr val="439639"/>
              </a:buClr>
              <a:buSzPct val="80000"/>
              <a:defRPr/>
            </a:pPr>
            <a:endParaRPr lang="en-US" sz="2600" b="1" i="1" dirty="0">
              <a:solidFill>
                <a:srgbClr val="439639"/>
              </a:solidFill>
              <a:latin typeface="Verdana"/>
            </a:endParaRPr>
          </a:p>
          <a:p>
            <a:pPr marL="457200" indent="-457200">
              <a:buClr>
                <a:srgbClr val="439639"/>
              </a:buClr>
              <a:buSzPct val="80000"/>
              <a:buFont typeface="Arial" panose="020B0604020202020204" pitchFamily="34" charset="0"/>
              <a:buChar char="•"/>
              <a:defRPr/>
            </a:pPr>
            <a:r>
              <a:rPr lang="en-US" sz="2200" i="1" dirty="0" smtClean="0">
                <a:solidFill>
                  <a:schemeClr val="bg2">
                    <a:lumMod val="75000"/>
                  </a:schemeClr>
                </a:solidFill>
                <a:latin typeface="Verdana"/>
              </a:rPr>
              <a:t>Would a tool, such as the example shared from the Missouri Educator Evaluation System, benefit your current approach to developing new teachers?  If so, how?</a:t>
            </a:r>
          </a:p>
          <a:p>
            <a:pPr marL="457200" indent="-457200">
              <a:buClr>
                <a:srgbClr val="439639"/>
              </a:buClr>
              <a:buSzPct val="80000"/>
              <a:buFont typeface="Arial" panose="020B0604020202020204" pitchFamily="34" charset="0"/>
              <a:buChar char="•"/>
              <a:defRPr/>
            </a:pPr>
            <a:endParaRPr lang="en-US" sz="2200" i="1" dirty="0">
              <a:solidFill>
                <a:schemeClr val="bg2">
                  <a:lumMod val="75000"/>
                </a:schemeClr>
              </a:solidFill>
              <a:latin typeface="Verdana"/>
            </a:endParaRPr>
          </a:p>
          <a:p>
            <a:pPr marL="457200" indent="-457200">
              <a:buClr>
                <a:srgbClr val="439639"/>
              </a:buClr>
              <a:buSzPct val="80000"/>
              <a:buFont typeface="Arial" panose="020B0604020202020204" pitchFamily="34" charset="0"/>
              <a:buChar char="•"/>
              <a:defRPr/>
            </a:pPr>
            <a:r>
              <a:rPr lang="en-US" sz="2200" i="1" dirty="0" smtClean="0">
                <a:solidFill>
                  <a:schemeClr val="bg2">
                    <a:lumMod val="75000"/>
                  </a:schemeClr>
                </a:solidFill>
                <a:latin typeface="Verdana"/>
              </a:rPr>
              <a:t>How might the mentor be involved?  Administrator?  Professional Development Leadership Team?</a:t>
            </a:r>
            <a:endParaRPr lang="en-US" sz="2200" dirty="0" smtClean="0">
              <a:solidFill>
                <a:schemeClr val="bg2">
                  <a:lumMod val="75000"/>
                </a:schemeClr>
              </a:solidFill>
              <a:latin typeface="Verdana"/>
            </a:endParaRPr>
          </a:p>
          <a:p>
            <a:pPr marL="36513" indent="-265113">
              <a:buClr>
                <a:srgbClr val="439639"/>
              </a:buClr>
              <a:buSzPct val="80000"/>
              <a:buFont typeface="Wingdings 2" pitchFamily="18" charset="2"/>
              <a:buChar char=""/>
              <a:defRPr/>
            </a:pPr>
            <a:endParaRPr lang="en-US" sz="2600" b="1" dirty="0">
              <a:solidFill>
                <a:srgbClr val="439639"/>
              </a:solidFill>
              <a:latin typeface="Verdana"/>
            </a:endParaRPr>
          </a:p>
          <a:p>
            <a:pPr>
              <a:buClr>
                <a:srgbClr val="439639"/>
              </a:buClr>
              <a:buSzPct val="80000"/>
              <a:defRPr/>
            </a:pPr>
            <a:endParaRPr lang="en-US" sz="2600" b="1" dirty="0" smtClean="0">
              <a:solidFill>
                <a:srgbClr val="439639"/>
              </a:solidFill>
              <a:latin typeface="Verdana"/>
            </a:endParaRPr>
          </a:p>
          <a:p>
            <a:pPr marL="36513" indent="-265113">
              <a:buClr>
                <a:srgbClr val="439639"/>
              </a:buClr>
              <a:buSzPct val="80000"/>
              <a:buFont typeface="Wingdings 2" pitchFamily="18" charset="2"/>
              <a:buChar char=""/>
              <a:defRPr/>
            </a:pPr>
            <a:endParaRPr lang="en-US" sz="2600" b="1" dirty="0">
              <a:solidFill>
                <a:srgbClr val="439639"/>
              </a:solidFill>
              <a:latin typeface="Verdana"/>
            </a:endParaRPr>
          </a:p>
          <a:p>
            <a:pPr marL="36513" indent="-265113">
              <a:buClr>
                <a:srgbClr val="439639"/>
              </a:buClr>
              <a:buSzPct val="80000"/>
              <a:buFont typeface="Wingdings 2" pitchFamily="18" charset="2"/>
              <a:buChar char=""/>
              <a:defRPr/>
            </a:pPr>
            <a:endParaRPr lang="en-US" sz="2600" b="1" dirty="0" smtClean="0">
              <a:solidFill>
                <a:srgbClr val="439639"/>
              </a:solidFill>
              <a:latin typeface="Verdana"/>
            </a:endParaRPr>
          </a:p>
        </p:txBody>
      </p:sp>
    </p:spTree>
    <p:extLst>
      <p:ext uri="{BB962C8B-B14F-4D97-AF65-F5344CB8AC3E}">
        <p14:creationId xmlns:p14="http://schemas.microsoft.com/office/powerpoint/2010/main" xmlns="" val="83645433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4B8D"/>
                </a:solidFill>
              </a:rPr>
              <a:t>Action Plan*</a:t>
            </a:r>
            <a:endParaRPr lang="en-US" dirty="0">
              <a:solidFill>
                <a:srgbClr val="004B8D"/>
              </a:solidFill>
            </a:endParaRPr>
          </a:p>
        </p:txBody>
      </p:sp>
      <p:sp>
        <p:nvSpPr>
          <p:cNvPr id="3" name="Content Placeholder 2"/>
          <p:cNvSpPr>
            <a:spLocks noGrp="1"/>
          </p:cNvSpPr>
          <p:nvPr>
            <p:ph idx="1"/>
          </p:nvPr>
        </p:nvSpPr>
        <p:spPr>
          <a:xfrm>
            <a:off x="502920" y="530352"/>
            <a:ext cx="8183880" cy="4651248"/>
          </a:xfrm>
        </p:spPr>
        <p:txBody>
          <a:bodyPr/>
          <a:lstStyle/>
          <a:p>
            <a:pPr marL="0" indent="0">
              <a:buClr>
                <a:srgbClr val="439639"/>
              </a:buClr>
              <a:buNone/>
            </a:pPr>
            <a:r>
              <a:rPr lang="en-US" sz="2400" b="1" dirty="0" smtClean="0">
                <a:solidFill>
                  <a:srgbClr val="439639"/>
                </a:solidFill>
              </a:rPr>
              <a:t>Step 3:</a:t>
            </a:r>
          </a:p>
          <a:p>
            <a:pPr marL="0" indent="0">
              <a:buClr>
                <a:srgbClr val="439639"/>
              </a:buClr>
              <a:buNone/>
            </a:pPr>
            <a:endParaRPr lang="en-US" sz="2000" b="1" dirty="0" smtClean="0">
              <a:solidFill>
                <a:srgbClr val="439639"/>
              </a:solidFill>
            </a:endParaRPr>
          </a:p>
          <a:p>
            <a:pPr marL="0" indent="0">
              <a:buClr>
                <a:srgbClr val="439639"/>
              </a:buClr>
              <a:buNone/>
            </a:pPr>
            <a:r>
              <a:rPr lang="en-US" sz="2000" b="1" dirty="0" smtClean="0">
                <a:solidFill>
                  <a:srgbClr val="439639"/>
                </a:solidFill>
              </a:rPr>
              <a:t>Choose </a:t>
            </a:r>
            <a:r>
              <a:rPr lang="en-US" sz="2000" b="1" dirty="0">
                <a:solidFill>
                  <a:srgbClr val="439639"/>
                </a:solidFill>
              </a:rPr>
              <a:t>1-2 items from the Comprehensive Induction Self-Monitoring Checklist and determine </a:t>
            </a:r>
            <a:r>
              <a:rPr lang="en-US" sz="2000" b="1" i="1" dirty="0">
                <a:solidFill>
                  <a:schemeClr val="bg2">
                    <a:lumMod val="75000"/>
                  </a:schemeClr>
                </a:solidFill>
              </a:rPr>
              <a:t>“what’s next” </a:t>
            </a:r>
            <a:r>
              <a:rPr lang="en-US" sz="2000" b="1" dirty="0">
                <a:solidFill>
                  <a:srgbClr val="439639"/>
                </a:solidFill>
              </a:rPr>
              <a:t>in order to enhance your current induction system for Year 1, 2, 3-5 teachers</a:t>
            </a:r>
            <a:r>
              <a:rPr lang="en-US" sz="2000" b="1" dirty="0" smtClean="0">
                <a:solidFill>
                  <a:srgbClr val="439639"/>
                </a:solidFill>
              </a:rPr>
              <a:t>.</a:t>
            </a:r>
          </a:p>
          <a:p>
            <a:pPr marL="0" indent="0">
              <a:buClr>
                <a:srgbClr val="439639"/>
              </a:buClr>
              <a:buNone/>
            </a:pPr>
            <a:endParaRPr lang="en-US" sz="2000" b="1" dirty="0">
              <a:solidFill>
                <a:srgbClr val="439639"/>
              </a:solidFill>
            </a:endParaRPr>
          </a:p>
          <a:p>
            <a:pPr marL="0" indent="0">
              <a:buClr>
                <a:srgbClr val="439639"/>
              </a:buClr>
              <a:buNone/>
            </a:pPr>
            <a:r>
              <a:rPr lang="en-US" sz="2000" b="1" dirty="0">
                <a:solidFill>
                  <a:srgbClr val="439639"/>
                </a:solidFill>
              </a:rPr>
              <a:t>How might you involve the 3 types of support:  </a:t>
            </a:r>
            <a:r>
              <a:rPr lang="en-US" sz="2000" b="1" i="1" dirty="0">
                <a:solidFill>
                  <a:schemeClr val="bg2">
                    <a:lumMod val="75000"/>
                  </a:schemeClr>
                </a:solidFill>
              </a:rPr>
              <a:t>Administrator, Mentor, Professional Development</a:t>
            </a:r>
          </a:p>
          <a:p>
            <a:pPr marL="0" indent="0">
              <a:buClr>
                <a:srgbClr val="439639"/>
              </a:buClr>
              <a:buNone/>
            </a:pPr>
            <a:endParaRPr lang="en-US" sz="2000" b="1" dirty="0">
              <a:solidFill>
                <a:srgbClr val="439639"/>
              </a:solidFill>
            </a:endParaRPr>
          </a:p>
          <a:p>
            <a:pPr marL="0" indent="0">
              <a:buClr>
                <a:srgbClr val="439639"/>
              </a:buClr>
              <a:buNone/>
            </a:pPr>
            <a:r>
              <a:rPr lang="en-US" sz="2000" b="1" dirty="0">
                <a:solidFill>
                  <a:srgbClr val="439639"/>
                </a:solidFill>
              </a:rPr>
              <a:t>How might you begin to </a:t>
            </a:r>
            <a:r>
              <a:rPr lang="en-US" sz="2000" b="1" i="1" dirty="0">
                <a:solidFill>
                  <a:schemeClr val="bg2">
                    <a:lumMod val="75000"/>
                  </a:schemeClr>
                </a:solidFill>
              </a:rPr>
              <a:t>incorporate the Missouri Teacher Standards </a:t>
            </a:r>
            <a:r>
              <a:rPr lang="en-US" sz="2000" b="1" dirty="0">
                <a:solidFill>
                  <a:srgbClr val="439639"/>
                </a:solidFill>
              </a:rPr>
              <a:t>into your induction system for probationary teachers?  As a means to provide direction and focus? </a:t>
            </a:r>
          </a:p>
          <a:p>
            <a:pPr marL="0" indent="0">
              <a:buClr>
                <a:srgbClr val="439639"/>
              </a:buClr>
              <a:buNone/>
            </a:pPr>
            <a:endParaRPr lang="en-US" sz="2000" b="1" dirty="0">
              <a:solidFill>
                <a:srgbClr val="439639"/>
              </a:solidFill>
            </a:endParaRPr>
          </a:p>
        </p:txBody>
      </p:sp>
      <p:sp>
        <p:nvSpPr>
          <p:cNvPr id="4" name="Slide Number Placeholder 3"/>
          <p:cNvSpPr>
            <a:spLocks noGrp="1"/>
          </p:cNvSpPr>
          <p:nvPr>
            <p:ph type="sldNum" sz="quarter" idx="12"/>
          </p:nvPr>
        </p:nvSpPr>
        <p:spPr/>
        <p:txBody>
          <a:bodyPr/>
          <a:lstStyle/>
          <a:p>
            <a:pPr>
              <a:defRPr/>
            </a:pPr>
            <a:fld id="{1142BE09-1E92-44E6-8E7D-7B09777B68A7}" type="slidenum">
              <a:rPr lang="en-US" smtClean="0">
                <a:solidFill>
                  <a:srgbClr val="0083A9">
                    <a:shade val="50000"/>
                  </a:srgbClr>
                </a:solidFill>
              </a:rPr>
              <a:pPr>
                <a:defRPr/>
              </a:pPr>
              <a:t>116</a:t>
            </a:fld>
            <a:endParaRPr lang="en-US">
              <a:solidFill>
                <a:srgbClr val="0083A9">
                  <a:shade val="50000"/>
                </a:srgbClr>
              </a:solidFill>
            </a:endParaRPr>
          </a:p>
        </p:txBody>
      </p:sp>
    </p:spTree>
    <p:extLst>
      <p:ext uri="{BB962C8B-B14F-4D97-AF65-F5344CB8AC3E}">
        <p14:creationId xmlns:p14="http://schemas.microsoft.com/office/powerpoint/2010/main" xmlns="" val="395302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a:bodyPr>
          <a:lstStyle/>
          <a:p>
            <a:pPr algn="ctr" fontAlgn="auto">
              <a:spcAft>
                <a:spcPts val="0"/>
              </a:spcAft>
              <a:defRPr/>
            </a:pPr>
            <a:r>
              <a:rPr lang="en-US" dirty="0" smtClean="0">
                <a:solidFill>
                  <a:srgbClr val="004B8D"/>
                </a:solidFill>
              </a:rPr>
              <a:t>EES Guideline:  Probationary</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117</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b="1" dirty="0" smtClean="0">
                <a:solidFill>
                  <a:srgbClr val="439639"/>
                </a:solidFill>
                <a:latin typeface="Verdana"/>
                <a:hlinkClick r:id="rId3"/>
              </a:rPr>
              <a:t>http</a:t>
            </a:r>
            <a:r>
              <a:rPr lang="en-US" b="1" dirty="0">
                <a:solidFill>
                  <a:srgbClr val="439639"/>
                </a:solidFill>
                <a:latin typeface="Verdana"/>
                <a:hlinkClick r:id="rId3"/>
              </a:rPr>
              <a:t>://</a:t>
            </a:r>
            <a:r>
              <a:rPr lang="en-US" b="1" dirty="0" smtClean="0">
                <a:solidFill>
                  <a:srgbClr val="439639"/>
                </a:solidFill>
                <a:latin typeface="Verdana"/>
                <a:hlinkClick r:id="rId3"/>
              </a:rPr>
              <a:t>dese.mo.gov/eq/edeval.htm</a:t>
            </a:r>
            <a:endParaRPr lang="en-US" b="1" dirty="0" smtClean="0">
              <a:solidFill>
                <a:srgbClr val="439639"/>
              </a:solidFill>
              <a:latin typeface="Verdana"/>
            </a:endParaRPr>
          </a:p>
          <a:p>
            <a:pPr>
              <a:buClr>
                <a:srgbClr val="439639"/>
              </a:buClr>
              <a:buSzPct val="80000"/>
              <a:defRPr/>
            </a:pPr>
            <a:endParaRPr lang="en-US" b="1" dirty="0" smtClean="0">
              <a:solidFill>
                <a:srgbClr val="439639"/>
              </a:solidFill>
              <a:latin typeface="Verdana"/>
            </a:endParaRPr>
          </a:p>
        </p:txBody>
      </p:sp>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37360" y="2259012"/>
            <a:ext cx="5257800" cy="42413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Left Arrow 7"/>
          <p:cNvSpPr/>
          <p:nvPr/>
        </p:nvSpPr>
        <p:spPr>
          <a:xfrm>
            <a:off x="5242560" y="5181600"/>
            <a:ext cx="381000" cy="914400"/>
          </a:xfrm>
          <a:prstGeom prst="leftArrow">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188383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Autofit/>
          </a:bodyPr>
          <a:lstStyle/>
          <a:p>
            <a:pPr algn="ctr" fontAlgn="auto">
              <a:spcAft>
                <a:spcPts val="0"/>
              </a:spcAft>
              <a:defRPr/>
            </a:pPr>
            <a:r>
              <a:rPr lang="en-US" dirty="0" smtClean="0">
                <a:solidFill>
                  <a:srgbClr val="004B8D"/>
                </a:solidFill>
              </a:rPr>
              <a:t>2013-2014</a:t>
            </a:r>
            <a:br>
              <a:rPr lang="en-US" dirty="0" smtClean="0">
                <a:solidFill>
                  <a:srgbClr val="004B8D"/>
                </a:solidFill>
              </a:rPr>
            </a:br>
            <a:r>
              <a:rPr lang="en-US" dirty="0" smtClean="0">
                <a:solidFill>
                  <a:srgbClr val="004B8D"/>
                </a:solidFill>
              </a:rPr>
              <a:t>Training Roadmap*</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118</a:t>
            </a:fld>
            <a:endParaRPr lang="en-US" dirty="0">
              <a:solidFill>
                <a:srgbClr val="0083A9">
                  <a:shade val="50000"/>
                </a:srgbClr>
              </a:solidFill>
            </a:endParaRPr>
          </a:p>
        </p:txBody>
      </p:sp>
      <p:graphicFrame>
        <p:nvGraphicFramePr>
          <p:cNvPr id="6" name="Diagram 5"/>
          <p:cNvGraphicFramePr/>
          <p:nvPr>
            <p:extLst>
              <p:ext uri="{D42A27DB-BD31-4B8C-83A1-F6EECF244321}">
                <p14:modId xmlns:p14="http://schemas.microsoft.com/office/powerpoint/2010/main" xmlns="" val="1585206927"/>
              </p:ext>
            </p:extLst>
          </p:nvPr>
        </p:nvGraphicFramePr>
        <p:xfrm>
          <a:off x="1371600" y="2133600"/>
          <a:ext cx="6781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4876800" y="2209800"/>
            <a:ext cx="3124200" cy="182880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322218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C8CB9C8D-5B5A-467E-8D9D-B8959773259A}"/>
                                            </p:graphicEl>
                                          </p:spTgt>
                                        </p:tgtEl>
                                        <p:attrNameLst>
                                          <p:attrName>style.visibility</p:attrName>
                                        </p:attrNameLst>
                                      </p:cBhvr>
                                      <p:to>
                                        <p:strVal val="visible"/>
                                      </p:to>
                                    </p:set>
                                    <p:animEffect transition="in" filter="fade">
                                      <p:cBhvr>
                                        <p:cTn id="7" dur="500"/>
                                        <p:tgtEl>
                                          <p:spTgt spid="6">
                                            <p:graphicEl>
                                              <a:dgm id="{C8CB9C8D-5B5A-467E-8D9D-B8959773259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D598579F-4B2E-4A09-A184-C4591683B3FD}"/>
                                            </p:graphicEl>
                                          </p:spTgt>
                                        </p:tgtEl>
                                        <p:attrNameLst>
                                          <p:attrName>style.visibility</p:attrName>
                                        </p:attrNameLst>
                                      </p:cBhvr>
                                      <p:to>
                                        <p:strVal val="visible"/>
                                      </p:to>
                                    </p:set>
                                    <p:animEffect transition="in" filter="fade">
                                      <p:cBhvr>
                                        <p:cTn id="12" dur="500"/>
                                        <p:tgtEl>
                                          <p:spTgt spid="6">
                                            <p:graphicEl>
                                              <a:dgm id="{D598579F-4B2E-4A09-A184-C4591683B3F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B74EDA36-AFA0-443C-B2EE-16477E3D41C8}"/>
                                            </p:graphicEl>
                                          </p:spTgt>
                                        </p:tgtEl>
                                        <p:attrNameLst>
                                          <p:attrName>style.visibility</p:attrName>
                                        </p:attrNameLst>
                                      </p:cBhvr>
                                      <p:to>
                                        <p:strVal val="visible"/>
                                      </p:to>
                                    </p:set>
                                    <p:animEffect transition="in" filter="fade">
                                      <p:cBhvr>
                                        <p:cTn id="17" dur="500"/>
                                        <p:tgtEl>
                                          <p:spTgt spid="6">
                                            <p:graphicEl>
                                              <a:dgm id="{B74EDA36-AFA0-443C-B2EE-16477E3D41C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773CBB35-17A9-4027-87E5-724A10D916F9}"/>
                                            </p:graphicEl>
                                          </p:spTgt>
                                        </p:tgtEl>
                                        <p:attrNameLst>
                                          <p:attrName>style.visibility</p:attrName>
                                        </p:attrNameLst>
                                      </p:cBhvr>
                                      <p:to>
                                        <p:strVal val="visible"/>
                                      </p:to>
                                    </p:set>
                                    <p:animEffect transition="in" filter="fade">
                                      <p:cBhvr>
                                        <p:cTn id="22" dur="500"/>
                                        <p:tgtEl>
                                          <p:spTgt spid="6">
                                            <p:graphicEl>
                                              <a:dgm id="{773CBB35-17A9-4027-87E5-724A10D916F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0ECF464E-B390-4FC1-960A-1D45AB98822A}"/>
                                            </p:graphicEl>
                                          </p:spTgt>
                                        </p:tgtEl>
                                        <p:attrNameLst>
                                          <p:attrName>style.visibility</p:attrName>
                                        </p:attrNameLst>
                                      </p:cBhvr>
                                      <p:to>
                                        <p:strVal val="visible"/>
                                      </p:to>
                                    </p:set>
                                    <p:animEffect transition="in" filter="fade">
                                      <p:cBhvr>
                                        <p:cTn id="27" dur="500"/>
                                        <p:tgtEl>
                                          <p:spTgt spid="6">
                                            <p:graphicEl>
                                              <a:dgm id="{0ECF464E-B390-4FC1-960A-1D45AB98822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P spid="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Intended Outcomes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119</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dirty="0">
              <a:solidFill>
                <a:srgbClr val="439639"/>
              </a:solidFill>
              <a:latin typeface="Verdana"/>
            </a:endParaRPr>
          </a:p>
          <a:p>
            <a:pPr marL="457200" indent="-457200">
              <a:buClr>
                <a:srgbClr val="439639"/>
              </a:buClr>
              <a:buSzPct val="80000"/>
              <a:buFontTx/>
              <a:buAutoNum type="arabicParenR"/>
              <a:defRPr/>
            </a:pPr>
            <a:r>
              <a:rPr lang="en-US" dirty="0" smtClean="0">
                <a:solidFill>
                  <a:srgbClr val="439639"/>
                </a:solidFill>
                <a:latin typeface="Verdana"/>
              </a:rPr>
              <a:t>Understand </a:t>
            </a:r>
            <a:r>
              <a:rPr lang="en-US" dirty="0">
                <a:solidFill>
                  <a:srgbClr val="439639"/>
                </a:solidFill>
                <a:latin typeface="Verdana"/>
              </a:rPr>
              <a:t>the </a:t>
            </a:r>
            <a:r>
              <a:rPr lang="en-US" b="1" dirty="0">
                <a:solidFill>
                  <a:srgbClr val="0083A9">
                    <a:lumMod val="75000"/>
                  </a:srgbClr>
                </a:solidFill>
                <a:latin typeface="Verdana"/>
              </a:rPr>
              <a:t>needs of the year 1, 2, and 3-5 educator </a:t>
            </a:r>
            <a:r>
              <a:rPr lang="en-US" dirty="0">
                <a:solidFill>
                  <a:srgbClr val="439639"/>
                </a:solidFill>
                <a:latin typeface="Verdana"/>
              </a:rPr>
              <a:t>and </a:t>
            </a:r>
            <a:r>
              <a:rPr lang="en-US" dirty="0" smtClean="0">
                <a:solidFill>
                  <a:srgbClr val="439639"/>
                </a:solidFill>
                <a:latin typeface="Verdana"/>
              </a:rPr>
              <a:t>determine ways to establish </a:t>
            </a:r>
            <a:r>
              <a:rPr lang="en-US" dirty="0">
                <a:solidFill>
                  <a:srgbClr val="439639"/>
                </a:solidFill>
                <a:latin typeface="Verdana"/>
              </a:rPr>
              <a:t>a support system </a:t>
            </a:r>
            <a:r>
              <a:rPr lang="en-US" dirty="0" smtClean="0">
                <a:solidFill>
                  <a:srgbClr val="439639"/>
                </a:solidFill>
                <a:latin typeface="Verdana"/>
              </a:rPr>
              <a:t>which meets those needs.</a:t>
            </a:r>
          </a:p>
          <a:p>
            <a:pPr marL="457200" indent="-457200">
              <a:buClr>
                <a:srgbClr val="439639"/>
              </a:buClr>
              <a:buSzPct val="80000"/>
              <a:buFontTx/>
              <a:buAutoNum type="arabicParenR"/>
              <a:defRPr/>
            </a:pPr>
            <a:endParaRPr lang="en-US" dirty="0">
              <a:solidFill>
                <a:srgbClr val="439639"/>
              </a:solidFill>
              <a:latin typeface="Verdana"/>
            </a:endParaRPr>
          </a:p>
          <a:p>
            <a:pPr marL="457200" indent="-457200">
              <a:buClr>
                <a:srgbClr val="439639"/>
              </a:buClr>
              <a:buSzPct val="80000"/>
              <a:buFontTx/>
              <a:buAutoNum type="arabicParenR"/>
              <a:defRPr/>
            </a:pPr>
            <a:r>
              <a:rPr lang="en-US" dirty="0" smtClean="0">
                <a:solidFill>
                  <a:srgbClr val="439639"/>
                </a:solidFill>
                <a:latin typeface="Verdana"/>
              </a:rPr>
              <a:t>Recognize the components of a </a:t>
            </a:r>
            <a:r>
              <a:rPr lang="en-US" b="1" dirty="0">
                <a:solidFill>
                  <a:srgbClr val="0083A9">
                    <a:lumMod val="75000"/>
                  </a:srgbClr>
                </a:solidFill>
                <a:latin typeface="Verdana"/>
              </a:rPr>
              <a:t>comprehensive induction </a:t>
            </a:r>
            <a:r>
              <a:rPr lang="en-US" b="1" dirty="0" smtClean="0">
                <a:solidFill>
                  <a:srgbClr val="0083A9">
                    <a:lumMod val="75000"/>
                  </a:srgbClr>
                </a:solidFill>
                <a:latin typeface="Verdana"/>
              </a:rPr>
              <a:t>system.</a:t>
            </a:r>
          </a:p>
          <a:p>
            <a:pPr marL="457200" indent="-457200">
              <a:buClr>
                <a:srgbClr val="439639"/>
              </a:buClr>
              <a:buSzPct val="80000"/>
              <a:buFontTx/>
              <a:buAutoNum type="arabicParenR"/>
              <a:defRPr/>
            </a:pPr>
            <a:endParaRPr lang="en-US" b="1" dirty="0">
              <a:solidFill>
                <a:srgbClr val="0083A9">
                  <a:lumMod val="75000"/>
                </a:srgbClr>
              </a:solidFill>
              <a:latin typeface="Verdana"/>
            </a:endParaRPr>
          </a:p>
          <a:p>
            <a:pPr marL="457200" indent="-457200">
              <a:buClr>
                <a:srgbClr val="439639"/>
              </a:buClr>
              <a:buSzPct val="80000"/>
              <a:buFontTx/>
              <a:buAutoNum type="arabicParenR"/>
              <a:defRPr/>
            </a:pPr>
            <a:r>
              <a:rPr lang="en-US" dirty="0" smtClean="0">
                <a:solidFill>
                  <a:srgbClr val="439639"/>
                </a:solidFill>
                <a:latin typeface="Verdana"/>
              </a:rPr>
              <a:t>Recognize the components found within </a:t>
            </a:r>
            <a:r>
              <a:rPr lang="en-US" b="1" dirty="0" smtClean="0">
                <a:solidFill>
                  <a:srgbClr val="0083A9">
                    <a:lumMod val="75000"/>
                  </a:srgbClr>
                </a:solidFill>
                <a:latin typeface="Verdana"/>
              </a:rPr>
              <a:t>Missouri’s Mentoring Program Standards </a:t>
            </a:r>
            <a:r>
              <a:rPr lang="en-US" dirty="0" smtClean="0">
                <a:solidFill>
                  <a:srgbClr val="439639"/>
                </a:solidFill>
                <a:latin typeface="Verdana"/>
              </a:rPr>
              <a:t>and assess the extent to which the school system is in alignment.</a:t>
            </a:r>
          </a:p>
          <a:p>
            <a:pPr marL="457200" indent="-457200">
              <a:buClr>
                <a:srgbClr val="439639"/>
              </a:buClr>
              <a:buSzPct val="80000"/>
              <a:buFontTx/>
              <a:buAutoNum type="arabicParenR"/>
              <a:defRPr/>
            </a:pPr>
            <a:endParaRPr lang="en-US" b="1" dirty="0">
              <a:solidFill>
                <a:srgbClr val="0083A9">
                  <a:lumMod val="75000"/>
                </a:srgbClr>
              </a:solidFill>
              <a:latin typeface="Verdana"/>
            </a:endParaRPr>
          </a:p>
          <a:p>
            <a:pPr marL="457200" indent="-457200">
              <a:buClr>
                <a:srgbClr val="439639"/>
              </a:buClr>
              <a:buSzPct val="80000"/>
              <a:buFontTx/>
              <a:buAutoNum type="arabicParenR"/>
              <a:defRPr/>
            </a:pPr>
            <a:r>
              <a:rPr lang="en-US" dirty="0" smtClean="0">
                <a:solidFill>
                  <a:srgbClr val="439639"/>
                </a:solidFill>
                <a:latin typeface="Verdana"/>
              </a:rPr>
              <a:t>Begin the development of </a:t>
            </a:r>
            <a:r>
              <a:rPr lang="en-US" dirty="0">
                <a:solidFill>
                  <a:srgbClr val="439639"/>
                </a:solidFill>
                <a:latin typeface="Verdana"/>
              </a:rPr>
              <a:t>a plan for the </a:t>
            </a:r>
            <a:r>
              <a:rPr lang="en-US" b="1" dirty="0">
                <a:solidFill>
                  <a:srgbClr val="0083A9">
                    <a:lumMod val="75000"/>
                  </a:srgbClr>
                </a:solidFill>
                <a:latin typeface="Verdana"/>
              </a:rPr>
              <a:t>probationary teacher’s experience with the Educator Evaluation </a:t>
            </a:r>
            <a:r>
              <a:rPr lang="en-US" b="1" dirty="0" smtClean="0">
                <a:solidFill>
                  <a:srgbClr val="0083A9">
                    <a:lumMod val="75000"/>
                  </a:srgbClr>
                </a:solidFill>
                <a:latin typeface="Verdana"/>
              </a:rPr>
              <a:t>System.</a:t>
            </a:r>
            <a:endParaRPr lang="en-US" b="1" dirty="0">
              <a:solidFill>
                <a:srgbClr val="0083A9">
                  <a:lumMod val="75000"/>
                </a:srgbClr>
              </a:solidFill>
              <a:latin typeface="Verdana"/>
            </a:endParaRPr>
          </a:p>
          <a:p>
            <a:pPr marL="457200" indent="-457200">
              <a:buClr>
                <a:srgbClr val="439639"/>
              </a:buClr>
              <a:buSzPct val="80000"/>
              <a:buFontTx/>
              <a:buAutoNum type="arabicPeriod"/>
              <a:defRPr/>
            </a:pPr>
            <a:endParaRPr lang="en-US" b="1" dirty="0" smtClean="0">
              <a:solidFill>
                <a:srgbClr val="439639"/>
              </a:solidFill>
              <a:latin typeface="Verdana"/>
            </a:endParaRPr>
          </a:p>
        </p:txBody>
      </p:sp>
    </p:spTree>
    <p:extLst>
      <p:ext uri="{BB962C8B-B14F-4D97-AF65-F5344CB8AC3E}">
        <p14:creationId xmlns:p14="http://schemas.microsoft.com/office/powerpoint/2010/main" xmlns="" val="2880563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a:bodyPr>
          <a:lstStyle/>
          <a:p>
            <a:pPr algn="ctr" fontAlgn="auto">
              <a:spcAft>
                <a:spcPts val="0"/>
              </a:spcAft>
              <a:defRPr/>
            </a:pPr>
            <a:r>
              <a:rPr lang="en-US" dirty="0" smtClean="0">
                <a:solidFill>
                  <a:srgbClr val="004B8D"/>
                </a:solidFill>
              </a:rPr>
              <a:t>Teacher Standards (2011)*</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12</a:t>
            </a:fld>
            <a:endParaRPr lang="en-US" dirty="0">
              <a:solidFill>
                <a:srgbClr val="0083A9">
                  <a:shade val="50000"/>
                </a:srgbClr>
              </a:solidFill>
            </a:endParaRPr>
          </a:p>
        </p:txBody>
      </p:sp>
      <p:sp>
        <p:nvSpPr>
          <p:cNvPr id="4" name="Subtitle 2"/>
          <p:cNvSpPr txBox="1">
            <a:spLocks/>
          </p:cNvSpPr>
          <p:nvPr/>
        </p:nvSpPr>
        <p:spPr>
          <a:xfrm>
            <a:off x="533400" y="1371600"/>
            <a:ext cx="8077200" cy="887412"/>
          </a:xfrm>
          <a:prstGeom prst="rect">
            <a:avLst/>
          </a:prstGeom>
        </p:spPr>
        <p:txBody>
          <a:bodyPr/>
          <a:lstStyle/>
          <a:p>
            <a:pPr>
              <a:buClr>
                <a:srgbClr val="439639"/>
              </a:buClr>
              <a:buSzPct val="80000"/>
              <a:defRPr/>
            </a:pPr>
            <a:r>
              <a:rPr lang="en-US" sz="2400" b="1" dirty="0" smtClean="0">
                <a:solidFill>
                  <a:srgbClr val="439639"/>
                </a:solidFill>
                <a:latin typeface="Verdana"/>
              </a:rPr>
              <a:t>Standard #1 (5 Quality Indicators)</a:t>
            </a:r>
            <a:endParaRPr lang="en-US" sz="2400" b="1" dirty="0">
              <a:solidFill>
                <a:srgbClr val="439639"/>
              </a:solidFill>
              <a:latin typeface="Verdana"/>
            </a:endParaRPr>
          </a:p>
          <a:p>
            <a:pPr>
              <a:buClr>
                <a:srgbClr val="439639"/>
              </a:buClr>
              <a:buSzPct val="80000"/>
              <a:defRPr/>
            </a:pPr>
            <a:r>
              <a:rPr lang="en-US" sz="2400" dirty="0" smtClean="0">
                <a:solidFill>
                  <a:srgbClr val="0083A9">
                    <a:lumMod val="75000"/>
                  </a:srgbClr>
                </a:solidFill>
                <a:latin typeface="Verdana"/>
              </a:rPr>
              <a:t>Content Knowledge </a:t>
            </a:r>
            <a:r>
              <a:rPr lang="en-US" sz="2400" dirty="0">
                <a:solidFill>
                  <a:srgbClr val="0083A9">
                    <a:lumMod val="75000"/>
                  </a:srgbClr>
                </a:solidFill>
                <a:latin typeface="Verdana"/>
              </a:rPr>
              <a:t>Aligned with Appropriate </a:t>
            </a:r>
            <a:r>
              <a:rPr lang="en-US" sz="2400" dirty="0" smtClean="0">
                <a:solidFill>
                  <a:srgbClr val="0083A9">
                    <a:lumMod val="75000"/>
                  </a:srgbClr>
                </a:solidFill>
                <a:latin typeface="Verdana"/>
              </a:rPr>
              <a:t>Instruction</a:t>
            </a:r>
          </a:p>
          <a:p>
            <a:pPr>
              <a:buClr>
                <a:srgbClr val="439639"/>
              </a:buClr>
              <a:buSzPct val="80000"/>
              <a:defRPr/>
            </a:pPr>
            <a:endParaRPr lang="en-US" sz="2400" b="1" dirty="0">
              <a:solidFill>
                <a:srgbClr val="439639"/>
              </a:solidFill>
              <a:latin typeface="Verdana"/>
            </a:endParaRPr>
          </a:p>
          <a:p>
            <a:pPr>
              <a:buClr>
                <a:srgbClr val="439639"/>
              </a:buClr>
              <a:buSzPct val="80000"/>
              <a:defRPr/>
            </a:pPr>
            <a:r>
              <a:rPr lang="en-US" sz="2400" b="1" dirty="0" smtClean="0">
                <a:solidFill>
                  <a:srgbClr val="439639"/>
                </a:solidFill>
                <a:latin typeface="Verdana"/>
              </a:rPr>
              <a:t>Standard </a:t>
            </a:r>
            <a:r>
              <a:rPr lang="en-US" sz="2400" b="1" dirty="0">
                <a:solidFill>
                  <a:srgbClr val="439639"/>
                </a:solidFill>
                <a:latin typeface="Verdana"/>
              </a:rPr>
              <a:t>#2 </a:t>
            </a:r>
            <a:r>
              <a:rPr lang="en-US" sz="2400" b="1" dirty="0" smtClean="0">
                <a:solidFill>
                  <a:srgbClr val="439639"/>
                </a:solidFill>
                <a:latin typeface="Verdana"/>
              </a:rPr>
              <a:t>(6 Quality Indicators)</a:t>
            </a:r>
          </a:p>
          <a:p>
            <a:pPr>
              <a:buClr>
                <a:srgbClr val="439639"/>
              </a:buClr>
              <a:buSzPct val="80000"/>
              <a:defRPr/>
            </a:pPr>
            <a:r>
              <a:rPr lang="en-US" sz="2400" dirty="0" smtClean="0">
                <a:solidFill>
                  <a:srgbClr val="0083A9">
                    <a:lumMod val="75000"/>
                  </a:srgbClr>
                </a:solidFill>
                <a:latin typeface="Verdana"/>
              </a:rPr>
              <a:t>Student </a:t>
            </a:r>
            <a:r>
              <a:rPr lang="en-US" sz="2400" dirty="0">
                <a:solidFill>
                  <a:srgbClr val="0083A9">
                    <a:lumMod val="75000"/>
                  </a:srgbClr>
                </a:solidFill>
                <a:latin typeface="Verdana"/>
              </a:rPr>
              <a:t>Learning, Growth and Development</a:t>
            </a:r>
          </a:p>
          <a:p>
            <a:pPr>
              <a:buClr>
                <a:srgbClr val="439639"/>
              </a:buClr>
              <a:buSzPct val="80000"/>
              <a:defRPr/>
            </a:pPr>
            <a:endParaRPr lang="en-US" sz="2400" b="1" dirty="0">
              <a:solidFill>
                <a:srgbClr val="439639"/>
              </a:solidFill>
              <a:latin typeface="Verdana"/>
            </a:endParaRPr>
          </a:p>
          <a:p>
            <a:pPr>
              <a:buClr>
                <a:srgbClr val="439639"/>
              </a:buClr>
              <a:buSzPct val="80000"/>
              <a:defRPr/>
            </a:pPr>
            <a:r>
              <a:rPr lang="en-US" sz="2400" b="1" dirty="0">
                <a:solidFill>
                  <a:srgbClr val="439639"/>
                </a:solidFill>
                <a:latin typeface="Verdana"/>
              </a:rPr>
              <a:t>Standard #</a:t>
            </a:r>
            <a:r>
              <a:rPr lang="en-US" sz="2400" b="1" dirty="0" smtClean="0">
                <a:solidFill>
                  <a:srgbClr val="439639"/>
                </a:solidFill>
                <a:latin typeface="Verdana"/>
              </a:rPr>
              <a:t>3 (3 Quality Indicators)</a:t>
            </a:r>
          </a:p>
          <a:p>
            <a:pPr>
              <a:buClr>
                <a:srgbClr val="439639"/>
              </a:buClr>
              <a:buSzPct val="80000"/>
              <a:defRPr/>
            </a:pPr>
            <a:r>
              <a:rPr lang="en-US" sz="2400" dirty="0" smtClean="0">
                <a:solidFill>
                  <a:srgbClr val="0083A9">
                    <a:lumMod val="75000"/>
                  </a:srgbClr>
                </a:solidFill>
                <a:latin typeface="Verdana"/>
              </a:rPr>
              <a:t>Curriculum Implementation</a:t>
            </a:r>
          </a:p>
          <a:p>
            <a:pPr>
              <a:buClr>
                <a:srgbClr val="439639"/>
              </a:buClr>
              <a:buSzPct val="80000"/>
              <a:defRPr/>
            </a:pPr>
            <a:endParaRPr lang="en-US" sz="2400" b="1" dirty="0">
              <a:solidFill>
                <a:srgbClr val="439639"/>
              </a:solidFill>
              <a:latin typeface="Verdana"/>
            </a:endParaRPr>
          </a:p>
          <a:p>
            <a:pPr>
              <a:buClr>
                <a:srgbClr val="439639"/>
              </a:buClr>
              <a:buSzPct val="80000"/>
              <a:defRPr/>
            </a:pPr>
            <a:r>
              <a:rPr lang="en-US" sz="2400" b="1" dirty="0">
                <a:solidFill>
                  <a:srgbClr val="439639"/>
                </a:solidFill>
                <a:latin typeface="Verdana"/>
              </a:rPr>
              <a:t>Standard #</a:t>
            </a:r>
            <a:r>
              <a:rPr lang="en-US" sz="2400" b="1" dirty="0" smtClean="0">
                <a:solidFill>
                  <a:srgbClr val="439639"/>
                </a:solidFill>
                <a:latin typeface="Verdana"/>
              </a:rPr>
              <a:t>4 (3 Quality Indicators)</a:t>
            </a:r>
          </a:p>
          <a:p>
            <a:pPr>
              <a:buClr>
                <a:srgbClr val="439639"/>
              </a:buClr>
              <a:buSzPct val="80000"/>
              <a:defRPr/>
            </a:pPr>
            <a:r>
              <a:rPr lang="en-US" sz="2400" dirty="0" smtClean="0">
                <a:solidFill>
                  <a:srgbClr val="0083A9">
                    <a:lumMod val="75000"/>
                  </a:srgbClr>
                </a:solidFill>
                <a:latin typeface="Verdana"/>
              </a:rPr>
              <a:t>Critical Thinking</a:t>
            </a:r>
          </a:p>
          <a:p>
            <a:pPr>
              <a:buClr>
                <a:srgbClr val="439639"/>
              </a:buClr>
              <a:buSzPct val="80000"/>
              <a:defRPr/>
            </a:pPr>
            <a:endParaRPr lang="en-US" sz="2400" b="1" dirty="0">
              <a:solidFill>
                <a:srgbClr val="439639"/>
              </a:solidFill>
              <a:latin typeface="Verdana"/>
            </a:endParaRPr>
          </a:p>
          <a:p>
            <a:pPr>
              <a:buClr>
                <a:srgbClr val="439639"/>
              </a:buClr>
              <a:buSzPct val="80000"/>
              <a:defRPr/>
            </a:pPr>
            <a:endParaRPr lang="en-US" sz="2400" b="1" dirty="0">
              <a:solidFill>
                <a:srgbClr val="439639"/>
              </a:solidFill>
              <a:latin typeface="Verdana"/>
            </a:endParaRPr>
          </a:p>
        </p:txBody>
      </p:sp>
    </p:spTree>
    <p:extLst>
      <p:ext uri="{BB962C8B-B14F-4D97-AF65-F5344CB8AC3E}">
        <p14:creationId xmlns:p14="http://schemas.microsoft.com/office/powerpoint/2010/main" xmlns="" val="168469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838200" y="1447800"/>
            <a:ext cx="7620000" cy="676275"/>
          </a:xfrm>
        </p:spPr>
        <p:txBody>
          <a:bodyPr>
            <a:noAutofit/>
          </a:bodyPr>
          <a:lstStyle/>
          <a:p>
            <a:pPr fontAlgn="auto">
              <a:spcAft>
                <a:spcPts val="0"/>
              </a:spcAft>
              <a:defRPr/>
            </a:pPr>
            <a:r>
              <a:rPr lang="en-US" sz="4500" b="1" dirty="0" smtClean="0">
                <a:solidFill>
                  <a:srgbClr val="004B8D"/>
                </a:solidFill>
                <a:effectLst>
                  <a:outerShdw blurRad="38100" dist="38100" dir="2700000" algn="tl">
                    <a:srgbClr val="000000">
                      <a:alpha val="43137"/>
                    </a:srgbClr>
                  </a:outerShdw>
                </a:effectLst>
              </a:rPr>
              <a:t>Contact Us</a:t>
            </a:r>
          </a:p>
        </p:txBody>
      </p:sp>
      <p:sp>
        <p:nvSpPr>
          <p:cNvPr id="8195" name="Text Placeholder 1"/>
          <p:cNvSpPr>
            <a:spLocks noGrp="1"/>
          </p:cNvSpPr>
          <p:nvPr>
            <p:ph type="body" idx="1"/>
          </p:nvPr>
        </p:nvSpPr>
        <p:spPr>
          <a:xfrm>
            <a:off x="1143000" y="2270125"/>
            <a:ext cx="7391400" cy="1463675"/>
          </a:xfrm>
        </p:spPr>
        <p:txBody>
          <a:bodyPr/>
          <a:lstStyle/>
          <a:p>
            <a:pPr marR="0">
              <a:spcBef>
                <a:spcPct val="0"/>
              </a:spcBef>
              <a:spcAft>
                <a:spcPct val="0"/>
              </a:spcAft>
              <a:defRPr/>
            </a:pPr>
            <a:r>
              <a:rPr lang="en-US" sz="2200" b="1" dirty="0" smtClean="0">
                <a:solidFill>
                  <a:srgbClr val="439639"/>
                </a:solidFill>
              </a:rPr>
              <a:t>www.dese.mo.gov</a:t>
            </a:r>
          </a:p>
          <a:p>
            <a:pPr marR="0">
              <a:spcBef>
                <a:spcPct val="0"/>
              </a:spcBef>
              <a:spcAft>
                <a:spcPct val="0"/>
              </a:spcAft>
              <a:defRPr/>
            </a:pPr>
            <a:r>
              <a:rPr lang="en-US" sz="2200" b="1" dirty="0" smtClean="0">
                <a:solidFill>
                  <a:srgbClr val="439639"/>
                </a:solidFill>
              </a:rPr>
              <a:t>Email:  educatorquality@dese.mo.gov</a:t>
            </a:r>
          </a:p>
          <a:p>
            <a:pPr marR="0">
              <a:spcBef>
                <a:spcPct val="0"/>
              </a:spcBef>
              <a:spcAft>
                <a:spcPct val="0"/>
              </a:spcAft>
              <a:defRPr/>
            </a:pPr>
            <a:r>
              <a:rPr lang="en-US" sz="2200" b="1" dirty="0" smtClean="0">
                <a:solidFill>
                  <a:srgbClr val="439639"/>
                </a:solidFill>
              </a:rPr>
              <a:t>Phone:  573-751-2931</a:t>
            </a:r>
          </a:p>
        </p:txBody>
      </p:sp>
      <p:pic>
        <p:nvPicPr>
          <p:cNvPr id="8196" name="Picture 3" descr="MO-DESE_CollegeCareer-1.png"/>
          <p:cNvPicPr>
            <a:picLocks noChangeAspect="1"/>
          </p:cNvPicPr>
          <p:nvPr/>
        </p:nvPicPr>
        <p:blipFill>
          <a:blip r:embed="rId3" cstate="print"/>
          <a:stretch>
            <a:fillRect/>
          </a:stretch>
        </p:blipFill>
        <p:spPr bwMode="auto">
          <a:xfrm>
            <a:off x="5105400" y="4515612"/>
            <a:ext cx="3543300" cy="1275588"/>
          </a:xfrm>
          <a:prstGeom prst="rect">
            <a:avLst/>
          </a:prstGeom>
          <a:noFill/>
          <a:ln w="9525">
            <a:noFill/>
            <a:miter lim="800000"/>
            <a:headEnd/>
            <a:tailEnd/>
          </a:ln>
        </p:spPr>
      </p:pic>
      <p:pic>
        <p:nvPicPr>
          <p:cNvPr id="8197" name="Picture 9" descr="10x20-logo.jpg"/>
          <p:cNvPicPr>
            <a:picLocks noChangeAspect="1"/>
          </p:cNvPicPr>
          <p:nvPr/>
        </p:nvPicPr>
        <p:blipFill>
          <a:blip r:embed="rId4" cstate="email"/>
          <a:srcRect/>
          <a:stretch>
            <a:fillRect/>
          </a:stretch>
        </p:blipFill>
        <p:spPr bwMode="auto">
          <a:xfrm>
            <a:off x="533400" y="4419600"/>
            <a:ext cx="1854200" cy="1371600"/>
          </a:xfrm>
          <a:prstGeom prst="rect">
            <a:avLst/>
          </a:prstGeom>
          <a:noFill/>
          <a:ln w="9525">
            <a:noFill/>
            <a:miter lim="800000"/>
            <a:headEnd/>
            <a:tailEnd/>
          </a:ln>
        </p:spPr>
      </p:pic>
      <p:sp>
        <p:nvSpPr>
          <p:cNvPr id="6" name="Subtitle 4"/>
          <p:cNvSpPr txBox="1">
            <a:spLocks/>
          </p:cNvSpPr>
          <p:nvPr/>
        </p:nvSpPr>
        <p:spPr bwMode="auto">
          <a:xfrm>
            <a:off x="381000" y="5867400"/>
            <a:ext cx="83820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lgn="just">
              <a:spcBef>
                <a:spcPts val="700"/>
              </a:spcBef>
              <a:buClr>
                <a:schemeClr val="accent2"/>
              </a:buClr>
              <a:buSzPct val="60000"/>
              <a:defRPr/>
            </a:pPr>
            <a:r>
              <a:rPr lang="en-US" sz="800" dirty="0" smtClean="0">
                <a:solidFill>
                  <a:srgbClr val="000000"/>
                </a:solidFill>
                <a:latin typeface="Times New Roman" pitchFamily="18" charset="0"/>
                <a:cs typeface="Times New Roman" pitchFamily="18" charset="0"/>
              </a:rPr>
              <a:t>The Department of Elementary and Secondary Education does not discriminate on the basis of race, color, religion, gender, national origin, age, or disability in its programs and activities. Inquiries related to Department programs and to the location of services, activities, and facilities that are accessible by persons with disabilities may be directed to the Jefferson State Office Building, Office of the General Counsel, Coordinator – Civil Rights Compliance (Title VI/Title IX/504/ADA/Age Act), 6th Floor, 205 Jefferson Street, P.O. Box 480, Jefferson City, MO 65102-0480; telephone number 573-526-4757 or TTY 800-735-2966; fax number 573-522-4883; email civilrights@dese.mo.gov.</a:t>
            </a:r>
            <a:endParaRPr kumimoji="0" lang="en-US" sz="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Teacher Standards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13</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sz="2000" b="1" dirty="0" smtClean="0">
                <a:solidFill>
                  <a:srgbClr val="439639"/>
                </a:solidFill>
                <a:latin typeface="Verdana"/>
              </a:rPr>
              <a:t>Standard #5 (3 Quality Indicators)</a:t>
            </a:r>
          </a:p>
          <a:p>
            <a:pPr>
              <a:buClr>
                <a:srgbClr val="439639"/>
              </a:buClr>
              <a:buSzPct val="80000"/>
              <a:defRPr/>
            </a:pPr>
            <a:r>
              <a:rPr lang="en-US" sz="2000" dirty="0" smtClean="0">
                <a:solidFill>
                  <a:srgbClr val="0083A9">
                    <a:lumMod val="75000"/>
                  </a:srgbClr>
                </a:solidFill>
                <a:latin typeface="Verdana"/>
              </a:rPr>
              <a:t>Positive Classroom Environment</a:t>
            </a:r>
            <a:endParaRPr lang="en-US" sz="2000" dirty="0">
              <a:solidFill>
                <a:srgbClr val="0083A9">
                  <a:lumMod val="75000"/>
                </a:srgbClr>
              </a:solidFill>
              <a:latin typeface="Verdana"/>
            </a:endParaRPr>
          </a:p>
          <a:p>
            <a:pPr>
              <a:buClr>
                <a:srgbClr val="439639"/>
              </a:buClr>
              <a:buSzPct val="80000"/>
              <a:defRPr/>
            </a:pPr>
            <a:endParaRPr lang="en-US" sz="2000" b="1" dirty="0">
              <a:solidFill>
                <a:srgbClr val="439639"/>
              </a:solidFill>
              <a:latin typeface="Verdana"/>
            </a:endParaRPr>
          </a:p>
          <a:p>
            <a:pPr>
              <a:buClr>
                <a:srgbClr val="439639"/>
              </a:buClr>
              <a:buSzPct val="80000"/>
              <a:defRPr/>
            </a:pPr>
            <a:r>
              <a:rPr lang="en-US" sz="2000" b="1" dirty="0" smtClean="0">
                <a:solidFill>
                  <a:srgbClr val="439639"/>
                </a:solidFill>
                <a:latin typeface="Verdana"/>
              </a:rPr>
              <a:t>Standard #6 (4 Quality Indicators)</a:t>
            </a:r>
          </a:p>
          <a:p>
            <a:pPr>
              <a:buClr>
                <a:srgbClr val="439639"/>
              </a:buClr>
              <a:buSzPct val="80000"/>
              <a:defRPr/>
            </a:pPr>
            <a:r>
              <a:rPr lang="en-US" sz="2000" dirty="0" smtClean="0">
                <a:solidFill>
                  <a:srgbClr val="0083A9">
                    <a:lumMod val="75000"/>
                  </a:srgbClr>
                </a:solidFill>
                <a:latin typeface="Verdana"/>
              </a:rPr>
              <a:t>Effective Communication</a:t>
            </a:r>
          </a:p>
          <a:p>
            <a:pPr>
              <a:buClr>
                <a:srgbClr val="439639"/>
              </a:buClr>
              <a:buSzPct val="80000"/>
              <a:defRPr/>
            </a:pPr>
            <a:endParaRPr lang="en-US" sz="2000" b="1" dirty="0">
              <a:solidFill>
                <a:srgbClr val="439639"/>
              </a:solidFill>
              <a:latin typeface="Verdana"/>
            </a:endParaRPr>
          </a:p>
          <a:p>
            <a:pPr>
              <a:buClr>
                <a:srgbClr val="439639"/>
              </a:buClr>
              <a:buSzPct val="80000"/>
              <a:defRPr/>
            </a:pPr>
            <a:r>
              <a:rPr lang="en-US" sz="2000" b="1" dirty="0">
                <a:solidFill>
                  <a:srgbClr val="439639"/>
                </a:solidFill>
                <a:latin typeface="Verdana"/>
              </a:rPr>
              <a:t>Standard </a:t>
            </a:r>
            <a:r>
              <a:rPr lang="en-US" sz="2000" b="1" dirty="0" smtClean="0">
                <a:solidFill>
                  <a:srgbClr val="439639"/>
                </a:solidFill>
                <a:latin typeface="Verdana"/>
              </a:rPr>
              <a:t>#7 (6 Quality Indicators)</a:t>
            </a:r>
          </a:p>
          <a:p>
            <a:pPr>
              <a:buClr>
                <a:srgbClr val="439639"/>
              </a:buClr>
              <a:buSzPct val="80000"/>
              <a:defRPr/>
            </a:pPr>
            <a:r>
              <a:rPr lang="en-US" sz="2000" dirty="0" smtClean="0">
                <a:solidFill>
                  <a:srgbClr val="0083A9">
                    <a:lumMod val="75000"/>
                  </a:srgbClr>
                </a:solidFill>
                <a:latin typeface="Verdana"/>
              </a:rPr>
              <a:t>Student </a:t>
            </a:r>
            <a:r>
              <a:rPr lang="en-US" sz="2000" dirty="0">
                <a:solidFill>
                  <a:srgbClr val="0083A9">
                    <a:lumMod val="75000"/>
                  </a:srgbClr>
                </a:solidFill>
                <a:latin typeface="Verdana"/>
              </a:rPr>
              <a:t>Assessment </a:t>
            </a:r>
            <a:r>
              <a:rPr lang="en-US" sz="2000" dirty="0" smtClean="0">
                <a:solidFill>
                  <a:srgbClr val="0083A9">
                    <a:lumMod val="75000"/>
                  </a:srgbClr>
                </a:solidFill>
                <a:latin typeface="Verdana"/>
              </a:rPr>
              <a:t>and Data Analysis</a:t>
            </a:r>
            <a:endParaRPr lang="en-US" sz="2000" dirty="0">
              <a:solidFill>
                <a:srgbClr val="0083A9">
                  <a:lumMod val="75000"/>
                </a:srgbClr>
              </a:solidFill>
              <a:latin typeface="Verdana"/>
            </a:endParaRPr>
          </a:p>
          <a:p>
            <a:pPr>
              <a:buClr>
                <a:srgbClr val="439639"/>
              </a:buClr>
              <a:buSzPct val="80000"/>
              <a:defRPr/>
            </a:pPr>
            <a:endParaRPr lang="en-US" sz="2000" b="1" dirty="0" smtClean="0">
              <a:solidFill>
                <a:srgbClr val="439639"/>
              </a:solidFill>
              <a:latin typeface="Verdana"/>
            </a:endParaRPr>
          </a:p>
          <a:p>
            <a:pPr>
              <a:buClr>
                <a:srgbClr val="439639"/>
              </a:buClr>
              <a:buSzPct val="80000"/>
              <a:defRPr/>
            </a:pPr>
            <a:r>
              <a:rPr lang="en-US" sz="2000" b="1" dirty="0" smtClean="0">
                <a:solidFill>
                  <a:srgbClr val="439639"/>
                </a:solidFill>
                <a:latin typeface="Verdana"/>
              </a:rPr>
              <a:t>Standard #8 (3 Quality Indicators)</a:t>
            </a:r>
          </a:p>
          <a:p>
            <a:pPr>
              <a:buClr>
                <a:srgbClr val="439639"/>
              </a:buClr>
              <a:buSzPct val="80000"/>
              <a:defRPr/>
            </a:pPr>
            <a:r>
              <a:rPr lang="en-US" sz="2000" dirty="0" smtClean="0">
                <a:solidFill>
                  <a:srgbClr val="0083A9">
                    <a:lumMod val="75000"/>
                  </a:srgbClr>
                </a:solidFill>
                <a:latin typeface="Verdana"/>
              </a:rPr>
              <a:t>Professionalism</a:t>
            </a:r>
          </a:p>
          <a:p>
            <a:pPr>
              <a:buClr>
                <a:srgbClr val="439639"/>
              </a:buClr>
              <a:buSzPct val="80000"/>
              <a:defRPr/>
            </a:pPr>
            <a:endParaRPr lang="en-US" sz="2000" dirty="0">
              <a:solidFill>
                <a:srgbClr val="439639"/>
              </a:solidFill>
              <a:latin typeface="Verdana"/>
            </a:endParaRPr>
          </a:p>
          <a:p>
            <a:pPr>
              <a:buClr>
                <a:srgbClr val="439639"/>
              </a:buClr>
              <a:buSzPct val="80000"/>
              <a:defRPr/>
            </a:pPr>
            <a:r>
              <a:rPr lang="en-US" sz="2000" b="1" dirty="0" smtClean="0">
                <a:solidFill>
                  <a:srgbClr val="439639"/>
                </a:solidFill>
                <a:latin typeface="Verdana"/>
              </a:rPr>
              <a:t>Standard #9 (3 Quality Indicators)</a:t>
            </a:r>
          </a:p>
          <a:p>
            <a:pPr>
              <a:buClr>
                <a:srgbClr val="439639"/>
              </a:buClr>
              <a:buSzPct val="80000"/>
              <a:defRPr/>
            </a:pPr>
            <a:r>
              <a:rPr lang="en-US" sz="2000" dirty="0" smtClean="0">
                <a:solidFill>
                  <a:srgbClr val="0083A9">
                    <a:lumMod val="75000"/>
                  </a:srgbClr>
                </a:solidFill>
                <a:latin typeface="Verdana"/>
              </a:rPr>
              <a:t>Professional Collaboration</a:t>
            </a:r>
          </a:p>
          <a:p>
            <a:pPr>
              <a:buClr>
                <a:srgbClr val="439639"/>
              </a:buClr>
              <a:buSzPct val="80000"/>
              <a:defRPr/>
            </a:pPr>
            <a:endParaRPr lang="en-US" sz="2000" dirty="0">
              <a:solidFill>
                <a:srgbClr val="439639"/>
              </a:solidFill>
              <a:latin typeface="Verdana"/>
            </a:endParaRPr>
          </a:p>
          <a:p>
            <a:pPr>
              <a:buClr>
                <a:srgbClr val="439639"/>
              </a:buClr>
              <a:buSzPct val="80000"/>
              <a:defRPr/>
            </a:pPr>
            <a:endParaRPr lang="en-US" sz="2000" dirty="0" smtClean="0">
              <a:solidFill>
                <a:srgbClr val="439639"/>
              </a:solidFill>
              <a:latin typeface="Verdana"/>
            </a:endParaRPr>
          </a:p>
          <a:p>
            <a:pPr>
              <a:buClr>
                <a:srgbClr val="439639"/>
              </a:buClr>
              <a:buSzPct val="80000"/>
              <a:defRPr/>
            </a:pPr>
            <a:endParaRPr lang="en-US" sz="2000" b="1" dirty="0">
              <a:solidFill>
                <a:srgbClr val="439639"/>
              </a:solidFill>
              <a:latin typeface="Verdana"/>
            </a:endParaRPr>
          </a:p>
          <a:p>
            <a:pPr>
              <a:buClr>
                <a:srgbClr val="439639"/>
              </a:buClr>
              <a:buSzPct val="80000"/>
              <a:defRPr/>
            </a:pPr>
            <a:endParaRPr lang="en-US" sz="2000" b="1" dirty="0">
              <a:solidFill>
                <a:srgbClr val="439639"/>
              </a:solidFill>
              <a:latin typeface="Verdana"/>
            </a:endParaRPr>
          </a:p>
        </p:txBody>
      </p:sp>
    </p:spTree>
    <p:extLst>
      <p:ext uri="{BB962C8B-B14F-4D97-AF65-F5344CB8AC3E}">
        <p14:creationId xmlns:p14="http://schemas.microsoft.com/office/powerpoint/2010/main" xmlns="" val="90407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fade">
                                      <p:cBhvr>
                                        <p:cTn id="47" dur="500"/>
                                        <p:tgtEl>
                                          <p:spTgt spid="4">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13" end="13"/>
                                            </p:txEl>
                                          </p:spTgt>
                                        </p:tgtEl>
                                        <p:attrNameLst>
                                          <p:attrName>style.visibility</p:attrName>
                                        </p:attrNameLst>
                                      </p:cBhvr>
                                      <p:to>
                                        <p:strVal val="visible"/>
                                      </p:to>
                                    </p:set>
                                    <p:animEffect transition="in" filter="fade">
                                      <p:cBhvr>
                                        <p:cTn id="52"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36 Quality Indicators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14</a:t>
            </a:fld>
            <a:endParaRPr lang="en-US" dirty="0">
              <a:solidFill>
                <a:srgbClr val="0083A9">
                  <a:shade val="50000"/>
                </a:srgbClr>
              </a:solidFill>
            </a:endParaRPr>
          </a:p>
        </p:txBody>
      </p:sp>
      <p:graphicFrame>
        <p:nvGraphicFramePr>
          <p:cNvPr id="5" name="Object 4"/>
          <p:cNvGraphicFramePr>
            <a:graphicFrameLocks noGrp="1"/>
          </p:cNvGraphicFramePr>
          <p:nvPr>
            <p:extLst>
              <p:ext uri="{D42A27DB-BD31-4B8C-83A1-F6EECF244321}">
                <p14:modId xmlns:p14="http://schemas.microsoft.com/office/powerpoint/2010/main" xmlns="" val="1555683374"/>
              </p:ext>
            </p:extLst>
          </p:nvPr>
        </p:nvGraphicFramePr>
        <p:xfrm>
          <a:off x="685800" y="1390650"/>
          <a:ext cx="7772400" cy="4876800"/>
        </p:xfrm>
        <a:graphic>
          <a:graphicData uri="http://schemas.openxmlformats.org/presentationml/2006/ole">
            <p:oleObj spid="_x0000_s8237" r:id="rId4" imgW="8535140" imgH="5005250" progId="Excel.Sheet.8">
              <p:embed/>
            </p:oleObj>
          </a:graphicData>
        </a:graphic>
      </p:graphicFrame>
      <p:cxnSp>
        <p:nvCxnSpPr>
          <p:cNvPr id="7" name="Straight Arrow Connector 6"/>
          <p:cNvCxnSpPr/>
          <p:nvPr/>
        </p:nvCxnSpPr>
        <p:spPr>
          <a:xfrm>
            <a:off x="2667000" y="2590800"/>
            <a:ext cx="1905000" cy="0"/>
          </a:xfrm>
          <a:prstGeom prst="straightConnector1">
            <a:avLst/>
          </a:prstGeom>
          <a:ln w="38100">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5164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What does this mean for…</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15</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sz="2000" b="1" dirty="0" smtClean="0">
                <a:solidFill>
                  <a:srgbClr val="439639"/>
                </a:solidFill>
                <a:latin typeface="Verdana"/>
              </a:rPr>
              <a:t>If </a:t>
            </a:r>
            <a:r>
              <a:rPr lang="en-US" sz="2000" b="1" dirty="0">
                <a:solidFill>
                  <a:srgbClr val="439639"/>
                </a:solidFill>
                <a:latin typeface="Verdana"/>
              </a:rPr>
              <a:t>the following standards are most </a:t>
            </a:r>
            <a:r>
              <a:rPr lang="en-US" sz="2000" b="1" dirty="0" smtClean="0">
                <a:solidFill>
                  <a:srgbClr val="439639"/>
                </a:solidFill>
                <a:latin typeface="Verdana"/>
              </a:rPr>
              <a:t>prevalent:</a:t>
            </a:r>
          </a:p>
          <a:p>
            <a:pPr>
              <a:buClr>
                <a:srgbClr val="439639"/>
              </a:buClr>
              <a:buSzPct val="80000"/>
              <a:defRPr/>
            </a:pPr>
            <a:r>
              <a:rPr lang="en-US" dirty="0" smtClean="0">
                <a:solidFill>
                  <a:srgbClr val="439639"/>
                </a:solidFill>
                <a:latin typeface="Verdana"/>
              </a:rPr>
              <a:t>-what does this mean for the teacher?</a:t>
            </a:r>
          </a:p>
          <a:p>
            <a:pPr>
              <a:buClr>
                <a:srgbClr val="439639"/>
              </a:buClr>
              <a:buSzPct val="80000"/>
              <a:defRPr/>
            </a:pPr>
            <a:r>
              <a:rPr lang="en-US" dirty="0" smtClean="0">
                <a:solidFill>
                  <a:srgbClr val="439639"/>
                </a:solidFill>
                <a:latin typeface="Verdana"/>
              </a:rPr>
              <a:t>-what does this mean for the instructional leader?</a:t>
            </a:r>
          </a:p>
          <a:p>
            <a:pPr>
              <a:buClr>
                <a:srgbClr val="439639"/>
              </a:buClr>
              <a:buSzPct val="80000"/>
              <a:defRPr/>
            </a:pPr>
            <a:r>
              <a:rPr lang="en-US" dirty="0" smtClean="0">
                <a:solidFill>
                  <a:srgbClr val="439639"/>
                </a:solidFill>
                <a:latin typeface="Verdana"/>
              </a:rPr>
              <a:t>-what does this mean for school-wide professional development?</a:t>
            </a:r>
          </a:p>
          <a:p>
            <a:pPr marL="342900" indent="-342900">
              <a:buClr>
                <a:srgbClr val="439639"/>
              </a:buClr>
              <a:buSzPct val="80000"/>
              <a:buFont typeface="Arial" pitchFamily="34" charset="0"/>
              <a:buChar char="•"/>
              <a:defRPr/>
            </a:pPr>
            <a:endParaRPr lang="en-US" sz="2000" b="1" dirty="0">
              <a:solidFill>
                <a:srgbClr val="439639"/>
              </a:solidFill>
              <a:latin typeface="Verdana"/>
            </a:endParaRPr>
          </a:p>
          <a:p>
            <a:pPr marL="342900" indent="-342900">
              <a:buClr>
                <a:srgbClr val="439639"/>
              </a:buClr>
              <a:buSzPct val="80000"/>
              <a:buFont typeface="Arial" pitchFamily="34" charset="0"/>
              <a:buChar char="•"/>
              <a:defRPr/>
            </a:pPr>
            <a:endParaRPr lang="en-US" sz="2000" b="1" dirty="0">
              <a:solidFill>
                <a:srgbClr val="439639"/>
              </a:solidFill>
              <a:latin typeface="Verdana"/>
            </a:endParaRPr>
          </a:p>
          <a:p>
            <a:pPr marL="36513" indent="-265113">
              <a:buClr>
                <a:srgbClr val="439639"/>
              </a:buClr>
              <a:buSzPct val="80000"/>
              <a:buFont typeface="Wingdings 2" pitchFamily="18" charset="2"/>
              <a:buChar char=""/>
              <a:defRPr/>
            </a:pPr>
            <a:endParaRPr lang="en-US" b="1" dirty="0">
              <a:solidFill>
                <a:srgbClr val="439639"/>
              </a:solidFill>
              <a:latin typeface="Verdana"/>
            </a:endParaRPr>
          </a:p>
          <a:p>
            <a:pPr algn="ctr">
              <a:buClr>
                <a:srgbClr val="439639"/>
              </a:buClr>
              <a:buSzPct val="80000"/>
              <a:defRPr/>
            </a:pPr>
            <a:endParaRPr lang="en-US" b="1" dirty="0" smtClean="0">
              <a:solidFill>
                <a:srgbClr val="439639"/>
              </a:solidFill>
              <a:latin typeface="Verdana"/>
            </a:endParaRPr>
          </a:p>
          <a:p>
            <a:pPr marL="36513" indent="-265113">
              <a:buClr>
                <a:srgbClr val="439639"/>
              </a:buClr>
              <a:buSzPct val="80000"/>
              <a:buFont typeface="Wingdings 2" pitchFamily="18" charset="2"/>
              <a:buChar char=""/>
              <a:defRPr/>
            </a:pPr>
            <a:endParaRPr lang="en-US" b="1" dirty="0">
              <a:solidFill>
                <a:srgbClr val="439639"/>
              </a:solidFill>
              <a:latin typeface="Verdana"/>
            </a:endParaRPr>
          </a:p>
          <a:p>
            <a:pPr marL="36513" indent="-265113">
              <a:buClr>
                <a:srgbClr val="439639"/>
              </a:buClr>
              <a:buSzPct val="80000"/>
              <a:buFont typeface="Wingdings 2" pitchFamily="18" charset="2"/>
              <a:buChar char=""/>
              <a:defRPr/>
            </a:pPr>
            <a:endParaRPr lang="en-US" b="1" dirty="0" smtClean="0">
              <a:solidFill>
                <a:srgbClr val="439639"/>
              </a:solidFill>
              <a:latin typeface="Verdana"/>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52344" y="3325368"/>
            <a:ext cx="5257800" cy="30798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Down Arrow 6"/>
          <p:cNvSpPr/>
          <p:nvPr/>
        </p:nvSpPr>
        <p:spPr>
          <a:xfrm>
            <a:off x="3657600" y="3058668"/>
            <a:ext cx="457200" cy="533400"/>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Down Arrow 7"/>
          <p:cNvSpPr/>
          <p:nvPr/>
        </p:nvSpPr>
        <p:spPr>
          <a:xfrm>
            <a:off x="5344668" y="3058668"/>
            <a:ext cx="457200" cy="533400"/>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331615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16</a:t>
            </a:fld>
            <a:endParaRPr lang="en-US">
              <a:solidFill>
                <a:srgbClr val="0083A9">
                  <a:shade val="50000"/>
                </a:srgbClr>
              </a:solidFill>
            </a:endParaRPr>
          </a:p>
        </p:txBody>
      </p:sp>
      <p:graphicFrame>
        <p:nvGraphicFramePr>
          <p:cNvPr id="4" name="Diagram 3"/>
          <p:cNvGraphicFramePr/>
          <p:nvPr>
            <p:extLst>
              <p:ext uri="{D42A27DB-BD31-4B8C-83A1-F6EECF244321}">
                <p14:modId xmlns:p14="http://schemas.microsoft.com/office/powerpoint/2010/main" xmlns="" val="2446206990"/>
              </p:ext>
            </p:extLst>
          </p:nvPr>
        </p:nvGraphicFramePr>
        <p:xfrm>
          <a:off x="472122" y="609600"/>
          <a:ext cx="8199755"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a:xfrm>
            <a:off x="5334000" y="1447800"/>
            <a:ext cx="3276600" cy="495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183726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dirty="0" smtClean="0">
                <a:solidFill>
                  <a:srgbClr val="004B8D"/>
                </a:solidFill>
              </a:rPr>
              <a:t>Missouri’s NCLB Waiver says…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17</a:t>
            </a:fld>
            <a:endParaRPr lang="en-US" dirty="0">
              <a:solidFill>
                <a:srgbClr val="0083A9">
                  <a:shade val="50000"/>
                </a:srgbClr>
              </a:solidFill>
            </a:endParaRPr>
          </a:p>
        </p:txBody>
      </p:sp>
      <p:sp>
        <p:nvSpPr>
          <p:cNvPr id="4" name="Subtitle 2"/>
          <p:cNvSpPr txBox="1">
            <a:spLocks/>
          </p:cNvSpPr>
          <p:nvPr/>
        </p:nvSpPr>
        <p:spPr>
          <a:xfrm>
            <a:off x="762000" y="1600200"/>
            <a:ext cx="7848600" cy="3200400"/>
          </a:xfrm>
          <a:prstGeom prst="rect">
            <a:avLst/>
          </a:prstGeom>
        </p:spPr>
        <p:txBody>
          <a:bodyPr/>
          <a:lstStyle/>
          <a:p>
            <a:pPr>
              <a:buClr>
                <a:srgbClr val="439639"/>
              </a:buClr>
              <a:buSzPct val="80000"/>
              <a:defRPr/>
            </a:pPr>
            <a:endParaRPr lang="en-US" sz="2400" i="1" dirty="0" smtClean="0">
              <a:solidFill>
                <a:srgbClr val="439639"/>
              </a:solidFill>
              <a:latin typeface="Verdana"/>
            </a:endParaRPr>
          </a:p>
          <a:p>
            <a:pPr>
              <a:buClr>
                <a:srgbClr val="439639"/>
              </a:buClr>
              <a:buSzPct val="80000"/>
              <a:defRPr/>
            </a:pPr>
            <a:endParaRPr lang="en-US" sz="2800" i="1" dirty="0" smtClean="0">
              <a:solidFill>
                <a:srgbClr val="439639"/>
              </a:solidFill>
              <a:latin typeface="Verdana"/>
            </a:endParaRPr>
          </a:p>
          <a:p>
            <a:pPr>
              <a:buClr>
                <a:srgbClr val="439639"/>
              </a:buClr>
              <a:buSzPct val="80000"/>
              <a:defRPr/>
            </a:pPr>
            <a:r>
              <a:rPr lang="en-US" sz="2800" i="1" dirty="0" smtClean="0">
                <a:solidFill>
                  <a:srgbClr val="439639"/>
                </a:solidFill>
                <a:latin typeface="Verdana"/>
              </a:rPr>
              <a:t>“The essential principles of effective evaluation are the </a:t>
            </a:r>
            <a:r>
              <a:rPr lang="en-US" sz="2800" b="1" i="1" dirty="0" smtClean="0">
                <a:solidFill>
                  <a:srgbClr val="0083A9">
                    <a:lumMod val="75000"/>
                  </a:srgbClr>
                </a:solidFill>
                <a:latin typeface="Verdana"/>
              </a:rPr>
              <a:t>foundation for the state’s model</a:t>
            </a:r>
            <a:r>
              <a:rPr lang="en-US" sz="2800" i="1" dirty="0" smtClean="0">
                <a:solidFill>
                  <a:srgbClr val="439639"/>
                </a:solidFill>
                <a:latin typeface="Verdana"/>
              </a:rPr>
              <a:t>.  Local evaluation models align to these principles to create </a:t>
            </a:r>
            <a:r>
              <a:rPr lang="en-US" sz="2800" b="1" i="1" dirty="0" smtClean="0">
                <a:solidFill>
                  <a:srgbClr val="0083A9">
                    <a:lumMod val="75000"/>
                  </a:srgbClr>
                </a:solidFill>
                <a:latin typeface="Verdana"/>
              </a:rPr>
              <a:t>consistency in assessing educator performance</a:t>
            </a:r>
            <a:r>
              <a:rPr lang="en-US" sz="2800" b="1" i="1" dirty="0" smtClean="0">
                <a:solidFill>
                  <a:srgbClr val="0083A9">
                    <a:lumMod val="50000"/>
                  </a:srgbClr>
                </a:solidFill>
                <a:latin typeface="Verdana"/>
              </a:rPr>
              <a:t> </a:t>
            </a:r>
            <a:r>
              <a:rPr lang="en-US" sz="2800" i="1" dirty="0" smtClean="0">
                <a:solidFill>
                  <a:srgbClr val="439639"/>
                </a:solidFill>
                <a:latin typeface="Verdana"/>
              </a:rPr>
              <a:t>across the state.”</a:t>
            </a:r>
            <a:endParaRPr lang="en-US" sz="2400" i="1" dirty="0" smtClean="0">
              <a:solidFill>
                <a:srgbClr val="439639"/>
              </a:solidFill>
              <a:latin typeface="Verdana"/>
            </a:endParaRPr>
          </a:p>
          <a:p>
            <a:pPr marL="36513" indent="-265113">
              <a:buClr>
                <a:srgbClr val="439639"/>
              </a:buClr>
              <a:buSzPct val="80000"/>
              <a:buFont typeface="Wingdings 2" pitchFamily="18" charset="2"/>
              <a:buChar char=""/>
              <a:defRPr/>
            </a:pPr>
            <a:endParaRPr lang="en-US" sz="2400" dirty="0">
              <a:solidFill>
                <a:srgbClr val="439639"/>
              </a:solidFill>
              <a:latin typeface="Verdana"/>
            </a:endParaRPr>
          </a:p>
          <a:p>
            <a:pPr marL="36513" indent="-265113">
              <a:buClr>
                <a:srgbClr val="439639"/>
              </a:buClr>
              <a:buSzPct val="80000"/>
              <a:buFont typeface="Wingdings 2" pitchFamily="18" charset="2"/>
              <a:buChar char=""/>
              <a:defRPr/>
            </a:pPr>
            <a:endParaRPr lang="en-US" sz="2400" dirty="0" smtClean="0">
              <a:solidFill>
                <a:srgbClr val="439639"/>
              </a:solidFill>
              <a:latin typeface="Verdana"/>
            </a:endParaRPr>
          </a:p>
        </p:txBody>
      </p:sp>
    </p:spTree>
    <p:extLst>
      <p:ext uri="{BB962C8B-B14F-4D97-AF65-F5344CB8AC3E}">
        <p14:creationId xmlns:p14="http://schemas.microsoft.com/office/powerpoint/2010/main" xmlns="" val="377913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dirty="0" smtClean="0">
                <a:solidFill>
                  <a:srgbClr val="004B8D"/>
                </a:solidFill>
              </a:rPr>
              <a:t>7 Essential Principles</a:t>
            </a:r>
            <a:br>
              <a:rPr lang="en-US" dirty="0" smtClean="0">
                <a:solidFill>
                  <a:srgbClr val="004B8D"/>
                </a:solidFill>
              </a:rPr>
            </a:br>
            <a:r>
              <a:rPr lang="en-US" sz="2700" dirty="0" smtClean="0">
                <a:solidFill>
                  <a:srgbClr val="004B8D"/>
                </a:solidFill>
              </a:rPr>
              <a:t>Per NCLB Waiver (June, 2012)</a:t>
            </a:r>
            <a:endParaRPr lang="en-US" sz="27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18</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marL="457200" indent="-457200">
              <a:buClr>
                <a:srgbClr val="439639"/>
              </a:buClr>
              <a:buSzPct val="80000"/>
              <a:buFontTx/>
              <a:buAutoNum type="arabicPeriod"/>
              <a:defRPr/>
            </a:pPr>
            <a:r>
              <a:rPr lang="en-US" sz="2000" b="1" dirty="0" smtClean="0">
                <a:solidFill>
                  <a:srgbClr val="439639"/>
                </a:solidFill>
                <a:latin typeface="Verdana"/>
              </a:rPr>
              <a:t>Measures educator performance against </a:t>
            </a:r>
            <a:br>
              <a:rPr lang="en-US" sz="2000" b="1" dirty="0" smtClean="0">
                <a:solidFill>
                  <a:srgbClr val="439639"/>
                </a:solidFill>
                <a:latin typeface="Verdana"/>
              </a:rPr>
            </a:br>
            <a:r>
              <a:rPr lang="en-US" sz="2000" b="1" dirty="0" smtClean="0">
                <a:solidFill>
                  <a:srgbClr val="439639"/>
                </a:solidFill>
                <a:latin typeface="Verdana"/>
              </a:rPr>
              <a:t>research-based proven practices </a:t>
            </a:r>
          </a:p>
          <a:p>
            <a:pPr marL="457200" indent="-457200">
              <a:buClr>
                <a:srgbClr val="439639"/>
              </a:buClr>
              <a:buSzPct val="80000"/>
              <a:buFontTx/>
              <a:buAutoNum type="arabicPeriod"/>
              <a:defRPr/>
            </a:pPr>
            <a:endParaRPr lang="en-US" sz="2000" b="1" dirty="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Differentiated levels of performance</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Probationary period </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Measures of growth in student learning</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Meaningful and descriptive feedback</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Training for evaluators</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Results and data informs decisions regarding personnel, employment, and policy</a:t>
            </a:r>
            <a:endParaRPr lang="en-US" sz="2000" b="1" dirty="0">
              <a:solidFill>
                <a:srgbClr val="439639"/>
              </a:solidFill>
              <a:latin typeface="Verdana"/>
            </a:endParaRPr>
          </a:p>
          <a:p>
            <a:pPr>
              <a:buClr>
                <a:srgbClr val="439639"/>
              </a:buClr>
              <a:buSzPct val="80000"/>
              <a:defRPr/>
            </a:pPr>
            <a:endParaRPr lang="en-US" sz="2000" b="1" dirty="0">
              <a:solidFill>
                <a:srgbClr val="439639"/>
              </a:solidFill>
              <a:latin typeface="Verdana"/>
            </a:endParaRPr>
          </a:p>
        </p:txBody>
      </p:sp>
    </p:spTree>
    <p:extLst>
      <p:ext uri="{BB962C8B-B14F-4D97-AF65-F5344CB8AC3E}">
        <p14:creationId xmlns:p14="http://schemas.microsoft.com/office/powerpoint/2010/main" xmlns="" val="283620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fade">
                                      <p:cBhvr>
                                        <p:cTn id="3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50925"/>
          </a:xfrm>
        </p:spPr>
        <p:txBody>
          <a:bodyPr anchor="t" anchorCtr="0">
            <a:noAutofit/>
          </a:bodyPr>
          <a:lstStyle/>
          <a:p>
            <a:pPr algn="ctr" fontAlgn="auto">
              <a:spcAft>
                <a:spcPts val="0"/>
              </a:spcAft>
              <a:defRPr/>
            </a:pPr>
            <a:r>
              <a:rPr lang="en-US" dirty="0" smtClean="0">
                <a:solidFill>
                  <a:srgbClr val="004B8D"/>
                </a:solidFill>
              </a:rPr>
              <a:t>MO Educator Evaluation System</a:t>
            </a:r>
            <a:br>
              <a:rPr lang="en-US" dirty="0" smtClean="0">
                <a:solidFill>
                  <a:srgbClr val="004B8D"/>
                </a:solidFill>
              </a:rPr>
            </a:br>
            <a:r>
              <a:rPr lang="en-US" sz="4400" dirty="0" smtClean="0">
                <a:solidFill>
                  <a:srgbClr val="004B8D"/>
                </a:solidFill>
                <a:latin typeface="Desyrel" pitchFamily="2" charset="0"/>
              </a:rPr>
              <a:t>Pilot Project</a:t>
            </a:r>
            <a:r>
              <a:rPr lang="en-US" dirty="0" smtClean="0">
                <a:solidFill>
                  <a:srgbClr val="004B8D"/>
                </a:solidFill>
              </a:rPr>
              <a:t/>
            </a:r>
            <a:br>
              <a:rPr lang="en-US" dirty="0" smtClean="0">
                <a:solidFill>
                  <a:srgbClr val="004B8D"/>
                </a:solidFill>
              </a:rPr>
            </a:b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19</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800" dirty="0" smtClean="0">
              <a:solidFill>
                <a:srgbClr val="439639"/>
              </a:solidFill>
              <a:latin typeface="Verdana"/>
            </a:endParaRPr>
          </a:p>
          <a:p>
            <a:pPr>
              <a:buClr>
                <a:srgbClr val="439639"/>
              </a:buClr>
              <a:buSzPct val="80000"/>
              <a:defRPr/>
            </a:pPr>
            <a:endParaRPr lang="en-US" sz="2800" dirty="0">
              <a:solidFill>
                <a:srgbClr val="439639"/>
              </a:solidFill>
              <a:latin typeface="Verdana"/>
            </a:endParaRPr>
          </a:p>
          <a:p>
            <a:pPr marL="342900" indent="-342900">
              <a:buClr>
                <a:srgbClr val="439639"/>
              </a:buClr>
              <a:buSzPct val="80000"/>
              <a:buFont typeface="Arial" pitchFamily="34" charset="0"/>
              <a:buChar char="•"/>
              <a:defRPr/>
            </a:pPr>
            <a:r>
              <a:rPr lang="en-US" sz="2800" dirty="0" smtClean="0">
                <a:solidFill>
                  <a:srgbClr val="439639"/>
                </a:solidFill>
                <a:latin typeface="Verdana"/>
              </a:rPr>
              <a:t>Regional Overviews Conducted </a:t>
            </a:r>
            <a:r>
              <a:rPr lang="en-US" sz="2400" dirty="0" smtClean="0">
                <a:solidFill>
                  <a:srgbClr val="439639"/>
                </a:solidFill>
                <a:latin typeface="Verdana"/>
              </a:rPr>
              <a:t>(Fall 2012)</a:t>
            </a:r>
          </a:p>
          <a:p>
            <a:pPr marL="342900" indent="-342900">
              <a:buClr>
                <a:srgbClr val="439639"/>
              </a:buClr>
              <a:buSzPct val="80000"/>
              <a:buFont typeface="Arial" pitchFamily="34" charset="0"/>
              <a:buChar char="•"/>
              <a:defRPr/>
            </a:pPr>
            <a:endParaRPr lang="en-US" sz="2400" dirty="0">
              <a:solidFill>
                <a:srgbClr val="439639"/>
              </a:solidFill>
              <a:latin typeface="Verdana"/>
            </a:endParaRPr>
          </a:p>
          <a:p>
            <a:pPr marL="342900" indent="-342900">
              <a:buClr>
                <a:srgbClr val="439639"/>
              </a:buClr>
              <a:buSzPct val="80000"/>
              <a:buFont typeface="Arial" pitchFamily="34" charset="0"/>
              <a:buChar char="•"/>
              <a:defRPr/>
            </a:pPr>
            <a:r>
              <a:rPr lang="en-US" sz="2800" dirty="0" smtClean="0">
                <a:solidFill>
                  <a:srgbClr val="439639"/>
                </a:solidFill>
                <a:latin typeface="Verdana"/>
              </a:rPr>
              <a:t>2012-2013 School Year</a:t>
            </a:r>
          </a:p>
          <a:p>
            <a:pPr marL="342900" indent="-342900">
              <a:buClr>
                <a:srgbClr val="439639"/>
              </a:buClr>
              <a:buSzPct val="80000"/>
              <a:buFont typeface="Arial" pitchFamily="34" charset="0"/>
              <a:buChar char="•"/>
              <a:defRPr/>
            </a:pPr>
            <a:endParaRPr lang="en-US" sz="2800" dirty="0">
              <a:solidFill>
                <a:srgbClr val="439639"/>
              </a:solidFill>
              <a:latin typeface="Verdana"/>
            </a:endParaRPr>
          </a:p>
          <a:p>
            <a:pPr marL="342900" indent="-342900">
              <a:buClr>
                <a:srgbClr val="439639"/>
              </a:buClr>
              <a:buSzPct val="80000"/>
              <a:buFont typeface="Arial" pitchFamily="34" charset="0"/>
              <a:buChar char="•"/>
              <a:defRPr/>
            </a:pPr>
            <a:r>
              <a:rPr lang="en-US" sz="2800" dirty="0" smtClean="0">
                <a:solidFill>
                  <a:srgbClr val="439639"/>
                </a:solidFill>
                <a:latin typeface="Verdana"/>
              </a:rPr>
              <a:t>Focused on the improvement of effective educational practices and the professional development of teachers</a:t>
            </a:r>
            <a:endParaRPr lang="en-US" sz="2800" dirty="0">
              <a:solidFill>
                <a:srgbClr val="439639"/>
              </a:solidFill>
              <a:latin typeface="Verdana"/>
            </a:endParaRPr>
          </a:p>
        </p:txBody>
      </p:sp>
    </p:spTree>
    <p:extLst>
      <p:ext uri="{BB962C8B-B14F-4D97-AF65-F5344CB8AC3E}">
        <p14:creationId xmlns:p14="http://schemas.microsoft.com/office/powerpoint/2010/main" xmlns="" val="35944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Norms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2</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marL="36513" indent="-265113">
              <a:buClr>
                <a:srgbClr val="439639"/>
              </a:buClr>
              <a:buSzPct val="80000"/>
              <a:buFont typeface="Wingdings 2" pitchFamily="18" charset="2"/>
              <a:buChar char=""/>
              <a:defRPr/>
            </a:pPr>
            <a:r>
              <a:rPr lang="en-US" sz="2500" dirty="0" smtClean="0">
                <a:solidFill>
                  <a:srgbClr val="439639"/>
                </a:solidFill>
                <a:latin typeface="Verdana"/>
              </a:rPr>
              <a:t>Be Present and Professionally Courteous</a:t>
            </a:r>
          </a:p>
          <a:p>
            <a:pPr marL="36513" indent="-265113">
              <a:buClr>
                <a:srgbClr val="439639"/>
              </a:buClr>
              <a:buSzPct val="80000"/>
              <a:buFont typeface="Wingdings 2" pitchFamily="18" charset="2"/>
              <a:buChar char=""/>
              <a:defRPr/>
            </a:pPr>
            <a:endParaRPr lang="en-US" sz="2500" dirty="0" smtClean="0">
              <a:solidFill>
                <a:srgbClr val="439639"/>
              </a:solidFill>
              <a:latin typeface="Verdana"/>
            </a:endParaRPr>
          </a:p>
          <a:p>
            <a:pPr marL="36513" indent="-265113">
              <a:buClr>
                <a:srgbClr val="439639"/>
              </a:buClr>
              <a:buSzPct val="80000"/>
              <a:buFont typeface="Wingdings 2" pitchFamily="18" charset="2"/>
              <a:buChar char=""/>
              <a:defRPr/>
            </a:pPr>
            <a:r>
              <a:rPr lang="en-US" sz="2500" dirty="0" smtClean="0">
                <a:solidFill>
                  <a:srgbClr val="439639"/>
                </a:solidFill>
                <a:latin typeface="Verdana"/>
              </a:rPr>
              <a:t>Be Open Minded</a:t>
            </a:r>
          </a:p>
          <a:p>
            <a:pPr marL="36513" indent="-265113">
              <a:buClr>
                <a:srgbClr val="439639"/>
              </a:buClr>
              <a:buSzPct val="80000"/>
              <a:buFont typeface="Wingdings 2" pitchFamily="18" charset="2"/>
              <a:buChar char=""/>
              <a:defRPr/>
            </a:pPr>
            <a:endParaRPr lang="en-US" sz="2500" dirty="0" smtClean="0">
              <a:solidFill>
                <a:srgbClr val="439639"/>
              </a:solidFill>
              <a:latin typeface="Verdana"/>
            </a:endParaRPr>
          </a:p>
          <a:p>
            <a:pPr marL="36513" indent="-265113">
              <a:buClr>
                <a:srgbClr val="439639"/>
              </a:buClr>
              <a:buSzPct val="80000"/>
              <a:buFont typeface="Wingdings 2" pitchFamily="18" charset="2"/>
              <a:buChar char=""/>
              <a:defRPr/>
            </a:pPr>
            <a:r>
              <a:rPr lang="en-US" sz="2500" dirty="0" smtClean="0">
                <a:solidFill>
                  <a:srgbClr val="439639"/>
                </a:solidFill>
                <a:latin typeface="Verdana"/>
              </a:rPr>
              <a:t>Be Willing to Engage in Conversation,</a:t>
            </a:r>
            <a:br>
              <a:rPr lang="en-US" sz="2500" dirty="0" smtClean="0">
                <a:solidFill>
                  <a:srgbClr val="439639"/>
                </a:solidFill>
                <a:latin typeface="Verdana"/>
              </a:rPr>
            </a:br>
            <a:r>
              <a:rPr lang="en-US" sz="2500" dirty="0" smtClean="0">
                <a:solidFill>
                  <a:srgbClr val="439639"/>
                </a:solidFill>
                <a:latin typeface="Verdana"/>
              </a:rPr>
              <a:t>  Share Ideas, and Ask Questions</a:t>
            </a:r>
          </a:p>
          <a:p>
            <a:pPr>
              <a:buClr>
                <a:srgbClr val="439639"/>
              </a:buClr>
              <a:buSzPct val="80000"/>
              <a:defRPr/>
            </a:pPr>
            <a:endParaRPr lang="en-US" sz="2500" dirty="0">
              <a:solidFill>
                <a:srgbClr val="439639"/>
              </a:solidFill>
              <a:latin typeface="Verdana"/>
            </a:endParaRPr>
          </a:p>
          <a:p>
            <a:pPr marL="36513" indent="-265113">
              <a:buClr>
                <a:srgbClr val="439639"/>
              </a:buClr>
              <a:buSzPct val="80000"/>
              <a:buFont typeface="Wingdings 2" pitchFamily="18" charset="2"/>
              <a:buChar char=""/>
              <a:defRPr/>
            </a:pPr>
            <a:r>
              <a:rPr lang="en-US" sz="2500" dirty="0" smtClean="0">
                <a:solidFill>
                  <a:srgbClr val="439639"/>
                </a:solidFill>
                <a:latin typeface="Verdana"/>
              </a:rPr>
              <a:t>Look through the Lens of “How Might I</a:t>
            </a:r>
            <a:br>
              <a:rPr lang="en-US" sz="2500" dirty="0" smtClean="0">
                <a:solidFill>
                  <a:srgbClr val="439639"/>
                </a:solidFill>
                <a:latin typeface="Verdana"/>
              </a:rPr>
            </a:br>
            <a:r>
              <a:rPr lang="en-US" sz="2500" dirty="0" smtClean="0">
                <a:solidFill>
                  <a:srgbClr val="439639"/>
                </a:solidFill>
                <a:latin typeface="Verdana"/>
              </a:rPr>
              <a:t>  Transfer…”</a:t>
            </a:r>
          </a:p>
          <a:p>
            <a:pPr marL="36513" indent="-265113">
              <a:buClr>
                <a:srgbClr val="439639"/>
              </a:buClr>
              <a:buSzPct val="80000"/>
              <a:buFont typeface="Wingdings 2" pitchFamily="18" charset="2"/>
              <a:buChar char=""/>
              <a:defRPr/>
            </a:pPr>
            <a:endParaRPr lang="en-US" sz="2500" b="1" dirty="0" smtClean="0">
              <a:solidFill>
                <a:srgbClr val="439639"/>
              </a:solidFill>
              <a:latin typeface="Verdana"/>
            </a:endParaRPr>
          </a:p>
        </p:txBody>
      </p:sp>
    </p:spTree>
    <p:extLst>
      <p:ext uri="{BB962C8B-B14F-4D97-AF65-F5344CB8AC3E}">
        <p14:creationId xmlns:p14="http://schemas.microsoft.com/office/powerpoint/2010/main" xmlns="" val="304068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a:bodyPr>
          <a:lstStyle/>
          <a:p>
            <a:pPr algn="ctr" fontAlgn="auto">
              <a:spcAft>
                <a:spcPts val="0"/>
              </a:spcAft>
              <a:defRPr/>
            </a:pPr>
            <a:r>
              <a:rPr lang="en-US" sz="2800" dirty="0" smtClean="0">
                <a:solidFill>
                  <a:srgbClr val="004B8D"/>
                </a:solidFill>
              </a:rPr>
              <a:t>Missouri’s Educator Evaluation System (Webpage)</a:t>
            </a:r>
            <a:endParaRPr lang="en-US" sz="28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20</a:t>
            </a:fld>
            <a:endParaRPr lang="en-US" dirty="0">
              <a:solidFill>
                <a:srgbClr val="0083A9">
                  <a:shade val="50000"/>
                </a:srgbClr>
              </a:solidFill>
            </a:endParaRPr>
          </a:p>
        </p:txBody>
      </p:sp>
      <p:sp>
        <p:nvSpPr>
          <p:cNvPr id="4" name="Subtitle 2"/>
          <p:cNvSpPr txBox="1">
            <a:spLocks/>
          </p:cNvSpPr>
          <p:nvPr/>
        </p:nvSpPr>
        <p:spPr>
          <a:xfrm>
            <a:off x="762000" y="1600200"/>
            <a:ext cx="7848600" cy="658812"/>
          </a:xfrm>
          <a:prstGeom prst="rect">
            <a:avLst/>
          </a:prstGeom>
        </p:spPr>
        <p:txBody>
          <a:bodyPr/>
          <a:lstStyle/>
          <a:p>
            <a:pPr>
              <a:buClr>
                <a:srgbClr val="439639"/>
              </a:buClr>
              <a:buSzPct val="80000"/>
              <a:defRPr/>
            </a:pPr>
            <a:r>
              <a:rPr lang="en-US" sz="2000" b="1" dirty="0" smtClean="0">
                <a:solidFill>
                  <a:srgbClr val="439639"/>
                </a:solidFill>
                <a:latin typeface="Verdana"/>
                <a:hlinkClick r:id="rId3"/>
              </a:rPr>
              <a:t/>
            </a:r>
            <a:br>
              <a:rPr lang="en-US" sz="2000" b="1" dirty="0" smtClean="0">
                <a:solidFill>
                  <a:srgbClr val="439639"/>
                </a:solidFill>
                <a:latin typeface="Verdana"/>
                <a:hlinkClick r:id="rId3"/>
              </a:rPr>
            </a:br>
            <a:r>
              <a:rPr lang="en-US" sz="2000" b="1" dirty="0" smtClean="0">
                <a:solidFill>
                  <a:srgbClr val="439639"/>
                </a:solidFill>
                <a:latin typeface="Verdana"/>
                <a:hlinkClick r:id="rId3"/>
              </a:rPr>
              <a:t>http</a:t>
            </a:r>
            <a:r>
              <a:rPr lang="en-US" sz="2000" b="1" dirty="0">
                <a:solidFill>
                  <a:srgbClr val="439639"/>
                </a:solidFill>
                <a:latin typeface="Verdana"/>
                <a:hlinkClick r:id="rId3"/>
              </a:rPr>
              <a:t>://</a:t>
            </a:r>
            <a:r>
              <a:rPr lang="en-US" sz="2000" b="1" dirty="0" smtClean="0">
                <a:solidFill>
                  <a:srgbClr val="439639"/>
                </a:solidFill>
                <a:latin typeface="Verdana"/>
                <a:hlinkClick r:id="rId3"/>
              </a:rPr>
              <a:t>dese.mo.gov/eq/ees.htm</a:t>
            </a:r>
            <a:endParaRPr lang="en-US" sz="2000" b="1" dirty="0" smtClean="0">
              <a:solidFill>
                <a:srgbClr val="439639"/>
              </a:solidFill>
              <a:latin typeface="Verdana"/>
            </a:endParaRPr>
          </a:p>
          <a:p>
            <a:pPr>
              <a:buClr>
                <a:srgbClr val="439639"/>
              </a:buClr>
              <a:buSzPct val="80000"/>
              <a:defRPr/>
            </a:pPr>
            <a:endParaRPr lang="en-US" sz="2000" b="1" dirty="0" smtClean="0">
              <a:solidFill>
                <a:srgbClr val="439639"/>
              </a:solidFill>
              <a:latin typeface="Verdana"/>
            </a:endParaRPr>
          </a:p>
        </p:txBody>
      </p:sp>
      <p:pic>
        <p:nvPicPr>
          <p:cNvPr id="6" name="Picture 2"/>
          <p:cNvPicPr>
            <a:picLocks noChangeAspect="1" noChangeArrowheads="1"/>
          </p:cNvPicPr>
          <p:nvPr/>
        </p:nvPicPr>
        <p:blipFill>
          <a:blip r:embed="rId4" cstate="print"/>
          <a:srcRect l="1563" t="3125" r="50000"/>
          <a:stretch>
            <a:fillRect/>
          </a:stretch>
        </p:blipFill>
        <p:spPr bwMode="auto">
          <a:xfrm>
            <a:off x="1600200" y="2438400"/>
            <a:ext cx="6096000" cy="3714750"/>
          </a:xfrm>
          <a:prstGeom prst="rect">
            <a:avLst/>
          </a:prstGeom>
          <a:noFill/>
          <a:ln w="9525">
            <a:noFill/>
            <a:miter lim="800000"/>
            <a:headEnd/>
            <a:tailEnd/>
          </a:ln>
        </p:spPr>
      </p:pic>
    </p:spTree>
    <p:extLst>
      <p:ext uri="{BB962C8B-B14F-4D97-AF65-F5344CB8AC3E}">
        <p14:creationId xmlns:p14="http://schemas.microsoft.com/office/powerpoint/2010/main" xmlns="" val="3681829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Autofit/>
          </a:bodyPr>
          <a:lstStyle/>
          <a:p>
            <a:pPr algn="ctr" fontAlgn="auto">
              <a:spcAft>
                <a:spcPts val="0"/>
              </a:spcAft>
              <a:defRPr/>
            </a:pPr>
            <a:r>
              <a:rPr lang="en-US" dirty="0" smtClean="0">
                <a:solidFill>
                  <a:srgbClr val="004B8D"/>
                </a:solidFill>
              </a:rPr>
              <a:t>2013-2014</a:t>
            </a:r>
            <a:br>
              <a:rPr lang="en-US" dirty="0" smtClean="0">
                <a:solidFill>
                  <a:srgbClr val="004B8D"/>
                </a:solidFill>
              </a:rPr>
            </a:br>
            <a:r>
              <a:rPr lang="en-US" dirty="0" smtClean="0">
                <a:solidFill>
                  <a:srgbClr val="004B8D"/>
                </a:solidFill>
              </a:rPr>
              <a:t>Training Roadmap*</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21</a:t>
            </a:fld>
            <a:endParaRPr lang="en-US" dirty="0">
              <a:solidFill>
                <a:srgbClr val="0083A9">
                  <a:shade val="50000"/>
                </a:srgbClr>
              </a:solidFill>
            </a:endParaRPr>
          </a:p>
        </p:txBody>
      </p:sp>
      <p:graphicFrame>
        <p:nvGraphicFramePr>
          <p:cNvPr id="6" name="Diagram 5"/>
          <p:cNvGraphicFramePr/>
          <p:nvPr>
            <p:extLst>
              <p:ext uri="{D42A27DB-BD31-4B8C-83A1-F6EECF244321}">
                <p14:modId xmlns:p14="http://schemas.microsoft.com/office/powerpoint/2010/main" xmlns="" val="2090918736"/>
              </p:ext>
            </p:extLst>
          </p:nvPr>
        </p:nvGraphicFramePr>
        <p:xfrm>
          <a:off x="1371600" y="2133600"/>
          <a:ext cx="6781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2413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C8CB9C8D-5B5A-467E-8D9D-B8959773259A}"/>
                                            </p:graphicEl>
                                          </p:spTgt>
                                        </p:tgtEl>
                                        <p:attrNameLst>
                                          <p:attrName>style.visibility</p:attrName>
                                        </p:attrNameLst>
                                      </p:cBhvr>
                                      <p:to>
                                        <p:strVal val="visible"/>
                                      </p:to>
                                    </p:set>
                                    <p:animEffect transition="in" filter="fade">
                                      <p:cBhvr>
                                        <p:cTn id="7" dur="500"/>
                                        <p:tgtEl>
                                          <p:spTgt spid="6">
                                            <p:graphicEl>
                                              <a:dgm id="{C8CB9C8D-5B5A-467E-8D9D-B8959773259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D598579F-4B2E-4A09-A184-C4591683B3FD}"/>
                                            </p:graphicEl>
                                          </p:spTgt>
                                        </p:tgtEl>
                                        <p:attrNameLst>
                                          <p:attrName>style.visibility</p:attrName>
                                        </p:attrNameLst>
                                      </p:cBhvr>
                                      <p:to>
                                        <p:strVal val="visible"/>
                                      </p:to>
                                    </p:set>
                                    <p:animEffect transition="in" filter="fade">
                                      <p:cBhvr>
                                        <p:cTn id="12" dur="500"/>
                                        <p:tgtEl>
                                          <p:spTgt spid="6">
                                            <p:graphicEl>
                                              <a:dgm id="{D598579F-4B2E-4A09-A184-C4591683B3F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B74EDA36-AFA0-443C-B2EE-16477E3D41C8}"/>
                                            </p:graphicEl>
                                          </p:spTgt>
                                        </p:tgtEl>
                                        <p:attrNameLst>
                                          <p:attrName>style.visibility</p:attrName>
                                        </p:attrNameLst>
                                      </p:cBhvr>
                                      <p:to>
                                        <p:strVal val="visible"/>
                                      </p:to>
                                    </p:set>
                                    <p:animEffect transition="in" filter="fade">
                                      <p:cBhvr>
                                        <p:cTn id="17" dur="500"/>
                                        <p:tgtEl>
                                          <p:spTgt spid="6">
                                            <p:graphicEl>
                                              <a:dgm id="{B74EDA36-AFA0-443C-B2EE-16477E3D41C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773CBB35-17A9-4027-87E5-724A10D916F9}"/>
                                            </p:graphicEl>
                                          </p:spTgt>
                                        </p:tgtEl>
                                        <p:attrNameLst>
                                          <p:attrName>style.visibility</p:attrName>
                                        </p:attrNameLst>
                                      </p:cBhvr>
                                      <p:to>
                                        <p:strVal val="visible"/>
                                      </p:to>
                                    </p:set>
                                    <p:animEffect transition="in" filter="fade">
                                      <p:cBhvr>
                                        <p:cTn id="22" dur="500"/>
                                        <p:tgtEl>
                                          <p:spTgt spid="6">
                                            <p:graphicEl>
                                              <a:dgm id="{773CBB35-17A9-4027-87E5-724A10D916F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0ECF464E-B390-4FC1-960A-1D45AB98822A}"/>
                                            </p:graphicEl>
                                          </p:spTgt>
                                        </p:tgtEl>
                                        <p:attrNameLst>
                                          <p:attrName>style.visibility</p:attrName>
                                        </p:attrNameLst>
                                      </p:cBhvr>
                                      <p:to>
                                        <p:strVal val="visible"/>
                                      </p:to>
                                    </p:set>
                                    <p:animEffect transition="in" filter="fade">
                                      <p:cBhvr>
                                        <p:cTn id="27" dur="500"/>
                                        <p:tgtEl>
                                          <p:spTgt spid="6">
                                            <p:graphicEl>
                                              <a:dgm id="{0ECF464E-B390-4FC1-960A-1D45AB9882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To Clarify…</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22</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marL="342900" indent="-342900">
              <a:buClr>
                <a:srgbClr val="439639"/>
              </a:buClr>
              <a:buSzPct val="80000"/>
              <a:buFont typeface="Arial" pitchFamily="34" charset="0"/>
              <a:buChar char="•"/>
              <a:defRPr/>
            </a:pPr>
            <a:r>
              <a:rPr lang="en-US" sz="2500" dirty="0" smtClean="0">
                <a:solidFill>
                  <a:srgbClr val="439639"/>
                </a:solidFill>
                <a:latin typeface="Verdana"/>
              </a:rPr>
              <a:t>All training shared today is </a:t>
            </a:r>
            <a:r>
              <a:rPr lang="en-US" sz="2500" b="1" i="1" dirty="0" smtClean="0">
                <a:solidFill>
                  <a:srgbClr val="0083A9">
                    <a:lumMod val="75000"/>
                  </a:srgbClr>
                </a:solidFill>
                <a:latin typeface="Verdana"/>
              </a:rPr>
              <a:t>model neutral</a:t>
            </a:r>
            <a:r>
              <a:rPr lang="en-US" sz="2500" dirty="0" smtClean="0">
                <a:solidFill>
                  <a:srgbClr val="439639"/>
                </a:solidFill>
                <a:latin typeface="Verdana"/>
              </a:rPr>
              <a:t>, as each school district has local control over what model is developed or adopted.</a:t>
            </a:r>
          </a:p>
          <a:p>
            <a:pPr marL="342900" indent="-342900">
              <a:buClr>
                <a:srgbClr val="439639"/>
              </a:buClr>
              <a:buSzPct val="80000"/>
              <a:buFont typeface="Arial" pitchFamily="34" charset="0"/>
              <a:buChar char="•"/>
              <a:defRPr/>
            </a:pPr>
            <a:endParaRPr lang="en-US" sz="2500" dirty="0">
              <a:solidFill>
                <a:srgbClr val="439639"/>
              </a:solidFill>
              <a:latin typeface="Verdana"/>
            </a:endParaRPr>
          </a:p>
          <a:p>
            <a:pPr marL="342900" indent="-342900">
              <a:buClr>
                <a:srgbClr val="439639"/>
              </a:buClr>
              <a:buSzPct val="80000"/>
              <a:buFont typeface="Arial" pitchFamily="34" charset="0"/>
              <a:buChar char="•"/>
              <a:defRPr/>
            </a:pPr>
            <a:r>
              <a:rPr lang="en-US" sz="2500" dirty="0" smtClean="0">
                <a:solidFill>
                  <a:srgbClr val="439639"/>
                </a:solidFill>
                <a:latin typeface="Verdana"/>
              </a:rPr>
              <a:t>The intent of each Educator Evaluation System training module is to support schools in their efforts to </a:t>
            </a:r>
            <a:r>
              <a:rPr lang="en-US" sz="2500" b="1" i="1" dirty="0" smtClean="0">
                <a:solidFill>
                  <a:srgbClr val="0083A9">
                    <a:lumMod val="75000"/>
                  </a:srgbClr>
                </a:solidFill>
                <a:latin typeface="Verdana"/>
              </a:rPr>
              <a:t>align their chosen model to the 7 Essential Principles</a:t>
            </a:r>
            <a:r>
              <a:rPr lang="en-US" sz="2500" dirty="0">
                <a:solidFill>
                  <a:srgbClr val="0083A9">
                    <a:lumMod val="75000"/>
                  </a:srgbClr>
                </a:solidFill>
                <a:latin typeface="Verdana"/>
              </a:rPr>
              <a:t> </a:t>
            </a:r>
            <a:r>
              <a:rPr lang="en-US" sz="2500" dirty="0" smtClean="0">
                <a:solidFill>
                  <a:srgbClr val="439639"/>
                </a:solidFill>
                <a:latin typeface="Verdana"/>
              </a:rPr>
              <a:t>(as outlined in the ESEA Waiver of June 2012).</a:t>
            </a:r>
          </a:p>
          <a:p>
            <a:pPr>
              <a:buClr>
                <a:srgbClr val="439639"/>
              </a:buClr>
              <a:buSzPct val="80000"/>
              <a:defRPr/>
            </a:pPr>
            <a:endParaRPr lang="en-US" sz="2500" dirty="0">
              <a:solidFill>
                <a:srgbClr val="439639"/>
              </a:solidFill>
              <a:latin typeface="Verdana"/>
            </a:endParaRPr>
          </a:p>
          <a:p>
            <a:pPr marL="342900" indent="-342900">
              <a:buClr>
                <a:srgbClr val="439639"/>
              </a:buClr>
              <a:buSzPct val="80000"/>
              <a:buFont typeface="Arial" pitchFamily="34" charset="0"/>
              <a:buChar char="•"/>
              <a:defRPr/>
            </a:pPr>
            <a:r>
              <a:rPr lang="en-US" sz="2500" dirty="0" smtClean="0">
                <a:solidFill>
                  <a:srgbClr val="439639"/>
                </a:solidFill>
                <a:latin typeface="Verdana"/>
              </a:rPr>
              <a:t>What are school districts accountable for?  </a:t>
            </a:r>
          </a:p>
        </p:txBody>
      </p:sp>
      <p:sp>
        <p:nvSpPr>
          <p:cNvPr id="6" name="Curved Left Arrow 5"/>
          <p:cNvSpPr/>
          <p:nvPr/>
        </p:nvSpPr>
        <p:spPr>
          <a:xfrm flipV="1">
            <a:off x="7696200" y="4648200"/>
            <a:ext cx="914400" cy="1143000"/>
          </a:xfrm>
          <a:prstGeom prst="curvedLeftArrow">
            <a:avLst/>
          </a:prstGeom>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276371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dirty="0" smtClean="0">
                <a:solidFill>
                  <a:srgbClr val="004B8D"/>
                </a:solidFill>
              </a:rPr>
              <a:t>7 Essential Principles</a:t>
            </a:r>
            <a:br>
              <a:rPr lang="en-US" dirty="0" smtClean="0">
                <a:solidFill>
                  <a:srgbClr val="004B8D"/>
                </a:solidFill>
              </a:rPr>
            </a:br>
            <a:r>
              <a:rPr lang="en-US" sz="2700" dirty="0" smtClean="0">
                <a:solidFill>
                  <a:srgbClr val="004B8D"/>
                </a:solidFill>
              </a:rPr>
              <a:t>Per NCLB Waiver (June, 2012)</a:t>
            </a:r>
            <a:endParaRPr lang="en-US" sz="27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23</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marL="457200" indent="-457200">
              <a:buClr>
                <a:srgbClr val="439639"/>
              </a:buClr>
              <a:buSzPct val="80000"/>
              <a:buFontTx/>
              <a:buAutoNum type="arabicPeriod"/>
              <a:defRPr/>
            </a:pPr>
            <a:r>
              <a:rPr lang="en-US" sz="2000" b="1" dirty="0" smtClean="0">
                <a:solidFill>
                  <a:srgbClr val="439639"/>
                </a:solidFill>
                <a:latin typeface="Verdana"/>
              </a:rPr>
              <a:t>Measures educator performance against </a:t>
            </a:r>
            <a:br>
              <a:rPr lang="en-US" sz="2000" b="1" dirty="0" smtClean="0">
                <a:solidFill>
                  <a:srgbClr val="439639"/>
                </a:solidFill>
                <a:latin typeface="Verdana"/>
              </a:rPr>
            </a:br>
            <a:r>
              <a:rPr lang="en-US" sz="2000" b="1" dirty="0" smtClean="0">
                <a:solidFill>
                  <a:srgbClr val="439639"/>
                </a:solidFill>
                <a:latin typeface="Verdana"/>
              </a:rPr>
              <a:t>research-based proven practices </a:t>
            </a:r>
          </a:p>
          <a:p>
            <a:pPr marL="457200" indent="-457200">
              <a:buClr>
                <a:srgbClr val="439639"/>
              </a:buClr>
              <a:buSzPct val="80000"/>
              <a:buFontTx/>
              <a:buAutoNum type="arabicPeriod"/>
              <a:defRPr/>
            </a:pPr>
            <a:endParaRPr lang="en-US" sz="2000" b="1" dirty="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Differentiated levels of performance</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Probationary period </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Measures of growth in student learning</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Meaningful and descriptive feedback</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Training for evaluators</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Results and data informs decisions regarding personnel, employment, and policy</a:t>
            </a:r>
            <a:endParaRPr lang="en-US" sz="2000" b="1" dirty="0">
              <a:solidFill>
                <a:srgbClr val="439639"/>
              </a:solidFill>
              <a:latin typeface="Verdana"/>
            </a:endParaRPr>
          </a:p>
          <a:p>
            <a:pPr>
              <a:buClr>
                <a:srgbClr val="439639"/>
              </a:buClr>
              <a:buSzPct val="80000"/>
              <a:defRPr/>
            </a:pPr>
            <a:endParaRPr lang="en-US" sz="2000" b="1" dirty="0">
              <a:solidFill>
                <a:srgbClr val="439639"/>
              </a:solidFill>
              <a:latin typeface="Verdana"/>
            </a:endParaRPr>
          </a:p>
        </p:txBody>
      </p:sp>
    </p:spTree>
    <p:extLst>
      <p:ext uri="{BB962C8B-B14F-4D97-AF65-F5344CB8AC3E}">
        <p14:creationId xmlns:p14="http://schemas.microsoft.com/office/powerpoint/2010/main" xmlns="" val="283520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fade">
                                      <p:cBhvr>
                                        <p:cTn id="3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820206"/>
            <a:ext cx="8534400" cy="1828800"/>
          </a:xfrm>
        </p:spPr>
        <p:txBody>
          <a:bodyPr>
            <a:normAutofit/>
          </a:bodyPr>
          <a:lstStyle/>
          <a:p>
            <a:pPr algn="ctr"/>
            <a:r>
              <a:rPr lang="en-US" sz="4800" dirty="0" smtClean="0">
                <a:solidFill>
                  <a:schemeClr val="bg2">
                    <a:lumMod val="75000"/>
                  </a:schemeClr>
                </a:solidFill>
              </a:rPr>
              <a:t>Today’s Roadmap</a:t>
            </a:r>
            <a:endParaRPr lang="en-US" sz="4800" dirty="0">
              <a:solidFill>
                <a:schemeClr val="bg2">
                  <a:lumMod val="75000"/>
                </a:schemeClr>
              </a:solidFill>
            </a:endParaRPr>
          </a:p>
        </p:txBody>
      </p:sp>
    </p:spTree>
    <p:extLst>
      <p:ext uri="{BB962C8B-B14F-4D97-AF65-F5344CB8AC3E}">
        <p14:creationId xmlns:p14="http://schemas.microsoft.com/office/powerpoint/2010/main" xmlns="" val="1116290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Autofit/>
          </a:bodyPr>
          <a:lstStyle/>
          <a:p>
            <a:pPr algn="ctr" fontAlgn="auto">
              <a:spcAft>
                <a:spcPts val="0"/>
              </a:spcAft>
              <a:defRPr/>
            </a:pPr>
            <a:r>
              <a:rPr lang="en-US" dirty="0" smtClean="0">
                <a:solidFill>
                  <a:srgbClr val="004B8D"/>
                </a:solidFill>
              </a:rPr>
              <a:t>2013-2014</a:t>
            </a:r>
            <a:br>
              <a:rPr lang="en-US" dirty="0" smtClean="0">
                <a:solidFill>
                  <a:srgbClr val="004B8D"/>
                </a:solidFill>
              </a:rPr>
            </a:br>
            <a:r>
              <a:rPr lang="en-US" dirty="0" smtClean="0">
                <a:solidFill>
                  <a:srgbClr val="004B8D"/>
                </a:solidFill>
              </a:rPr>
              <a:t>Training Roadmap*</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25</a:t>
            </a:fld>
            <a:endParaRPr lang="en-US" dirty="0">
              <a:solidFill>
                <a:srgbClr val="0083A9">
                  <a:shade val="50000"/>
                </a:srgbClr>
              </a:solidFill>
            </a:endParaRPr>
          </a:p>
        </p:txBody>
      </p:sp>
      <p:graphicFrame>
        <p:nvGraphicFramePr>
          <p:cNvPr id="6" name="Diagram 5"/>
          <p:cNvGraphicFramePr/>
          <p:nvPr>
            <p:extLst>
              <p:ext uri="{D42A27DB-BD31-4B8C-83A1-F6EECF244321}">
                <p14:modId xmlns:p14="http://schemas.microsoft.com/office/powerpoint/2010/main" xmlns="" val="3302446527"/>
              </p:ext>
            </p:extLst>
          </p:nvPr>
        </p:nvGraphicFramePr>
        <p:xfrm>
          <a:off x="1371600" y="2133600"/>
          <a:ext cx="6781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4876800" y="2209800"/>
            <a:ext cx="3124200" cy="182880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7569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C8CB9C8D-5B5A-467E-8D9D-B8959773259A}"/>
                                            </p:graphicEl>
                                          </p:spTgt>
                                        </p:tgtEl>
                                        <p:attrNameLst>
                                          <p:attrName>style.visibility</p:attrName>
                                        </p:attrNameLst>
                                      </p:cBhvr>
                                      <p:to>
                                        <p:strVal val="visible"/>
                                      </p:to>
                                    </p:set>
                                    <p:animEffect transition="in" filter="fade">
                                      <p:cBhvr>
                                        <p:cTn id="7" dur="500"/>
                                        <p:tgtEl>
                                          <p:spTgt spid="6">
                                            <p:graphicEl>
                                              <a:dgm id="{C8CB9C8D-5B5A-467E-8D9D-B8959773259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D598579F-4B2E-4A09-A184-C4591683B3FD}"/>
                                            </p:graphicEl>
                                          </p:spTgt>
                                        </p:tgtEl>
                                        <p:attrNameLst>
                                          <p:attrName>style.visibility</p:attrName>
                                        </p:attrNameLst>
                                      </p:cBhvr>
                                      <p:to>
                                        <p:strVal val="visible"/>
                                      </p:to>
                                    </p:set>
                                    <p:animEffect transition="in" filter="fade">
                                      <p:cBhvr>
                                        <p:cTn id="12" dur="500"/>
                                        <p:tgtEl>
                                          <p:spTgt spid="6">
                                            <p:graphicEl>
                                              <a:dgm id="{D598579F-4B2E-4A09-A184-C4591683B3F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B74EDA36-AFA0-443C-B2EE-16477E3D41C8}"/>
                                            </p:graphicEl>
                                          </p:spTgt>
                                        </p:tgtEl>
                                        <p:attrNameLst>
                                          <p:attrName>style.visibility</p:attrName>
                                        </p:attrNameLst>
                                      </p:cBhvr>
                                      <p:to>
                                        <p:strVal val="visible"/>
                                      </p:to>
                                    </p:set>
                                    <p:animEffect transition="in" filter="fade">
                                      <p:cBhvr>
                                        <p:cTn id="17" dur="500"/>
                                        <p:tgtEl>
                                          <p:spTgt spid="6">
                                            <p:graphicEl>
                                              <a:dgm id="{B74EDA36-AFA0-443C-B2EE-16477E3D41C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773CBB35-17A9-4027-87E5-724A10D916F9}"/>
                                            </p:graphicEl>
                                          </p:spTgt>
                                        </p:tgtEl>
                                        <p:attrNameLst>
                                          <p:attrName>style.visibility</p:attrName>
                                        </p:attrNameLst>
                                      </p:cBhvr>
                                      <p:to>
                                        <p:strVal val="visible"/>
                                      </p:to>
                                    </p:set>
                                    <p:animEffect transition="in" filter="fade">
                                      <p:cBhvr>
                                        <p:cTn id="22" dur="500"/>
                                        <p:tgtEl>
                                          <p:spTgt spid="6">
                                            <p:graphicEl>
                                              <a:dgm id="{773CBB35-17A9-4027-87E5-724A10D916F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0ECF464E-B390-4FC1-960A-1D45AB98822A}"/>
                                            </p:graphicEl>
                                          </p:spTgt>
                                        </p:tgtEl>
                                        <p:attrNameLst>
                                          <p:attrName>style.visibility</p:attrName>
                                        </p:attrNameLst>
                                      </p:cBhvr>
                                      <p:to>
                                        <p:strVal val="visible"/>
                                      </p:to>
                                    </p:set>
                                    <p:animEffect transition="in" filter="fade">
                                      <p:cBhvr>
                                        <p:cTn id="27" dur="500"/>
                                        <p:tgtEl>
                                          <p:spTgt spid="6">
                                            <p:graphicEl>
                                              <a:dgm id="{0ECF464E-B390-4FC1-960A-1D45AB98822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2">
                    <a:lumMod val="75000"/>
                  </a:schemeClr>
                </a:solidFill>
              </a:rPr>
              <a:t>5 Minute University</a:t>
            </a:r>
            <a:endParaRPr lang="en-US" dirty="0">
              <a:solidFill>
                <a:schemeClr val="bg2">
                  <a:lumMod val="75000"/>
                </a:schemeClr>
              </a:solidFill>
            </a:endParaRPr>
          </a:p>
        </p:txBody>
      </p:sp>
      <p:sp>
        <p:nvSpPr>
          <p:cNvPr id="2" name="Slide Number Placeholder 1"/>
          <p:cNvSpPr>
            <a:spLocks noGrp="1"/>
          </p:cNvSpPr>
          <p:nvPr>
            <p:ph type="sldNum" sz="quarter" idx="12"/>
          </p:nvPr>
        </p:nvSpPr>
        <p:spPr/>
        <p:txBody>
          <a:bodyPr/>
          <a:lstStyle/>
          <a:p>
            <a:pPr>
              <a:defRPr/>
            </a:pPr>
            <a:fld id="{DF789FD5-38FA-48F8-A4D8-87FD471776AE}" type="slidenum">
              <a:rPr lang="en-US" smtClean="0"/>
              <a:pPr>
                <a:defRPr/>
              </a:pPr>
              <a:t>26</a:t>
            </a:fld>
            <a:endParaRPr lang="en-US"/>
          </a:p>
        </p:txBody>
      </p:sp>
      <p:pic>
        <p:nvPicPr>
          <p:cNvPr id="6" name="5 Minute Univ.wpl">
            <a:hlinkClick r:id="" action="ppaction://media"/>
          </p:cNvPr>
          <p:cNvPicPr>
            <a:picLocks noRot="1" noChangeAspect="1"/>
          </p:cNvPicPr>
          <p:nvPr>
            <a:videoFile r:link="rId1"/>
          </p:nvPr>
        </p:nvPicPr>
        <p:blipFill>
          <a:blip r:embed="rId4" cstate="print"/>
          <a:stretch>
            <a:fillRect/>
          </a:stretch>
        </p:blipFill>
        <p:spPr>
          <a:xfrm>
            <a:off x="0" y="0"/>
            <a:ext cx="9144000" cy="5334000"/>
          </a:xfrm>
          <a:prstGeom prst="rect">
            <a:avLst/>
          </a:prstGeom>
        </p:spPr>
      </p:pic>
    </p:spTree>
    <p:extLst>
      <p:ext uri="{BB962C8B-B14F-4D97-AF65-F5344CB8AC3E}">
        <p14:creationId xmlns:p14="http://schemas.microsoft.com/office/powerpoint/2010/main" xmlns="" val="104437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105400"/>
            <a:ext cx="8183562" cy="1066800"/>
          </a:xfrm>
        </p:spPr>
        <p:txBody>
          <a:bodyPr anchor="t" anchorCtr="0">
            <a:normAutofit/>
          </a:bodyPr>
          <a:lstStyle/>
          <a:p>
            <a:pPr fontAlgn="auto">
              <a:spcAft>
                <a:spcPts val="0"/>
              </a:spcAft>
              <a:defRPr/>
            </a:pPr>
            <a:r>
              <a:rPr lang="en-US" dirty="0" smtClean="0">
                <a:solidFill>
                  <a:srgbClr val="004B8D"/>
                </a:solidFill>
              </a:rPr>
              <a:t> PROBATIONARY</a:t>
            </a:r>
            <a:endParaRPr lang="en-US" dirty="0">
              <a:solidFill>
                <a:srgbClr val="004B8D"/>
              </a:solidFill>
            </a:endParaRPr>
          </a:p>
        </p:txBody>
      </p:sp>
      <p:sp>
        <p:nvSpPr>
          <p:cNvPr id="7" name="Content Placeholder 6"/>
          <p:cNvSpPr>
            <a:spLocks noGrp="1"/>
          </p:cNvSpPr>
          <p:nvPr>
            <p:ph sz="half" idx="2"/>
          </p:nvPr>
        </p:nvSpPr>
        <p:spPr/>
        <p:txBody>
          <a:bodyPr/>
          <a:lstStyle/>
          <a:p>
            <a:r>
              <a:rPr lang="en-US" sz="2200" dirty="0" smtClean="0">
                <a:solidFill>
                  <a:schemeClr val="bg2">
                    <a:lumMod val="75000"/>
                  </a:schemeClr>
                </a:solidFill>
                <a:latin typeface="Corbel" pitchFamily="34" charset="0"/>
              </a:rPr>
              <a:t/>
            </a:r>
            <a:br>
              <a:rPr lang="en-US" sz="2200" dirty="0" smtClean="0">
                <a:solidFill>
                  <a:schemeClr val="bg2">
                    <a:lumMod val="75000"/>
                  </a:schemeClr>
                </a:solidFill>
                <a:latin typeface="Corbel" pitchFamily="34" charset="0"/>
              </a:rPr>
            </a:br>
            <a:r>
              <a:rPr lang="en-US" sz="2200" dirty="0">
                <a:solidFill>
                  <a:schemeClr val="bg2">
                    <a:lumMod val="75000"/>
                  </a:schemeClr>
                </a:solidFill>
                <a:latin typeface="Corbel" pitchFamily="34" charset="0"/>
              </a:rPr>
              <a:t>The beginning years of teaching prove to be most challenging as teachers are usually </a:t>
            </a:r>
            <a:r>
              <a:rPr lang="en-US" sz="2200" b="1" dirty="0">
                <a:solidFill>
                  <a:schemeClr val="bg2">
                    <a:lumMod val="75000"/>
                  </a:schemeClr>
                </a:solidFill>
                <a:latin typeface="Aharoni" pitchFamily="2" charset="-79"/>
                <a:cs typeface="Aharoni" pitchFamily="2" charset="-79"/>
              </a:rPr>
              <a:t>discouraged and endure difficulty with transitioning </a:t>
            </a:r>
            <a:r>
              <a:rPr lang="en-US" sz="2200" dirty="0">
                <a:solidFill>
                  <a:schemeClr val="bg2">
                    <a:lumMod val="75000"/>
                  </a:schemeClr>
                </a:solidFill>
                <a:latin typeface="Corbel" pitchFamily="34" charset="0"/>
              </a:rPr>
              <a:t>into the teaching profession.  We currently know that the </a:t>
            </a:r>
            <a:r>
              <a:rPr lang="en-US" sz="2200" b="1" dirty="0">
                <a:solidFill>
                  <a:schemeClr val="bg2">
                    <a:lumMod val="75000"/>
                  </a:schemeClr>
                </a:solidFill>
                <a:latin typeface="Aharoni" pitchFamily="2" charset="-79"/>
                <a:cs typeface="Aharoni" pitchFamily="2" charset="-79"/>
              </a:rPr>
              <a:t>early years in the teaching profession are most critical </a:t>
            </a:r>
            <a:r>
              <a:rPr lang="en-US" sz="2200" dirty="0">
                <a:solidFill>
                  <a:schemeClr val="bg2">
                    <a:lumMod val="75000"/>
                  </a:schemeClr>
                </a:solidFill>
                <a:latin typeface="Corbel" pitchFamily="34" charset="0"/>
              </a:rPr>
              <a:t>because they contribute to the future teaching practices </a:t>
            </a:r>
            <a:r>
              <a:rPr lang="en-US" sz="2200" dirty="0" smtClean="0">
                <a:solidFill>
                  <a:schemeClr val="bg2">
                    <a:lumMod val="75000"/>
                  </a:schemeClr>
                </a:solidFill>
                <a:latin typeface="Corbel" pitchFamily="34" charset="0"/>
              </a:rPr>
              <a:t>.</a:t>
            </a:r>
          </a:p>
          <a:p>
            <a:r>
              <a:rPr lang="en-US" sz="2200" dirty="0" smtClean="0">
                <a:solidFill>
                  <a:schemeClr val="bg2">
                    <a:lumMod val="75000"/>
                  </a:schemeClr>
                </a:solidFill>
                <a:latin typeface="Corbel" pitchFamily="34" charset="0"/>
              </a:rPr>
              <a:t>(</a:t>
            </a:r>
            <a:r>
              <a:rPr lang="en-US" sz="2200" dirty="0">
                <a:solidFill>
                  <a:schemeClr val="bg2">
                    <a:lumMod val="75000"/>
                  </a:schemeClr>
                </a:solidFill>
                <a:latin typeface="Corbel" pitchFamily="34" charset="0"/>
              </a:rPr>
              <a:t>Bartell, 2004</a:t>
            </a:r>
            <a:r>
              <a:rPr lang="en-US" sz="2200" dirty="0" smtClean="0">
                <a:solidFill>
                  <a:schemeClr val="bg2">
                    <a:lumMod val="75000"/>
                  </a:schemeClr>
                </a:solidFill>
                <a:latin typeface="Corbel" pitchFamily="34" charset="0"/>
              </a:rPr>
              <a:t>)</a:t>
            </a:r>
            <a:endParaRPr lang="en-US" sz="2200" dirty="0">
              <a:solidFill>
                <a:schemeClr val="bg2">
                  <a:lumMod val="50000"/>
                </a:schemeClr>
              </a:solidFill>
              <a:latin typeface="Corbel" pitchFamily="34"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27</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000" dirty="0" smtClean="0">
              <a:solidFill>
                <a:srgbClr val="439639"/>
              </a:solidFill>
              <a:latin typeface="Verdana"/>
            </a:endParaRPr>
          </a:p>
          <a:p>
            <a:pPr marL="457200" indent="-457200">
              <a:buClr>
                <a:srgbClr val="439639"/>
              </a:buClr>
              <a:buSzPct val="80000"/>
              <a:buFontTx/>
              <a:buAutoNum type="arabicParenR"/>
              <a:defRPr/>
            </a:pPr>
            <a:endParaRPr lang="en-US" sz="2000" b="1" dirty="0">
              <a:solidFill>
                <a:srgbClr val="439639"/>
              </a:solidFill>
              <a:latin typeface="Verdana"/>
            </a:endParaRPr>
          </a:p>
          <a:p>
            <a:pPr>
              <a:buClr>
                <a:srgbClr val="439639"/>
              </a:buClr>
              <a:buSzPct val="80000"/>
              <a:defRPr/>
            </a:pPr>
            <a:endParaRPr lang="en-US" sz="2000" b="1" dirty="0" smtClean="0">
              <a:solidFill>
                <a:srgbClr val="439639"/>
              </a:solidFill>
              <a:latin typeface="Verdana"/>
            </a:endParaRPr>
          </a:p>
        </p:txBody>
      </p:sp>
      <p:pic>
        <p:nvPicPr>
          <p:cNvPr id="12" name="Content Placeholder 11"/>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762000" y="838200"/>
            <a:ext cx="3810000" cy="3810000"/>
          </a:xfrm>
        </p:spPr>
      </p:pic>
    </p:spTree>
    <p:extLst>
      <p:ext uri="{BB962C8B-B14F-4D97-AF65-F5344CB8AC3E}">
        <p14:creationId xmlns:p14="http://schemas.microsoft.com/office/powerpoint/2010/main" xmlns="" val="448595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dirty="0" smtClean="0">
                <a:solidFill>
                  <a:srgbClr val="004B8D"/>
                </a:solidFill>
              </a:rPr>
              <a:t>Essential Principles</a:t>
            </a:r>
            <a:br>
              <a:rPr lang="en-US" dirty="0" smtClean="0">
                <a:solidFill>
                  <a:srgbClr val="004B8D"/>
                </a:solidFill>
              </a:rPr>
            </a:br>
            <a:r>
              <a:rPr lang="en-US" sz="2700" dirty="0" smtClean="0">
                <a:solidFill>
                  <a:srgbClr val="004B8D"/>
                </a:solidFill>
              </a:rPr>
              <a:t>Per NCLB Waiver (June, 2012)</a:t>
            </a:r>
            <a:endParaRPr lang="en-US" sz="27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28</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marL="457200" indent="-457200">
              <a:buClr>
                <a:srgbClr val="439639"/>
              </a:buClr>
              <a:buSzPct val="80000"/>
              <a:buFontTx/>
              <a:buAutoNum type="arabicPeriod"/>
              <a:defRPr/>
            </a:pPr>
            <a:r>
              <a:rPr lang="en-US" sz="2000" b="1" dirty="0" smtClean="0">
                <a:solidFill>
                  <a:srgbClr val="439639"/>
                </a:solidFill>
                <a:latin typeface="Verdana"/>
              </a:rPr>
              <a:t>Measures educator performance against research-based proven practices </a:t>
            </a:r>
          </a:p>
          <a:p>
            <a:pPr marL="457200" indent="-457200">
              <a:buClr>
                <a:srgbClr val="439639"/>
              </a:buClr>
              <a:buSzPct val="80000"/>
              <a:buFontTx/>
              <a:buAutoNum type="arabicPeriod"/>
              <a:defRPr/>
            </a:pPr>
            <a:endParaRPr lang="en-US" sz="2000" b="1" dirty="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Differentiated levels of performance</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0083A9">
                    <a:lumMod val="75000"/>
                  </a:srgbClr>
                </a:solidFill>
                <a:latin typeface="Verdana"/>
              </a:rPr>
              <a:t>Probationary period </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Measures of growth in student learning</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Meaningful feedback</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Training for evaluators</a:t>
            </a:r>
          </a:p>
          <a:p>
            <a:pPr marL="457200" indent="-457200">
              <a:buClr>
                <a:srgbClr val="439639"/>
              </a:buClr>
              <a:buSzPct val="80000"/>
              <a:buFontTx/>
              <a:buAutoNum type="arabicPeriod"/>
              <a:defRPr/>
            </a:pPr>
            <a:endParaRPr lang="en-US" sz="2000" b="1" dirty="0" smtClean="0">
              <a:solidFill>
                <a:srgbClr val="439639"/>
              </a:solidFill>
              <a:latin typeface="Verdana"/>
            </a:endParaRPr>
          </a:p>
          <a:p>
            <a:pPr marL="457200" indent="-457200">
              <a:buClr>
                <a:srgbClr val="439639"/>
              </a:buClr>
              <a:buSzPct val="80000"/>
              <a:buFontTx/>
              <a:buAutoNum type="arabicPeriod"/>
              <a:defRPr/>
            </a:pPr>
            <a:r>
              <a:rPr lang="en-US" sz="2000" b="1" dirty="0" smtClean="0">
                <a:solidFill>
                  <a:srgbClr val="439639"/>
                </a:solidFill>
                <a:latin typeface="Verdana"/>
              </a:rPr>
              <a:t>Results and data informs decisions regarding personnel, employment, and policy</a:t>
            </a:r>
            <a:endParaRPr lang="en-US" sz="2000" b="1" dirty="0">
              <a:solidFill>
                <a:srgbClr val="439639"/>
              </a:solidFill>
              <a:latin typeface="Verdana"/>
            </a:endParaRPr>
          </a:p>
          <a:p>
            <a:pPr>
              <a:buClr>
                <a:srgbClr val="439639"/>
              </a:buClr>
              <a:buSzPct val="80000"/>
              <a:defRPr/>
            </a:pPr>
            <a:endParaRPr lang="en-US" sz="2000" b="1" dirty="0">
              <a:solidFill>
                <a:srgbClr val="439639"/>
              </a:solidFill>
              <a:latin typeface="Verdana"/>
            </a:endParaRPr>
          </a:p>
        </p:txBody>
      </p:sp>
      <p:sp>
        <p:nvSpPr>
          <p:cNvPr id="5" name="Left Arrow 4"/>
          <p:cNvSpPr/>
          <p:nvPr/>
        </p:nvSpPr>
        <p:spPr>
          <a:xfrm>
            <a:off x="4038600" y="2895600"/>
            <a:ext cx="533400" cy="914400"/>
          </a:xfrm>
          <a:prstGeom prst="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407036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fade">
                                      <p:cBhvr>
                                        <p:cTn id="37" dur="500"/>
                                        <p:tgtEl>
                                          <p:spTgt spid="4">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Principle #3</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29</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600" dirty="0" smtClean="0">
              <a:solidFill>
                <a:srgbClr val="439639"/>
              </a:solidFill>
              <a:latin typeface="Verdana"/>
            </a:endParaRPr>
          </a:p>
          <a:p>
            <a:pPr>
              <a:buClr>
                <a:srgbClr val="439639"/>
              </a:buClr>
              <a:buSzPct val="80000"/>
              <a:defRPr/>
            </a:pPr>
            <a:r>
              <a:rPr lang="en-US" sz="2600" dirty="0" smtClean="0">
                <a:solidFill>
                  <a:srgbClr val="439639"/>
                </a:solidFill>
                <a:latin typeface="Verdana"/>
              </a:rPr>
              <a:t>A </a:t>
            </a:r>
            <a:r>
              <a:rPr lang="en-US" sz="2600" dirty="0">
                <a:solidFill>
                  <a:srgbClr val="439639"/>
                </a:solidFill>
                <a:latin typeface="Verdana"/>
              </a:rPr>
              <a:t>probationary period of adequate duration is provided to ensure </a:t>
            </a:r>
            <a:r>
              <a:rPr lang="en-US" sz="2600" b="1" i="1" dirty="0" smtClean="0">
                <a:solidFill>
                  <a:srgbClr val="0083A9">
                    <a:lumMod val="75000"/>
                  </a:srgbClr>
                </a:solidFill>
                <a:latin typeface="Verdana"/>
              </a:rPr>
              <a:t>sufficient </a:t>
            </a:r>
            <a:r>
              <a:rPr lang="en-US" sz="2600" b="1" i="1" dirty="0">
                <a:solidFill>
                  <a:srgbClr val="0083A9">
                    <a:lumMod val="75000"/>
                  </a:srgbClr>
                </a:solidFill>
                <a:latin typeface="Verdana"/>
              </a:rPr>
              <a:t>induction and socialization </a:t>
            </a:r>
            <a:r>
              <a:rPr lang="en-US" sz="2600" dirty="0">
                <a:solidFill>
                  <a:srgbClr val="439639"/>
                </a:solidFill>
                <a:latin typeface="Verdana"/>
              </a:rPr>
              <a:t>through developmental support for new teachers.</a:t>
            </a:r>
            <a:endParaRPr lang="en-US" sz="2600" dirty="0" smtClean="0">
              <a:solidFill>
                <a:srgbClr val="439639"/>
              </a:solidFill>
              <a:latin typeface="Verdana"/>
            </a:endParaRPr>
          </a:p>
          <a:p>
            <a:pPr>
              <a:buClr>
                <a:srgbClr val="439639"/>
              </a:buClr>
              <a:buSzPct val="80000"/>
              <a:defRPr/>
            </a:pPr>
            <a:endParaRPr lang="en-US" sz="2600" dirty="0" smtClean="0">
              <a:solidFill>
                <a:srgbClr val="439639"/>
              </a:solidFill>
              <a:latin typeface="Verdana"/>
            </a:endParaRPr>
          </a:p>
          <a:p>
            <a:pPr marL="36513" indent="-265113">
              <a:buClr>
                <a:srgbClr val="439639"/>
              </a:buClr>
              <a:buSzPct val="80000"/>
              <a:buFont typeface="Wingdings 2" pitchFamily="18" charset="2"/>
              <a:buChar char=""/>
              <a:defRPr/>
            </a:pPr>
            <a:endParaRPr lang="en-US" sz="2600" dirty="0">
              <a:solidFill>
                <a:srgbClr val="439639"/>
              </a:solidFill>
              <a:latin typeface="Verdana"/>
            </a:endParaRPr>
          </a:p>
          <a:p>
            <a:pPr>
              <a:buClr>
                <a:srgbClr val="439639"/>
              </a:buClr>
              <a:buSzPct val="80000"/>
              <a:defRPr/>
            </a:pPr>
            <a:endParaRPr lang="en-US" sz="2600" dirty="0" smtClean="0">
              <a:solidFill>
                <a:srgbClr val="439639"/>
              </a:solidFill>
              <a:latin typeface="Verdana"/>
            </a:endParaRPr>
          </a:p>
          <a:p>
            <a:pPr marL="36513" indent="-265113">
              <a:buClr>
                <a:srgbClr val="439639"/>
              </a:buClr>
              <a:buSzPct val="80000"/>
              <a:buFont typeface="Wingdings 2" pitchFamily="18" charset="2"/>
              <a:buChar char=""/>
              <a:defRPr/>
            </a:pPr>
            <a:endParaRPr lang="en-US" sz="2600" dirty="0">
              <a:solidFill>
                <a:srgbClr val="439639"/>
              </a:solidFill>
              <a:latin typeface="Verdana"/>
            </a:endParaRPr>
          </a:p>
          <a:p>
            <a:pPr marL="36513" indent="-265113">
              <a:buClr>
                <a:srgbClr val="439639"/>
              </a:buClr>
              <a:buSzPct val="80000"/>
              <a:buFont typeface="Wingdings 2" pitchFamily="18" charset="2"/>
              <a:buChar char=""/>
              <a:defRPr/>
            </a:pPr>
            <a:endParaRPr lang="en-US" sz="2600" dirty="0" smtClean="0">
              <a:solidFill>
                <a:srgbClr val="439639"/>
              </a:solidFill>
              <a:latin typeface="Verdana"/>
            </a:endParaRPr>
          </a:p>
        </p:txBody>
      </p:sp>
    </p:spTree>
    <p:extLst>
      <p:ext uri="{BB962C8B-B14F-4D97-AF65-F5344CB8AC3E}">
        <p14:creationId xmlns:p14="http://schemas.microsoft.com/office/powerpoint/2010/main" xmlns="" val="219648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50925"/>
          </a:xfrm>
        </p:spPr>
        <p:txBody>
          <a:bodyPr anchor="t" anchorCtr="0">
            <a:noAutofit/>
          </a:bodyPr>
          <a:lstStyle/>
          <a:p>
            <a:pPr algn="ctr" fontAlgn="auto">
              <a:spcAft>
                <a:spcPts val="0"/>
              </a:spcAft>
              <a:defRPr/>
            </a:pPr>
            <a:r>
              <a:rPr lang="en-US" sz="3200" dirty="0" smtClean="0">
                <a:solidFill>
                  <a:srgbClr val="004B8D"/>
                </a:solidFill>
              </a:rPr>
              <a:t>Why is </a:t>
            </a:r>
            <a:r>
              <a:rPr lang="en-US" sz="3200" dirty="0" smtClean="0">
                <a:solidFill>
                  <a:srgbClr val="004B8D"/>
                </a:solidFill>
                <a:latin typeface="Desyrel" pitchFamily="2" charset="0"/>
              </a:rPr>
              <a:t>Educator Evaluation </a:t>
            </a:r>
            <a:r>
              <a:rPr lang="en-US" sz="3200" dirty="0" smtClean="0">
                <a:solidFill>
                  <a:srgbClr val="004B8D"/>
                </a:solidFill>
              </a:rPr>
              <a:t>Important?</a:t>
            </a:r>
            <a:endParaRPr lang="en-US" sz="32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3</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800" dirty="0" smtClean="0">
              <a:solidFill>
                <a:srgbClr val="439639"/>
              </a:solidFill>
              <a:latin typeface="Verdana"/>
            </a:endParaRPr>
          </a:p>
          <a:p>
            <a:pPr>
              <a:buClr>
                <a:srgbClr val="439639"/>
              </a:buClr>
              <a:buSzPct val="80000"/>
              <a:defRPr/>
            </a:pPr>
            <a:r>
              <a:rPr lang="en-US" sz="2800" dirty="0" smtClean="0">
                <a:solidFill>
                  <a:srgbClr val="439639"/>
                </a:solidFill>
                <a:latin typeface="Verdana"/>
              </a:rPr>
              <a:t>The </a:t>
            </a:r>
            <a:r>
              <a:rPr lang="en-US" sz="2800" dirty="0">
                <a:solidFill>
                  <a:srgbClr val="439639"/>
                </a:solidFill>
                <a:latin typeface="Verdana"/>
              </a:rPr>
              <a:t>single most important influence on student learning is the </a:t>
            </a:r>
            <a:r>
              <a:rPr lang="en-US" sz="2800" b="1" i="1" dirty="0">
                <a:solidFill>
                  <a:srgbClr val="0083A9">
                    <a:lumMod val="75000"/>
                  </a:srgbClr>
                </a:solidFill>
                <a:latin typeface="Verdana"/>
              </a:rPr>
              <a:t>quality of the </a:t>
            </a:r>
            <a:r>
              <a:rPr lang="en-US" sz="2800" b="1" i="1" dirty="0" smtClean="0">
                <a:solidFill>
                  <a:srgbClr val="0083A9">
                    <a:lumMod val="75000"/>
                  </a:srgbClr>
                </a:solidFill>
                <a:latin typeface="Verdana"/>
              </a:rPr>
              <a:t>teacher</a:t>
            </a:r>
            <a:r>
              <a:rPr lang="en-US" sz="2800" dirty="0" smtClean="0">
                <a:solidFill>
                  <a:srgbClr val="439639"/>
                </a:solidFill>
                <a:latin typeface="Verdana"/>
              </a:rPr>
              <a:t>.</a:t>
            </a:r>
          </a:p>
          <a:p>
            <a:pPr>
              <a:buClr>
                <a:srgbClr val="439639"/>
              </a:buClr>
              <a:buSzPct val="80000"/>
              <a:defRPr/>
            </a:pPr>
            <a:endParaRPr lang="en-US" sz="2800" dirty="0">
              <a:solidFill>
                <a:srgbClr val="439639"/>
              </a:solidFill>
              <a:latin typeface="Verdana"/>
            </a:endParaRPr>
          </a:p>
          <a:p>
            <a:pPr>
              <a:buClr>
                <a:srgbClr val="439639"/>
              </a:buClr>
              <a:buSzPct val="80000"/>
              <a:defRPr/>
            </a:pPr>
            <a:r>
              <a:rPr lang="en-US" sz="2800" dirty="0" smtClean="0">
                <a:solidFill>
                  <a:srgbClr val="439639"/>
                </a:solidFill>
                <a:latin typeface="Verdana"/>
              </a:rPr>
              <a:t>Charlotte </a:t>
            </a:r>
            <a:r>
              <a:rPr lang="en-US" sz="2800" dirty="0">
                <a:solidFill>
                  <a:srgbClr val="439639"/>
                </a:solidFill>
                <a:latin typeface="Verdana"/>
              </a:rPr>
              <a:t>Danielson</a:t>
            </a:r>
            <a:endParaRPr lang="en-US" sz="2800" b="1" dirty="0">
              <a:solidFill>
                <a:srgbClr val="439639"/>
              </a:solidFill>
              <a:latin typeface="Verdana"/>
            </a:endParaRPr>
          </a:p>
        </p:txBody>
      </p:sp>
    </p:spTree>
    <p:extLst>
      <p:ext uri="{BB962C8B-B14F-4D97-AF65-F5344CB8AC3E}">
        <p14:creationId xmlns:p14="http://schemas.microsoft.com/office/powerpoint/2010/main" xmlns="" val="416442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Probationary Period</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30</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000" dirty="0" smtClean="0">
              <a:solidFill>
                <a:srgbClr val="439639"/>
              </a:solidFill>
              <a:latin typeface="Verdana"/>
            </a:endParaRPr>
          </a:p>
          <a:p>
            <a:pPr marL="36513" indent="-265113">
              <a:buClr>
                <a:srgbClr val="439639"/>
              </a:buClr>
              <a:buSzPct val="80000"/>
              <a:buFont typeface="Wingdings 2" pitchFamily="18" charset="2"/>
              <a:buChar char=""/>
              <a:defRPr/>
            </a:pPr>
            <a:r>
              <a:rPr lang="en-US" sz="2000" dirty="0" smtClean="0">
                <a:solidFill>
                  <a:srgbClr val="439639"/>
                </a:solidFill>
                <a:latin typeface="Verdana"/>
              </a:rPr>
              <a:t>Complies with the Missouri statute indicating the </a:t>
            </a:r>
            <a:br>
              <a:rPr lang="en-US" sz="2000" dirty="0" smtClean="0">
                <a:solidFill>
                  <a:srgbClr val="439639"/>
                </a:solidFill>
                <a:latin typeface="Verdana"/>
              </a:rPr>
            </a:br>
            <a:r>
              <a:rPr lang="en-US" sz="2000" dirty="0" smtClean="0">
                <a:solidFill>
                  <a:srgbClr val="439639"/>
                </a:solidFill>
                <a:latin typeface="Verdana"/>
              </a:rPr>
              <a:t>   </a:t>
            </a:r>
            <a:r>
              <a:rPr lang="en-US" sz="2000" b="1" i="1" dirty="0" smtClean="0">
                <a:solidFill>
                  <a:srgbClr val="0083A9">
                    <a:lumMod val="75000"/>
                  </a:srgbClr>
                </a:solidFill>
                <a:latin typeface="Verdana"/>
              </a:rPr>
              <a:t>first five years are probationary</a:t>
            </a:r>
          </a:p>
          <a:p>
            <a:pPr>
              <a:buClr>
                <a:srgbClr val="439639"/>
              </a:buClr>
              <a:buSzPct val="80000"/>
              <a:defRPr/>
            </a:pPr>
            <a:endParaRPr lang="en-US" sz="2000" b="1" i="1" dirty="0" smtClean="0">
              <a:solidFill>
                <a:srgbClr val="0083A9">
                  <a:lumMod val="75000"/>
                </a:srgbClr>
              </a:solidFill>
              <a:latin typeface="Verdana"/>
            </a:endParaRPr>
          </a:p>
          <a:p>
            <a:pPr marL="36513" lvl="0" indent="-265113">
              <a:buClr>
                <a:srgbClr val="439639"/>
              </a:buClr>
              <a:buSzPct val="80000"/>
              <a:buFont typeface="Wingdings 2" pitchFamily="18" charset="2"/>
              <a:buChar char=""/>
              <a:defRPr/>
            </a:pPr>
            <a:r>
              <a:rPr lang="en-US" sz="2000" dirty="0">
                <a:solidFill>
                  <a:srgbClr val="439639"/>
                </a:solidFill>
                <a:latin typeface="Verdana"/>
              </a:rPr>
              <a:t>Includes </a:t>
            </a:r>
            <a:r>
              <a:rPr lang="en-US" sz="2000" b="1" i="1" dirty="0">
                <a:solidFill>
                  <a:srgbClr val="0083A9">
                    <a:lumMod val="75000"/>
                  </a:srgbClr>
                </a:solidFill>
                <a:latin typeface="Verdana"/>
              </a:rPr>
              <a:t>two years of required mentoring</a:t>
            </a:r>
          </a:p>
          <a:p>
            <a:pPr>
              <a:buClr>
                <a:srgbClr val="439639"/>
              </a:buClr>
              <a:buSzPct val="80000"/>
              <a:defRPr/>
            </a:pPr>
            <a:endParaRPr lang="en-US" sz="2000" dirty="0" smtClean="0">
              <a:solidFill>
                <a:srgbClr val="439639"/>
              </a:solidFill>
              <a:latin typeface="Verdana"/>
            </a:endParaRPr>
          </a:p>
          <a:p>
            <a:pPr marL="36513" indent="-265113">
              <a:buClr>
                <a:srgbClr val="439639"/>
              </a:buClr>
              <a:buSzPct val="80000"/>
              <a:buFont typeface="Wingdings 2" pitchFamily="18" charset="2"/>
              <a:buChar char=""/>
              <a:defRPr/>
            </a:pPr>
            <a:r>
              <a:rPr lang="en-US" sz="2000" dirty="0" smtClean="0">
                <a:solidFill>
                  <a:srgbClr val="439639"/>
                </a:solidFill>
                <a:latin typeface="Verdana"/>
              </a:rPr>
              <a:t>Mentoring support aligns to the state </a:t>
            </a:r>
            <a:r>
              <a:rPr lang="en-US" sz="2000" b="1" i="1" dirty="0" smtClean="0">
                <a:solidFill>
                  <a:srgbClr val="0083A9">
                    <a:lumMod val="75000"/>
                  </a:srgbClr>
                </a:solidFill>
                <a:latin typeface="Verdana"/>
              </a:rPr>
              <a:t>mentor standards</a:t>
            </a:r>
          </a:p>
          <a:p>
            <a:pPr marL="36513" indent="-265113">
              <a:buClr>
                <a:srgbClr val="439639"/>
              </a:buClr>
              <a:buSzPct val="80000"/>
              <a:buFont typeface="Wingdings 2" pitchFamily="18" charset="2"/>
              <a:buChar char=""/>
              <a:defRPr/>
            </a:pPr>
            <a:endParaRPr lang="en-US" sz="2000" dirty="0" smtClean="0">
              <a:solidFill>
                <a:srgbClr val="439639"/>
              </a:solidFill>
              <a:latin typeface="Verdana"/>
            </a:endParaRPr>
          </a:p>
          <a:p>
            <a:pPr marL="36513" indent="-265113">
              <a:buClr>
                <a:srgbClr val="439639"/>
              </a:buClr>
              <a:buSzPct val="80000"/>
              <a:buFont typeface="Wingdings 2" pitchFamily="18" charset="2"/>
              <a:buChar char=""/>
              <a:defRPr/>
            </a:pPr>
            <a:r>
              <a:rPr lang="en-US" sz="2000" dirty="0" smtClean="0">
                <a:solidFill>
                  <a:srgbClr val="439639"/>
                </a:solidFill>
                <a:latin typeface="Verdana"/>
              </a:rPr>
              <a:t>Includes </a:t>
            </a:r>
            <a:r>
              <a:rPr lang="en-US" sz="2000" b="1" i="1" dirty="0" smtClean="0">
                <a:solidFill>
                  <a:srgbClr val="0083A9">
                    <a:lumMod val="75000"/>
                  </a:srgbClr>
                </a:solidFill>
                <a:latin typeface="Verdana"/>
              </a:rPr>
              <a:t>confidential, non-evaluative </a:t>
            </a:r>
            <a:r>
              <a:rPr lang="en-US" sz="2000" dirty="0" smtClean="0">
                <a:solidFill>
                  <a:srgbClr val="439639"/>
                </a:solidFill>
                <a:latin typeface="Verdana"/>
              </a:rPr>
              <a:t>support</a:t>
            </a:r>
          </a:p>
          <a:p>
            <a:pPr marL="36513" indent="-265113">
              <a:buClr>
                <a:srgbClr val="439639"/>
              </a:buClr>
              <a:buSzPct val="80000"/>
              <a:buFont typeface="Wingdings 2" pitchFamily="18" charset="2"/>
              <a:buChar char=""/>
              <a:defRPr/>
            </a:pPr>
            <a:endParaRPr lang="en-US" sz="2000" dirty="0" smtClean="0">
              <a:solidFill>
                <a:srgbClr val="439639"/>
              </a:solidFill>
              <a:latin typeface="Verdana"/>
            </a:endParaRPr>
          </a:p>
          <a:p>
            <a:pPr marL="36513" indent="-265113">
              <a:buClr>
                <a:srgbClr val="439639"/>
              </a:buClr>
              <a:buSzPct val="80000"/>
              <a:buFont typeface="Wingdings 2" pitchFamily="18" charset="2"/>
              <a:buChar char=""/>
              <a:defRPr/>
            </a:pPr>
            <a:r>
              <a:rPr lang="en-US" sz="2000" dirty="0" smtClean="0">
                <a:solidFill>
                  <a:srgbClr val="439639"/>
                </a:solidFill>
                <a:latin typeface="Verdana"/>
              </a:rPr>
              <a:t>Focuses on </a:t>
            </a:r>
            <a:r>
              <a:rPr lang="en-US" sz="2000" b="1" i="1" dirty="0" smtClean="0">
                <a:solidFill>
                  <a:srgbClr val="0083A9">
                    <a:lumMod val="75000"/>
                  </a:srgbClr>
                </a:solidFill>
                <a:latin typeface="Verdana"/>
              </a:rPr>
              <a:t>important practices particularly</a:t>
            </a:r>
            <a:br>
              <a:rPr lang="en-US" sz="2000" b="1" i="1" dirty="0" smtClean="0">
                <a:solidFill>
                  <a:srgbClr val="0083A9">
                    <a:lumMod val="75000"/>
                  </a:srgbClr>
                </a:solidFill>
                <a:latin typeface="Verdana"/>
              </a:rPr>
            </a:br>
            <a:r>
              <a:rPr lang="en-US" sz="2000" b="1" i="1" dirty="0" smtClean="0">
                <a:solidFill>
                  <a:srgbClr val="0083A9">
                    <a:lumMod val="75000"/>
                  </a:srgbClr>
                </a:solidFill>
                <a:latin typeface="Verdana"/>
              </a:rPr>
              <a:t>   significant for new practitioners</a:t>
            </a:r>
            <a:r>
              <a:rPr lang="en-US" sz="2000" dirty="0" smtClean="0">
                <a:solidFill>
                  <a:srgbClr val="439639"/>
                </a:solidFill>
                <a:latin typeface="Verdana"/>
              </a:rPr>
              <a:t>, with </a:t>
            </a:r>
            <a:br>
              <a:rPr lang="en-US" sz="2000" dirty="0" smtClean="0">
                <a:solidFill>
                  <a:srgbClr val="439639"/>
                </a:solidFill>
                <a:latin typeface="Verdana"/>
              </a:rPr>
            </a:br>
            <a:r>
              <a:rPr lang="en-US" sz="2000" dirty="0" smtClean="0">
                <a:solidFill>
                  <a:srgbClr val="439639"/>
                </a:solidFill>
                <a:latin typeface="Verdana"/>
              </a:rPr>
              <a:t>   appropriate pacing.</a:t>
            </a:r>
          </a:p>
          <a:p>
            <a:pPr>
              <a:buClr>
                <a:srgbClr val="439639"/>
              </a:buClr>
              <a:buSzPct val="80000"/>
              <a:defRPr/>
            </a:pPr>
            <a:endParaRPr lang="en-US" sz="2000" dirty="0">
              <a:solidFill>
                <a:srgbClr val="439639"/>
              </a:solidFill>
              <a:latin typeface="Verdana"/>
            </a:endParaRPr>
          </a:p>
          <a:p>
            <a:pPr>
              <a:buClr>
                <a:srgbClr val="439639"/>
              </a:buClr>
              <a:buSzPct val="80000"/>
              <a:defRPr/>
            </a:pPr>
            <a:endParaRPr lang="en-US" sz="2000" dirty="0" smtClean="0">
              <a:solidFill>
                <a:srgbClr val="439639"/>
              </a:solidFill>
              <a:latin typeface="Verdana"/>
            </a:endParaRPr>
          </a:p>
          <a:p>
            <a:pPr marL="36513" indent="-265113">
              <a:buClr>
                <a:srgbClr val="439639"/>
              </a:buClr>
              <a:buSzPct val="80000"/>
              <a:buFont typeface="Wingdings 2" pitchFamily="18" charset="2"/>
              <a:buChar char=""/>
              <a:defRPr/>
            </a:pPr>
            <a:endParaRPr lang="en-US" sz="2000" dirty="0" smtClean="0">
              <a:solidFill>
                <a:srgbClr val="439639"/>
              </a:solidFill>
              <a:latin typeface="Verdana"/>
            </a:endParaRPr>
          </a:p>
          <a:p>
            <a:pPr marL="36513" indent="-265113">
              <a:buClr>
                <a:srgbClr val="439639"/>
              </a:buClr>
              <a:buSzPct val="80000"/>
              <a:buFont typeface="Wingdings 2" pitchFamily="18" charset="2"/>
              <a:buChar char=""/>
              <a:defRPr/>
            </a:pPr>
            <a:endParaRPr lang="en-US" sz="2000" dirty="0">
              <a:solidFill>
                <a:srgbClr val="439639"/>
              </a:solidFill>
              <a:latin typeface="Verdana"/>
            </a:endParaRPr>
          </a:p>
          <a:p>
            <a:pPr marL="36513" indent="-265113">
              <a:buClr>
                <a:srgbClr val="439639"/>
              </a:buClr>
              <a:buSzPct val="80000"/>
              <a:buFont typeface="Wingdings 2" pitchFamily="18" charset="2"/>
              <a:buChar char=""/>
              <a:defRPr/>
            </a:pPr>
            <a:endParaRPr lang="en-US" sz="2000" dirty="0" smtClean="0">
              <a:solidFill>
                <a:srgbClr val="439639"/>
              </a:solidFill>
              <a:latin typeface="Verdana"/>
            </a:endParaRPr>
          </a:p>
          <a:p>
            <a:pPr marL="36513" indent="-265113">
              <a:buClr>
                <a:srgbClr val="439639"/>
              </a:buClr>
              <a:buSzPct val="80000"/>
              <a:buFont typeface="Wingdings 2" pitchFamily="18" charset="2"/>
              <a:buChar char=""/>
              <a:defRPr/>
            </a:pPr>
            <a:endParaRPr lang="en-US" sz="2000" dirty="0">
              <a:solidFill>
                <a:srgbClr val="439639"/>
              </a:solidFill>
              <a:latin typeface="Verdana"/>
            </a:endParaRPr>
          </a:p>
          <a:p>
            <a:pPr algn="ctr">
              <a:buClr>
                <a:srgbClr val="439639"/>
              </a:buClr>
              <a:buSzPct val="80000"/>
              <a:defRPr/>
            </a:pPr>
            <a:endParaRPr lang="en-US" sz="2000" dirty="0" smtClean="0">
              <a:solidFill>
                <a:srgbClr val="439639"/>
              </a:solidFill>
              <a:latin typeface="Verdana"/>
            </a:endParaRPr>
          </a:p>
          <a:p>
            <a:pPr marL="36513" indent="-265113">
              <a:buClr>
                <a:srgbClr val="439639"/>
              </a:buClr>
              <a:buSzPct val="80000"/>
              <a:buFont typeface="Wingdings 2" pitchFamily="18" charset="2"/>
              <a:buChar char=""/>
              <a:defRPr/>
            </a:pPr>
            <a:endParaRPr lang="en-US" sz="2000" dirty="0">
              <a:solidFill>
                <a:srgbClr val="439639"/>
              </a:solidFill>
              <a:latin typeface="Verdana"/>
            </a:endParaRPr>
          </a:p>
          <a:p>
            <a:pPr marL="36513" indent="-265113">
              <a:buClr>
                <a:srgbClr val="439639"/>
              </a:buClr>
              <a:buSzPct val="80000"/>
              <a:buFont typeface="Wingdings 2" pitchFamily="18" charset="2"/>
              <a:buChar char=""/>
              <a:defRPr/>
            </a:pPr>
            <a:endParaRPr lang="en-US" sz="2000" dirty="0" smtClean="0">
              <a:solidFill>
                <a:srgbClr val="439639"/>
              </a:solidFill>
              <a:latin typeface="Verdana"/>
            </a:endParaRPr>
          </a:p>
        </p:txBody>
      </p:sp>
    </p:spTree>
    <p:extLst>
      <p:ext uri="{BB962C8B-B14F-4D97-AF65-F5344CB8AC3E}">
        <p14:creationId xmlns:p14="http://schemas.microsoft.com/office/powerpoint/2010/main" xmlns="" val="287507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50925"/>
          </a:xfrm>
        </p:spPr>
        <p:txBody>
          <a:bodyPr anchor="t" anchorCtr="0">
            <a:noAutofit/>
          </a:bodyPr>
          <a:lstStyle/>
          <a:p>
            <a:pPr algn="ctr" fontAlgn="auto">
              <a:spcAft>
                <a:spcPts val="0"/>
              </a:spcAft>
              <a:defRPr/>
            </a:pPr>
            <a:r>
              <a:rPr lang="en-US" sz="3200" dirty="0" smtClean="0">
                <a:solidFill>
                  <a:srgbClr val="004B8D"/>
                </a:solidFill>
              </a:rPr>
              <a:t>Developing the </a:t>
            </a:r>
            <a:br>
              <a:rPr lang="en-US" sz="3200" dirty="0" smtClean="0">
                <a:solidFill>
                  <a:srgbClr val="004B8D"/>
                </a:solidFill>
              </a:rPr>
            </a:br>
            <a:r>
              <a:rPr lang="en-US" sz="3200" dirty="0" smtClean="0">
                <a:solidFill>
                  <a:srgbClr val="004B8D"/>
                </a:solidFill>
              </a:rPr>
              <a:t>Probationary Teacher…</a:t>
            </a:r>
            <a:endParaRPr lang="en-US" sz="32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31</a:t>
            </a:fld>
            <a:endParaRPr lang="en-US" dirty="0">
              <a:solidFill>
                <a:srgbClr val="0083A9">
                  <a:shade val="50000"/>
                </a:srgbClr>
              </a:solidFill>
            </a:endParaRPr>
          </a:p>
        </p:txBody>
      </p:sp>
      <p:sp>
        <p:nvSpPr>
          <p:cNvPr id="4" name="Subtitle 2"/>
          <p:cNvSpPr txBox="1">
            <a:spLocks/>
          </p:cNvSpPr>
          <p:nvPr/>
        </p:nvSpPr>
        <p:spPr>
          <a:xfrm>
            <a:off x="533400" y="1600200"/>
            <a:ext cx="8153400" cy="658812"/>
          </a:xfrm>
          <a:prstGeom prst="rect">
            <a:avLst/>
          </a:prstGeom>
        </p:spPr>
        <p:txBody>
          <a:bodyPr/>
          <a:lstStyle/>
          <a:p>
            <a:pPr>
              <a:buClr>
                <a:srgbClr val="439639"/>
              </a:buClr>
              <a:buSzPct val="80000"/>
              <a:defRPr/>
            </a:pPr>
            <a:endParaRPr lang="en-US" sz="2000" dirty="0" smtClean="0">
              <a:solidFill>
                <a:srgbClr val="0083A9">
                  <a:lumMod val="75000"/>
                </a:srgbClr>
              </a:solidFill>
              <a:latin typeface="Verdana"/>
            </a:endParaRPr>
          </a:p>
          <a:p>
            <a:pPr>
              <a:buClr>
                <a:srgbClr val="439639"/>
              </a:buClr>
              <a:buSzPct val="80000"/>
              <a:defRPr/>
            </a:pPr>
            <a:endParaRPr lang="en-US" sz="2000" dirty="0">
              <a:solidFill>
                <a:srgbClr val="0083A9">
                  <a:lumMod val="75000"/>
                </a:srgbClr>
              </a:solidFill>
              <a:latin typeface="Verdana"/>
            </a:endParaRPr>
          </a:p>
          <a:p>
            <a:pPr>
              <a:buClr>
                <a:srgbClr val="439639"/>
              </a:buClr>
              <a:buSzPct val="80000"/>
              <a:defRPr/>
            </a:pPr>
            <a:r>
              <a:rPr lang="en-US" sz="2000" dirty="0" smtClean="0">
                <a:solidFill>
                  <a:schemeClr val="bg1"/>
                </a:solidFill>
                <a:latin typeface="Verdana"/>
              </a:rPr>
              <a:t>As you watch the following video clip where teachers involved in the 2012-2013 Missouri Model Pilot Project share their experiences, be thinking of the following:</a:t>
            </a:r>
            <a:endParaRPr lang="en-US" sz="2000" b="1" dirty="0" smtClean="0">
              <a:solidFill>
                <a:schemeClr val="bg1"/>
              </a:solidFill>
              <a:latin typeface="Verdana"/>
            </a:endParaRPr>
          </a:p>
          <a:p>
            <a:pPr>
              <a:buClr>
                <a:srgbClr val="439639"/>
              </a:buClr>
              <a:buSzPct val="80000"/>
              <a:defRPr/>
            </a:pPr>
            <a:endParaRPr lang="en-US" sz="2000" b="1" dirty="0">
              <a:solidFill>
                <a:schemeClr val="bg1"/>
              </a:solidFill>
              <a:latin typeface="Verdana"/>
            </a:endParaRPr>
          </a:p>
          <a:p>
            <a:pPr marL="342900" indent="-342900">
              <a:buClr>
                <a:srgbClr val="439639"/>
              </a:buClr>
              <a:buSzPct val="80000"/>
              <a:buFont typeface="Arial" pitchFamily="34" charset="0"/>
              <a:buChar char="•"/>
              <a:defRPr/>
            </a:pPr>
            <a:r>
              <a:rPr lang="en-US" sz="2000" i="1" dirty="0" smtClean="0">
                <a:solidFill>
                  <a:schemeClr val="bg1"/>
                </a:solidFill>
                <a:latin typeface="Verdana"/>
              </a:rPr>
              <a:t>Do we currently provide the conditions for probationary teachers to </a:t>
            </a:r>
            <a:r>
              <a:rPr lang="en-US" sz="2000" b="1" i="1" dirty="0" smtClean="0">
                <a:solidFill>
                  <a:schemeClr val="bg2">
                    <a:lumMod val="75000"/>
                  </a:schemeClr>
                </a:solidFill>
                <a:latin typeface="Verdana"/>
              </a:rPr>
              <a:t>reflect and think deeply about their own professional practice</a:t>
            </a:r>
            <a:r>
              <a:rPr lang="en-US" sz="2000" i="1" dirty="0" smtClean="0">
                <a:solidFill>
                  <a:schemeClr val="bg1"/>
                </a:solidFill>
                <a:latin typeface="Verdana"/>
              </a:rPr>
              <a:t>, in alignment to teacher standards?</a:t>
            </a:r>
          </a:p>
          <a:p>
            <a:pPr marL="342900" indent="-342900">
              <a:buClr>
                <a:srgbClr val="439639"/>
              </a:buClr>
              <a:buSzPct val="80000"/>
              <a:buFont typeface="Arial" pitchFamily="34" charset="0"/>
              <a:buChar char="•"/>
              <a:defRPr/>
            </a:pPr>
            <a:endParaRPr lang="en-US" sz="2000" i="1" dirty="0">
              <a:solidFill>
                <a:schemeClr val="bg1"/>
              </a:solidFill>
              <a:latin typeface="Verdana"/>
            </a:endParaRPr>
          </a:p>
          <a:p>
            <a:pPr marL="342900" indent="-342900">
              <a:buClr>
                <a:srgbClr val="439639"/>
              </a:buClr>
              <a:buSzPct val="80000"/>
              <a:buFont typeface="Arial" pitchFamily="34" charset="0"/>
              <a:buChar char="•"/>
              <a:defRPr/>
            </a:pPr>
            <a:r>
              <a:rPr lang="en-US" sz="2000" i="1" dirty="0" smtClean="0">
                <a:solidFill>
                  <a:schemeClr val="bg1"/>
                </a:solidFill>
                <a:latin typeface="Verdana"/>
              </a:rPr>
              <a:t>To what </a:t>
            </a:r>
            <a:r>
              <a:rPr lang="en-US" sz="2000" b="1" i="1" dirty="0" smtClean="0">
                <a:solidFill>
                  <a:schemeClr val="bg2">
                    <a:lumMod val="75000"/>
                  </a:schemeClr>
                </a:solidFill>
                <a:latin typeface="Verdana"/>
              </a:rPr>
              <a:t>extent</a:t>
            </a:r>
            <a:r>
              <a:rPr lang="en-US" sz="2000" i="1" dirty="0" smtClean="0">
                <a:solidFill>
                  <a:schemeClr val="bg2">
                    <a:lumMod val="75000"/>
                  </a:schemeClr>
                </a:solidFill>
                <a:latin typeface="Verdana"/>
              </a:rPr>
              <a:t> </a:t>
            </a:r>
            <a:r>
              <a:rPr lang="en-US" sz="2000" i="1" dirty="0" smtClean="0">
                <a:solidFill>
                  <a:schemeClr val="bg1"/>
                </a:solidFill>
                <a:latin typeface="Verdana"/>
              </a:rPr>
              <a:t>do we use our teaching standards to collaboratively develop the Year 1-5 teacher?</a:t>
            </a:r>
            <a:endParaRPr lang="en-US" sz="2000" dirty="0">
              <a:solidFill>
                <a:schemeClr val="bg1"/>
              </a:solidFill>
              <a:latin typeface="Verdana"/>
            </a:endParaRPr>
          </a:p>
          <a:p>
            <a:pPr marL="342900" indent="-342900">
              <a:buClr>
                <a:srgbClr val="439639"/>
              </a:buClr>
              <a:buSzPct val="80000"/>
              <a:buFont typeface="Arial" pitchFamily="34" charset="0"/>
              <a:buChar char="•"/>
              <a:defRPr/>
            </a:pPr>
            <a:endParaRPr lang="en-US" sz="2000" b="1" dirty="0" smtClean="0">
              <a:solidFill>
                <a:srgbClr val="0083A9">
                  <a:lumMod val="75000"/>
                </a:srgbClr>
              </a:solidFill>
              <a:latin typeface="Verdana"/>
            </a:endParaRPr>
          </a:p>
        </p:txBody>
      </p:sp>
    </p:spTree>
    <p:extLst>
      <p:ext uri="{BB962C8B-B14F-4D97-AF65-F5344CB8AC3E}">
        <p14:creationId xmlns:p14="http://schemas.microsoft.com/office/powerpoint/2010/main" xmlns="" val="338687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32</a:t>
            </a:fld>
            <a:endParaRPr lang="en-US">
              <a:solidFill>
                <a:srgbClr val="0083A9">
                  <a:shade val="50000"/>
                </a:srgbClr>
              </a:solidFill>
            </a:endParaRPr>
          </a:p>
        </p:txBody>
      </p:sp>
      <p:pic>
        <p:nvPicPr>
          <p:cNvPr id="3" name="Educator Evaluation System.wmv">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990600" y="762001"/>
            <a:ext cx="7306965" cy="4953000"/>
          </a:xfrm>
          <a:prstGeom prst="rect">
            <a:avLst/>
          </a:prstGeom>
        </p:spPr>
      </p:pic>
    </p:spTree>
    <p:extLst>
      <p:ext uri="{BB962C8B-B14F-4D97-AF65-F5344CB8AC3E}">
        <p14:creationId xmlns:p14="http://schemas.microsoft.com/office/powerpoint/2010/main" xmlns="" val="25706164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50925"/>
          </a:xfrm>
        </p:spPr>
        <p:txBody>
          <a:bodyPr anchor="t" anchorCtr="0">
            <a:noAutofit/>
          </a:bodyPr>
          <a:lstStyle/>
          <a:p>
            <a:pPr algn="ctr" fontAlgn="auto">
              <a:spcAft>
                <a:spcPts val="0"/>
              </a:spcAft>
              <a:defRPr/>
            </a:pPr>
            <a:r>
              <a:rPr lang="en-US" sz="3200" dirty="0" smtClean="0">
                <a:solidFill>
                  <a:srgbClr val="004B8D"/>
                </a:solidFill>
              </a:rPr>
              <a:t>Developing the </a:t>
            </a:r>
            <a:br>
              <a:rPr lang="en-US" sz="3200" dirty="0" smtClean="0">
                <a:solidFill>
                  <a:srgbClr val="004B8D"/>
                </a:solidFill>
              </a:rPr>
            </a:br>
            <a:r>
              <a:rPr lang="en-US" sz="3200" dirty="0" smtClean="0">
                <a:solidFill>
                  <a:srgbClr val="004B8D"/>
                </a:solidFill>
              </a:rPr>
              <a:t>Probationary Teacher…</a:t>
            </a:r>
            <a:endParaRPr lang="en-US" sz="32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33</a:t>
            </a:fld>
            <a:endParaRPr lang="en-US" dirty="0">
              <a:solidFill>
                <a:srgbClr val="0083A9">
                  <a:shade val="50000"/>
                </a:srgbClr>
              </a:solidFill>
            </a:endParaRPr>
          </a:p>
        </p:txBody>
      </p:sp>
      <p:sp>
        <p:nvSpPr>
          <p:cNvPr id="4" name="Subtitle 2"/>
          <p:cNvSpPr txBox="1">
            <a:spLocks/>
          </p:cNvSpPr>
          <p:nvPr/>
        </p:nvSpPr>
        <p:spPr>
          <a:xfrm>
            <a:off x="533400" y="1600200"/>
            <a:ext cx="8153400" cy="658812"/>
          </a:xfrm>
          <a:prstGeom prst="rect">
            <a:avLst/>
          </a:prstGeom>
        </p:spPr>
        <p:txBody>
          <a:bodyPr/>
          <a:lstStyle/>
          <a:p>
            <a:pPr>
              <a:buClr>
                <a:srgbClr val="439639"/>
              </a:buClr>
              <a:buSzPct val="80000"/>
              <a:defRPr/>
            </a:pPr>
            <a:endParaRPr lang="en-US" sz="2000" dirty="0" smtClean="0">
              <a:solidFill>
                <a:srgbClr val="0083A9">
                  <a:lumMod val="75000"/>
                </a:srgbClr>
              </a:solidFill>
              <a:latin typeface="Verdana"/>
            </a:endParaRPr>
          </a:p>
          <a:p>
            <a:pPr>
              <a:buClr>
                <a:srgbClr val="439639"/>
              </a:buClr>
              <a:buSzPct val="80000"/>
              <a:defRPr/>
            </a:pPr>
            <a:endParaRPr lang="en-US" sz="2000" dirty="0">
              <a:solidFill>
                <a:srgbClr val="0083A9">
                  <a:lumMod val="75000"/>
                </a:srgbClr>
              </a:solidFill>
              <a:latin typeface="Verdana"/>
            </a:endParaRPr>
          </a:p>
          <a:p>
            <a:pPr>
              <a:buClr>
                <a:srgbClr val="439639"/>
              </a:buClr>
              <a:buSzPct val="80000"/>
              <a:defRPr/>
            </a:pPr>
            <a:r>
              <a:rPr lang="en-US" sz="2400" dirty="0" smtClean="0">
                <a:solidFill>
                  <a:schemeClr val="bg1"/>
                </a:solidFill>
                <a:latin typeface="Verdana"/>
              </a:rPr>
              <a:t>In </a:t>
            </a:r>
            <a:r>
              <a:rPr lang="en-US" sz="2400" dirty="0">
                <a:solidFill>
                  <a:schemeClr val="bg1"/>
                </a:solidFill>
                <a:latin typeface="Verdana"/>
              </a:rPr>
              <a:t>your school teams, take 3-5 minutes to reflect on the following questions:</a:t>
            </a:r>
          </a:p>
          <a:p>
            <a:pPr>
              <a:buClr>
                <a:srgbClr val="439639"/>
              </a:buClr>
              <a:buSzPct val="80000"/>
              <a:defRPr/>
            </a:pPr>
            <a:endParaRPr lang="en-US" sz="2000" b="1" dirty="0">
              <a:solidFill>
                <a:schemeClr val="bg1"/>
              </a:solidFill>
              <a:latin typeface="Verdana"/>
            </a:endParaRPr>
          </a:p>
          <a:p>
            <a:pPr marL="342900" indent="-342900">
              <a:buClr>
                <a:srgbClr val="439639"/>
              </a:buClr>
              <a:buSzPct val="80000"/>
              <a:buFont typeface="Arial" pitchFamily="34" charset="0"/>
              <a:buChar char="•"/>
              <a:defRPr/>
            </a:pPr>
            <a:r>
              <a:rPr lang="en-US" sz="2000" i="1" dirty="0" smtClean="0">
                <a:solidFill>
                  <a:schemeClr val="bg1"/>
                </a:solidFill>
                <a:latin typeface="Verdana"/>
              </a:rPr>
              <a:t>Do we currently provide the conditions for probationary teachers to </a:t>
            </a:r>
            <a:r>
              <a:rPr lang="en-US" sz="2000" b="1" i="1" dirty="0" smtClean="0">
                <a:solidFill>
                  <a:schemeClr val="bg2">
                    <a:lumMod val="75000"/>
                  </a:schemeClr>
                </a:solidFill>
                <a:latin typeface="Verdana"/>
              </a:rPr>
              <a:t>reflect and think deeply about their own professional practice</a:t>
            </a:r>
            <a:r>
              <a:rPr lang="en-US" sz="2000" i="1" dirty="0" smtClean="0">
                <a:solidFill>
                  <a:schemeClr val="bg1"/>
                </a:solidFill>
                <a:latin typeface="Verdana"/>
              </a:rPr>
              <a:t>, in alignment to teacher standards?</a:t>
            </a:r>
          </a:p>
          <a:p>
            <a:pPr marL="342900" indent="-342900">
              <a:buClr>
                <a:srgbClr val="439639"/>
              </a:buClr>
              <a:buSzPct val="80000"/>
              <a:buFont typeface="Arial" pitchFamily="34" charset="0"/>
              <a:buChar char="•"/>
              <a:defRPr/>
            </a:pPr>
            <a:endParaRPr lang="en-US" sz="2000" i="1" dirty="0">
              <a:solidFill>
                <a:schemeClr val="bg1"/>
              </a:solidFill>
              <a:latin typeface="Verdana"/>
            </a:endParaRPr>
          </a:p>
          <a:p>
            <a:pPr marL="342900" indent="-342900">
              <a:buClr>
                <a:srgbClr val="439639"/>
              </a:buClr>
              <a:buSzPct val="80000"/>
              <a:buFont typeface="Arial" pitchFamily="34" charset="0"/>
              <a:buChar char="•"/>
              <a:defRPr/>
            </a:pPr>
            <a:r>
              <a:rPr lang="en-US" sz="2000" i="1" dirty="0" smtClean="0">
                <a:solidFill>
                  <a:schemeClr val="bg1"/>
                </a:solidFill>
                <a:latin typeface="Verdana"/>
              </a:rPr>
              <a:t>To what </a:t>
            </a:r>
            <a:r>
              <a:rPr lang="en-US" sz="2000" b="1" i="1" dirty="0" smtClean="0">
                <a:solidFill>
                  <a:schemeClr val="bg2">
                    <a:lumMod val="75000"/>
                  </a:schemeClr>
                </a:solidFill>
                <a:latin typeface="Verdana"/>
              </a:rPr>
              <a:t>extent</a:t>
            </a:r>
            <a:r>
              <a:rPr lang="en-US" sz="2000" i="1" dirty="0" smtClean="0">
                <a:solidFill>
                  <a:schemeClr val="bg1"/>
                </a:solidFill>
                <a:latin typeface="Verdana"/>
              </a:rPr>
              <a:t> do we use our teaching standards to collaboratively develop the Year 1-5 teacher?</a:t>
            </a:r>
            <a:endParaRPr lang="en-US" sz="2000" dirty="0">
              <a:solidFill>
                <a:schemeClr val="bg1"/>
              </a:solidFill>
              <a:latin typeface="Verdana"/>
            </a:endParaRPr>
          </a:p>
          <a:p>
            <a:pPr marL="342900" indent="-342900">
              <a:buClr>
                <a:srgbClr val="439639"/>
              </a:buClr>
              <a:buSzPct val="80000"/>
              <a:buFont typeface="Arial" pitchFamily="34" charset="0"/>
              <a:buChar char="•"/>
              <a:defRPr/>
            </a:pPr>
            <a:endParaRPr lang="en-US" sz="2000" b="1" dirty="0" smtClean="0">
              <a:solidFill>
                <a:srgbClr val="0083A9">
                  <a:lumMod val="75000"/>
                </a:srgbClr>
              </a:solidFill>
              <a:latin typeface="Verdana"/>
            </a:endParaRPr>
          </a:p>
        </p:txBody>
      </p:sp>
    </p:spTree>
    <p:extLst>
      <p:ext uri="{BB962C8B-B14F-4D97-AF65-F5344CB8AC3E}">
        <p14:creationId xmlns:p14="http://schemas.microsoft.com/office/powerpoint/2010/main" xmlns="" val="235941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Intended Outcomes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34</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dirty="0">
              <a:solidFill>
                <a:srgbClr val="439639"/>
              </a:solidFill>
              <a:latin typeface="Verdana"/>
            </a:endParaRPr>
          </a:p>
          <a:p>
            <a:pPr marL="457200" indent="-457200">
              <a:buClr>
                <a:srgbClr val="439639"/>
              </a:buClr>
              <a:buSzPct val="80000"/>
              <a:buFontTx/>
              <a:buAutoNum type="arabicParenR"/>
              <a:defRPr/>
            </a:pPr>
            <a:r>
              <a:rPr lang="en-US" dirty="0" smtClean="0">
                <a:solidFill>
                  <a:srgbClr val="439639"/>
                </a:solidFill>
                <a:latin typeface="Verdana"/>
              </a:rPr>
              <a:t>Understand </a:t>
            </a:r>
            <a:r>
              <a:rPr lang="en-US" dirty="0">
                <a:solidFill>
                  <a:srgbClr val="439639"/>
                </a:solidFill>
                <a:latin typeface="Verdana"/>
              </a:rPr>
              <a:t>the </a:t>
            </a:r>
            <a:r>
              <a:rPr lang="en-US" b="1" dirty="0">
                <a:solidFill>
                  <a:srgbClr val="0083A9">
                    <a:lumMod val="75000"/>
                  </a:srgbClr>
                </a:solidFill>
                <a:latin typeface="Verdana"/>
              </a:rPr>
              <a:t>needs of the year 1, 2, and 3-5 educator </a:t>
            </a:r>
            <a:r>
              <a:rPr lang="en-US" dirty="0">
                <a:solidFill>
                  <a:srgbClr val="439639"/>
                </a:solidFill>
                <a:latin typeface="Verdana"/>
              </a:rPr>
              <a:t>and </a:t>
            </a:r>
            <a:r>
              <a:rPr lang="en-US" dirty="0" smtClean="0">
                <a:solidFill>
                  <a:srgbClr val="439639"/>
                </a:solidFill>
                <a:latin typeface="Verdana"/>
              </a:rPr>
              <a:t>determine ways to establish </a:t>
            </a:r>
            <a:r>
              <a:rPr lang="en-US" dirty="0">
                <a:solidFill>
                  <a:srgbClr val="439639"/>
                </a:solidFill>
                <a:latin typeface="Verdana"/>
              </a:rPr>
              <a:t>a support system </a:t>
            </a:r>
            <a:r>
              <a:rPr lang="en-US" dirty="0" smtClean="0">
                <a:solidFill>
                  <a:srgbClr val="439639"/>
                </a:solidFill>
                <a:latin typeface="Verdana"/>
              </a:rPr>
              <a:t>which meets those needs.</a:t>
            </a:r>
          </a:p>
          <a:p>
            <a:pPr marL="457200" indent="-457200">
              <a:buClr>
                <a:srgbClr val="439639"/>
              </a:buClr>
              <a:buSzPct val="80000"/>
              <a:buFontTx/>
              <a:buAutoNum type="arabicParenR"/>
              <a:defRPr/>
            </a:pPr>
            <a:endParaRPr lang="en-US" dirty="0">
              <a:solidFill>
                <a:srgbClr val="439639"/>
              </a:solidFill>
              <a:latin typeface="Verdana"/>
            </a:endParaRPr>
          </a:p>
          <a:p>
            <a:pPr marL="457200" indent="-457200">
              <a:buClr>
                <a:srgbClr val="439639"/>
              </a:buClr>
              <a:buSzPct val="80000"/>
              <a:buFontTx/>
              <a:buAutoNum type="arabicParenR"/>
              <a:defRPr/>
            </a:pPr>
            <a:r>
              <a:rPr lang="en-US" dirty="0" smtClean="0">
                <a:solidFill>
                  <a:srgbClr val="439639"/>
                </a:solidFill>
                <a:latin typeface="Verdana"/>
              </a:rPr>
              <a:t>Recognize the components of a </a:t>
            </a:r>
            <a:r>
              <a:rPr lang="en-US" b="1" dirty="0">
                <a:solidFill>
                  <a:srgbClr val="0083A9">
                    <a:lumMod val="75000"/>
                  </a:srgbClr>
                </a:solidFill>
                <a:latin typeface="Verdana"/>
              </a:rPr>
              <a:t>comprehensive induction </a:t>
            </a:r>
            <a:r>
              <a:rPr lang="en-US" b="1" dirty="0" smtClean="0">
                <a:solidFill>
                  <a:srgbClr val="0083A9">
                    <a:lumMod val="75000"/>
                  </a:srgbClr>
                </a:solidFill>
                <a:latin typeface="Verdana"/>
              </a:rPr>
              <a:t>system.</a:t>
            </a:r>
          </a:p>
          <a:p>
            <a:pPr marL="457200" indent="-457200">
              <a:buClr>
                <a:srgbClr val="439639"/>
              </a:buClr>
              <a:buSzPct val="80000"/>
              <a:buFontTx/>
              <a:buAutoNum type="arabicParenR"/>
              <a:defRPr/>
            </a:pPr>
            <a:endParaRPr lang="en-US" b="1" dirty="0">
              <a:solidFill>
                <a:srgbClr val="0083A9">
                  <a:lumMod val="75000"/>
                </a:srgbClr>
              </a:solidFill>
              <a:latin typeface="Verdana"/>
            </a:endParaRPr>
          </a:p>
          <a:p>
            <a:pPr marL="457200" indent="-457200">
              <a:buClr>
                <a:srgbClr val="439639"/>
              </a:buClr>
              <a:buSzPct val="80000"/>
              <a:buFontTx/>
              <a:buAutoNum type="arabicParenR"/>
              <a:defRPr/>
            </a:pPr>
            <a:r>
              <a:rPr lang="en-US" dirty="0" smtClean="0">
                <a:solidFill>
                  <a:schemeClr val="bg1"/>
                </a:solidFill>
                <a:latin typeface="Verdana"/>
              </a:rPr>
              <a:t>Recognize the components found within </a:t>
            </a:r>
            <a:r>
              <a:rPr lang="en-US" b="1" dirty="0" smtClean="0">
                <a:solidFill>
                  <a:schemeClr val="bg2">
                    <a:lumMod val="75000"/>
                  </a:schemeClr>
                </a:solidFill>
                <a:latin typeface="Verdana"/>
              </a:rPr>
              <a:t>Missouri’s Mentoring Program Standards </a:t>
            </a:r>
            <a:r>
              <a:rPr lang="en-US" dirty="0" smtClean="0">
                <a:solidFill>
                  <a:schemeClr val="bg1"/>
                </a:solidFill>
                <a:latin typeface="Verdana"/>
              </a:rPr>
              <a:t>and assess the extent to which the school system is in alignment.</a:t>
            </a:r>
          </a:p>
          <a:p>
            <a:pPr marL="457200" indent="-457200">
              <a:buClr>
                <a:srgbClr val="439639"/>
              </a:buClr>
              <a:buSzPct val="80000"/>
              <a:buFontTx/>
              <a:buAutoNum type="arabicParenR"/>
              <a:defRPr/>
            </a:pPr>
            <a:endParaRPr lang="en-US" b="1" dirty="0">
              <a:solidFill>
                <a:srgbClr val="0083A9">
                  <a:lumMod val="75000"/>
                </a:srgbClr>
              </a:solidFill>
              <a:latin typeface="Verdana"/>
            </a:endParaRPr>
          </a:p>
          <a:p>
            <a:pPr marL="457200" indent="-457200">
              <a:buClr>
                <a:srgbClr val="439639"/>
              </a:buClr>
              <a:buSzPct val="80000"/>
              <a:buFontTx/>
              <a:buAutoNum type="arabicParenR"/>
              <a:defRPr/>
            </a:pPr>
            <a:r>
              <a:rPr lang="en-US" dirty="0" smtClean="0">
                <a:solidFill>
                  <a:srgbClr val="439639"/>
                </a:solidFill>
                <a:latin typeface="Verdana"/>
              </a:rPr>
              <a:t>Begin the development of </a:t>
            </a:r>
            <a:r>
              <a:rPr lang="en-US" dirty="0">
                <a:solidFill>
                  <a:srgbClr val="439639"/>
                </a:solidFill>
                <a:latin typeface="Verdana"/>
              </a:rPr>
              <a:t>a plan for the </a:t>
            </a:r>
            <a:r>
              <a:rPr lang="en-US" b="1" dirty="0">
                <a:solidFill>
                  <a:srgbClr val="0083A9">
                    <a:lumMod val="75000"/>
                  </a:srgbClr>
                </a:solidFill>
                <a:latin typeface="Verdana"/>
              </a:rPr>
              <a:t>probationary teacher’s experience with the Educator Evaluation </a:t>
            </a:r>
            <a:r>
              <a:rPr lang="en-US" b="1" dirty="0" smtClean="0">
                <a:solidFill>
                  <a:srgbClr val="0083A9">
                    <a:lumMod val="75000"/>
                  </a:srgbClr>
                </a:solidFill>
                <a:latin typeface="Verdana"/>
              </a:rPr>
              <a:t>System.</a:t>
            </a:r>
            <a:endParaRPr lang="en-US" b="1" dirty="0">
              <a:solidFill>
                <a:srgbClr val="0083A9">
                  <a:lumMod val="75000"/>
                </a:srgbClr>
              </a:solidFill>
              <a:latin typeface="Verdana"/>
            </a:endParaRPr>
          </a:p>
          <a:p>
            <a:pPr marL="457200" indent="-457200">
              <a:buClr>
                <a:srgbClr val="439639"/>
              </a:buClr>
              <a:buSzPct val="80000"/>
              <a:buFontTx/>
              <a:buAutoNum type="arabicPeriod"/>
              <a:defRPr/>
            </a:pPr>
            <a:endParaRPr lang="en-US" b="1" dirty="0" smtClean="0">
              <a:solidFill>
                <a:srgbClr val="439639"/>
              </a:solidFill>
              <a:latin typeface="Verdana"/>
            </a:endParaRPr>
          </a:p>
        </p:txBody>
      </p:sp>
    </p:spTree>
    <p:extLst>
      <p:ext uri="{BB962C8B-B14F-4D97-AF65-F5344CB8AC3E}">
        <p14:creationId xmlns:p14="http://schemas.microsoft.com/office/powerpoint/2010/main" xmlns="" val="2162128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p>
            <a:pPr fontAlgn="auto">
              <a:spcAft>
                <a:spcPts val="0"/>
              </a:spcAft>
              <a:defRPr/>
            </a:pPr>
            <a:r>
              <a:rPr lang="en-US" sz="4000" dirty="0" smtClean="0">
                <a:solidFill>
                  <a:srgbClr val="004B8D"/>
                </a:solidFill>
              </a:rPr>
              <a:t>Terminology*</a:t>
            </a:r>
            <a:endParaRPr lang="en-US" sz="4000" dirty="0">
              <a:solidFill>
                <a:srgbClr val="004B8D"/>
              </a:solidFill>
            </a:endParaRPr>
          </a:p>
        </p:txBody>
      </p:sp>
      <p:sp>
        <p:nvSpPr>
          <p:cNvPr id="5" name="Content Placeholder 4"/>
          <p:cNvSpPr>
            <a:spLocks noGrp="1"/>
          </p:cNvSpPr>
          <p:nvPr>
            <p:ph sz="half" idx="1"/>
          </p:nvPr>
        </p:nvSpPr>
        <p:spPr/>
        <p:txBody>
          <a:bodyPr/>
          <a:lstStyle/>
          <a:p>
            <a:pPr marL="0" lvl="0" indent="0">
              <a:spcBef>
                <a:spcPct val="0"/>
              </a:spcBef>
              <a:buClr>
                <a:srgbClr val="439639"/>
              </a:buClr>
              <a:buNone/>
              <a:defRPr/>
            </a:pPr>
            <a:endParaRPr lang="en-US" sz="1800" b="1" dirty="0" smtClean="0">
              <a:solidFill>
                <a:srgbClr val="0083A9">
                  <a:lumMod val="75000"/>
                </a:srgbClr>
              </a:solidFill>
              <a:cs typeface="Arial" charset="0"/>
            </a:endParaRPr>
          </a:p>
          <a:p>
            <a:pPr marL="0" lvl="0" indent="0">
              <a:spcBef>
                <a:spcPct val="0"/>
              </a:spcBef>
              <a:buClr>
                <a:srgbClr val="439639"/>
              </a:buClr>
              <a:buNone/>
              <a:defRPr/>
            </a:pPr>
            <a:endParaRPr lang="en-US" sz="1800" b="1" dirty="0" smtClean="0">
              <a:solidFill>
                <a:srgbClr val="0083A9">
                  <a:lumMod val="75000"/>
                </a:srgbClr>
              </a:solidFill>
              <a:cs typeface="Arial" charset="0"/>
            </a:endParaRPr>
          </a:p>
          <a:p>
            <a:pPr marL="0" lvl="0" indent="0">
              <a:spcBef>
                <a:spcPct val="0"/>
              </a:spcBef>
              <a:buClr>
                <a:srgbClr val="439639"/>
              </a:buClr>
              <a:buNone/>
              <a:defRPr/>
            </a:pPr>
            <a:r>
              <a:rPr lang="en-US" sz="1800" b="1" dirty="0" smtClean="0">
                <a:solidFill>
                  <a:srgbClr val="0083A9">
                    <a:lumMod val="75000"/>
                  </a:srgbClr>
                </a:solidFill>
                <a:cs typeface="Arial" charset="0"/>
              </a:rPr>
              <a:t>Preservice</a:t>
            </a: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r>
              <a:rPr lang="en-US" sz="1800" b="1" dirty="0" smtClean="0">
                <a:solidFill>
                  <a:srgbClr val="0083A9">
                    <a:lumMod val="75000"/>
                  </a:srgbClr>
                </a:solidFill>
                <a:cs typeface="Arial" charset="0"/>
              </a:rPr>
              <a:t>Probationary</a:t>
            </a: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r>
              <a:rPr lang="en-US" sz="1800" b="1" dirty="0" smtClean="0">
                <a:solidFill>
                  <a:srgbClr val="0083A9">
                    <a:lumMod val="75000"/>
                  </a:srgbClr>
                </a:solidFill>
                <a:cs typeface="Arial" charset="0"/>
              </a:rPr>
              <a:t>Novice</a:t>
            </a:r>
            <a:br>
              <a:rPr lang="en-US" sz="1800" b="1" dirty="0" smtClean="0">
                <a:solidFill>
                  <a:srgbClr val="0083A9">
                    <a:lumMod val="75000"/>
                  </a:srgbClr>
                </a:solidFill>
                <a:cs typeface="Arial" charset="0"/>
              </a:rPr>
            </a:br>
            <a:r>
              <a:rPr lang="en-US" sz="1800" b="1" dirty="0" smtClean="0">
                <a:solidFill>
                  <a:srgbClr val="0083A9">
                    <a:lumMod val="75000"/>
                  </a:srgbClr>
                </a:solidFill>
                <a:cs typeface="Arial" charset="0"/>
              </a:rPr>
              <a:t/>
            </a:r>
            <a:br>
              <a:rPr lang="en-US" sz="1800" b="1" dirty="0" smtClean="0">
                <a:solidFill>
                  <a:srgbClr val="0083A9">
                    <a:lumMod val="75000"/>
                  </a:srgbClr>
                </a:solidFill>
                <a:cs typeface="Arial" charset="0"/>
              </a:rPr>
            </a:br>
            <a:r>
              <a:rPr lang="en-US" sz="1800" b="1" dirty="0" smtClean="0">
                <a:solidFill>
                  <a:srgbClr val="0083A9">
                    <a:lumMod val="75000"/>
                  </a:srgbClr>
                </a:solidFill>
                <a:cs typeface="Arial" charset="0"/>
              </a:rPr>
              <a:t>Mentor</a:t>
            </a: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r>
              <a:rPr lang="en-US" sz="1800" b="1" dirty="0" smtClean="0">
                <a:solidFill>
                  <a:srgbClr val="0083A9">
                    <a:lumMod val="75000"/>
                  </a:srgbClr>
                </a:solidFill>
                <a:cs typeface="Arial" charset="0"/>
              </a:rPr>
              <a:t>Mentee</a:t>
            </a:r>
            <a:br>
              <a:rPr lang="en-US" sz="1800" b="1" dirty="0" smtClean="0">
                <a:solidFill>
                  <a:srgbClr val="0083A9">
                    <a:lumMod val="75000"/>
                  </a:srgbClr>
                </a:solidFill>
                <a:cs typeface="Arial" charset="0"/>
              </a:rPr>
            </a:br>
            <a:r>
              <a:rPr lang="en-US" sz="1800" b="1" dirty="0" smtClean="0">
                <a:solidFill>
                  <a:srgbClr val="0083A9">
                    <a:lumMod val="75000"/>
                  </a:srgbClr>
                </a:solidFill>
                <a:cs typeface="Arial" charset="0"/>
              </a:rPr>
              <a:t/>
            </a:r>
            <a:br>
              <a:rPr lang="en-US" sz="1800" b="1" dirty="0" smtClean="0">
                <a:solidFill>
                  <a:srgbClr val="0083A9">
                    <a:lumMod val="75000"/>
                  </a:srgbClr>
                </a:solidFill>
                <a:cs typeface="Arial" charset="0"/>
              </a:rPr>
            </a:br>
            <a:r>
              <a:rPr lang="en-US" sz="1800" b="1" dirty="0" smtClean="0">
                <a:solidFill>
                  <a:srgbClr val="0083A9">
                    <a:lumMod val="75000"/>
                  </a:srgbClr>
                </a:solidFill>
                <a:cs typeface="Arial" charset="0"/>
              </a:rPr>
              <a:t>Induction</a:t>
            </a:r>
            <a:br>
              <a:rPr lang="en-US" sz="1800" b="1" dirty="0" smtClean="0">
                <a:solidFill>
                  <a:srgbClr val="0083A9">
                    <a:lumMod val="75000"/>
                  </a:srgbClr>
                </a:solidFill>
                <a:cs typeface="Arial" charset="0"/>
              </a:rPr>
            </a:br>
            <a:r>
              <a:rPr lang="en-US" sz="1800" b="1" dirty="0" smtClean="0">
                <a:solidFill>
                  <a:srgbClr val="0083A9">
                    <a:lumMod val="75000"/>
                  </a:srgbClr>
                </a:solidFill>
                <a:cs typeface="Arial" charset="0"/>
              </a:rPr>
              <a:t/>
            </a:r>
            <a:br>
              <a:rPr lang="en-US" sz="1800" b="1" dirty="0" smtClean="0">
                <a:solidFill>
                  <a:srgbClr val="0083A9">
                    <a:lumMod val="75000"/>
                  </a:srgbClr>
                </a:solidFill>
                <a:cs typeface="Arial" charset="0"/>
              </a:rPr>
            </a:br>
            <a:r>
              <a:rPr lang="en-US" sz="1800" b="1" dirty="0" smtClean="0">
                <a:solidFill>
                  <a:srgbClr val="0083A9">
                    <a:lumMod val="75000"/>
                  </a:srgbClr>
                </a:solidFill>
                <a:cs typeface="Arial" charset="0"/>
              </a:rPr>
              <a:t>Orientation</a:t>
            </a: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endParaRPr lang="en-US" sz="1800" b="1" dirty="0" smtClean="0">
              <a:solidFill>
                <a:srgbClr val="0083A9">
                  <a:lumMod val="75000"/>
                </a:srgbClr>
              </a:solidFill>
              <a:cs typeface="Arial" charset="0"/>
            </a:endParaRP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endParaRPr lang="en-US" sz="1800" dirty="0" smtClean="0">
              <a:solidFill>
                <a:srgbClr val="439639"/>
              </a:solidFill>
              <a:cs typeface="Arial" charset="0"/>
            </a:endParaRPr>
          </a:p>
        </p:txBody>
      </p:sp>
      <p:sp>
        <p:nvSpPr>
          <p:cNvPr id="6" name="Content Placeholder 5"/>
          <p:cNvSpPr>
            <a:spLocks noGrp="1"/>
          </p:cNvSpPr>
          <p:nvPr>
            <p:ph sz="half" idx="2"/>
          </p:nvPr>
        </p:nvSpPr>
        <p:spPr/>
        <p:txBody>
          <a:bodyPr/>
          <a:lstStyle/>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r>
              <a:rPr lang="en-US" sz="1800" b="1" dirty="0" smtClean="0">
                <a:solidFill>
                  <a:srgbClr val="0083A9">
                    <a:lumMod val="75000"/>
                  </a:srgbClr>
                </a:solidFill>
                <a:cs typeface="Arial" charset="0"/>
              </a:rPr>
              <a:t>1</a:t>
            </a:r>
            <a:r>
              <a:rPr lang="en-US" sz="1800" b="1" baseline="30000" dirty="0" smtClean="0">
                <a:solidFill>
                  <a:srgbClr val="0083A9">
                    <a:lumMod val="75000"/>
                  </a:srgbClr>
                </a:solidFill>
                <a:cs typeface="Arial" charset="0"/>
              </a:rPr>
              <a:t>st</a:t>
            </a:r>
            <a:r>
              <a:rPr lang="en-US" sz="1800" b="1" dirty="0" smtClean="0">
                <a:solidFill>
                  <a:srgbClr val="0083A9">
                    <a:lumMod val="75000"/>
                  </a:srgbClr>
                </a:solidFill>
                <a:cs typeface="Arial" charset="0"/>
              </a:rPr>
              <a:t> Year Practices</a:t>
            </a: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r>
              <a:rPr lang="en-US" sz="1800" b="1" dirty="0" smtClean="0">
                <a:solidFill>
                  <a:srgbClr val="0083A9">
                    <a:lumMod val="75000"/>
                  </a:srgbClr>
                </a:solidFill>
                <a:cs typeface="Arial" charset="0"/>
              </a:rPr>
              <a:t>2</a:t>
            </a:r>
            <a:r>
              <a:rPr lang="en-US" sz="1800" b="1" baseline="30000" dirty="0" smtClean="0">
                <a:solidFill>
                  <a:srgbClr val="0083A9">
                    <a:lumMod val="75000"/>
                  </a:srgbClr>
                </a:solidFill>
                <a:cs typeface="Arial" charset="0"/>
              </a:rPr>
              <a:t>nd</a:t>
            </a:r>
            <a:r>
              <a:rPr lang="en-US" sz="1800" b="1" dirty="0" smtClean="0">
                <a:solidFill>
                  <a:srgbClr val="0083A9">
                    <a:lumMod val="75000"/>
                  </a:srgbClr>
                </a:solidFill>
                <a:cs typeface="Arial" charset="0"/>
              </a:rPr>
              <a:t> Year Practices</a:t>
            </a: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r>
              <a:rPr lang="en-US" sz="1800" b="1" dirty="0" smtClean="0">
                <a:solidFill>
                  <a:srgbClr val="0083A9">
                    <a:lumMod val="75000"/>
                  </a:srgbClr>
                </a:solidFill>
                <a:cs typeface="Arial" charset="0"/>
              </a:rPr>
              <a:t>Retention</a:t>
            </a: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r>
              <a:rPr lang="en-US" sz="1800" b="1" dirty="0" smtClean="0">
                <a:solidFill>
                  <a:srgbClr val="0083A9">
                    <a:lumMod val="75000"/>
                  </a:srgbClr>
                </a:solidFill>
                <a:cs typeface="Arial" charset="0"/>
              </a:rPr>
              <a:t>Highly Qualified Teacher</a:t>
            </a: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r>
              <a:rPr lang="en-US" sz="1800" b="1" dirty="0" smtClean="0">
                <a:solidFill>
                  <a:srgbClr val="0083A9">
                    <a:lumMod val="75000"/>
                  </a:srgbClr>
                </a:solidFill>
                <a:cs typeface="Arial" charset="0"/>
              </a:rPr>
              <a:t>Professional Development</a:t>
            </a: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r>
              <a:rPr lang="en-US" sz="1800" b="1" dirty="0" smtClean="0">
                <a:solidFill>
                  <a:srgbClr val="0083A9">
                    <a:lumMod val="75000"/>
                  </a:srgbClr>
                </a:solidFill>
                <a:cs typeface="Arial" charset="0"/>
              </a:rPr>
              <a:t>Study Group</a:t>
            </a: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endParaRPr lang="en-US" sz="1800" b="1" dirty="0" smtClean="0">
              <a:solidFill>
                <a:srgbClr val="0083A9">
                  <a:lumMod val="75000"/>
                </a:srgbClr>
              </a:solidFill>
              <a:cs typeface="Arial" charset="0"/>
            </a:endParaRP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endParaRPr lang="en-US" sz="1800" b="1" dirty="0" smtClean="0">
              <a:solidFill>
                <a:srgbClr val="0083A9">
                  <a:lumMod val="75000"/>
                </a:srgbClr>
              </a:solidFill>
              <a:cs typeface="Arial" charset="0"/>
            </a:endParaRPr>
          </a:p>
          <a:p>
            <a:pPr marL="0" lvl="0" indent="0">
              <a:spcBef>
                <a:spcPct val="0"/>
              </a:spcBef>
              <a:buClr>
                <a:srgbClr val="439639"/>
              </a:buClr>
              <a:buNone/>
              <a:defRPr/>
            </a:pPr>
            <a:endParaRPr lang="en-US" sz="1800" b="1" dirty="0">
              <a:solidFill>
                <a:srgbClr val="0083A9">
                  <a:lumMod val="75000"/>
                </a:srgbClr>
              </a:solidFill>
              <a:cs typeface="Arial" charset="0"/>
            </a:endParaRPr>
          </a:p>
          <a:p>
            <a:pPr marL="0" lvl="0" indent="0">
              <a:spcBef>
                <a:spcPct val="0"/>
              </a:spcBef>
              <a:buClr>
                <a:srgbClr val="439639"/>
              </a:buClr>
              <a:buNone/>
              <a:defRPr/>
            </a:pPr>
            <a:endParaRPr lang="en-US" sz="1800" b="1" dirty="0" smtClean="0">
              <a:solidFill>
                <a:srgbClr val="0083A9">
                  <a:lumMod val="75000"/>
                </a:srgbClr>
              </a:solidFill>
              <a:cs typeface="Arial" charset="0"/>
            </a:endParaRPr>
          </a:p>
          <a:p>
            <a:pPr marL="0" lvl="0" indent="0">
              <a:spcBef>
                <a:spcPct val="0"/>
              </a:spcBef>
              <a:buClr>
                <a:srgbClr val="439639"/>
              </a:buClr>
              <a:buNone/>
              <a:defRPr/>
            </a:pPr>
            <a:r>
              <a:rPr lang="en-US" sz="2800" b="1" dirty="0" smtClean="0">
                <a:solidFill>
                  <a:srgbClr val="0083A9">
                    <a:lumMod val="75000"/>
                  </a:srgbClr>
                </a:solidFill>
                <a:cs typeface="Arial" charset="0"/>
              </a:rPr>
              <a:t>WB 1 - 2</a:t>
            </a:r>
            <a:endParaRPr lang="en-US" sz="2800" b="1" dirty="0">
              <a:solidFill>
                <a:srgbClr val="0083A9">
                  <a:lumMod val="75000"/>
                </a:srgbClr>
              </a:solidFill>
              <a:cs typeface="Arial" charset="0"/>
            </a:endParaRPr>
          </a:p>
          <a:p>
            <a:pPr marL="0" lvl="0" indent="0">
              <a:spcBef>
                <a:spcPct val="0"/>
              </a:spcBef>
              <a:buClr>
                <a:srgbClr val="439639"/>
              </a:buClr>
              <a:buNone/>
              <a:defRPr/>
            </a:pPr>
            <a:endParaRPr lang="en-US" sz="1800" b="1" dirty="0">
              <a:solidFill>
                <a:srgbClr val="0083A9">
                  <a:lumMod val="75000"/>
                </a:srgbClr>
              </a:solidFill>
              <a:cs typeface="Arial" charset="0"/>
            </a:endParaRPr>
          </a:p>
          <a:p>
            <a:endParaRPr lang="en-US" sz="1800" dirty="0"/>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35</a:t>
            </a:fld>
            <a:endParaRPr lang="en-US" dirty="0">
              <a:solidFill>
                <a:srgbClr val="0083A9">
                  <a:shade val="50000"/>
                </a:srgbClr>
              </a:solidFill>
            </a:endParaRPr>
          </a:p>
        </p:txBody>
      </p:sp>
    </p:spTree>
    <p:extLst>
      <p:ext uri="{BB962C8B-B14F-4D97-AF65-F5344CB8AC3E}">
        <p14:creationId xmlns:p14="http://schemas.microsoft.com/office/powerpoint/2010/main" xmlns="" val="26581455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820206"/>
            <a:ext cx="8534400" cy="1828800"/>
          </a:xfrm>
        </p:spPr>
        <p:txBody>
          <a:bodyPr>
            <a:normAutofit/>
          </a:bodyPr>
          <a:lstStyle/>
          <a:p>
            <a:pPr algn="ctr"/>
            <a:r>
              <a:rPr lang="en-US" sz="4800" dirty="0" smtClean="0">
                <a:solidFill>
                  <a:schemeClr val="bg2">
                    <a:lumMod val="75000"/>
                  </a:schemeClr>
                </a:solidFill>
              </a:rPr>
              <a:t>Cannot Afford </a:t>
            </a:r>
            <a:r>
              <a:rPr lang="en-US" sz="4800" dirty="0" smtClean="0">
                <a:solidFill>
                  <a:schemeClr val="bg2">
                    <a:lumMod val="75000"/>
                  </a:schemeClr>
                </a:solidFill>
                <a:latin typeface="!PaulMaul" pitchFamily="2" charset="0"/>
              </a:rPr>
              <a:t>Not To</a:t>
            </a:r>
            <a:r>
              <a:rPr lang="en-US" sz="4800" dirty="0" smtClean="0">
                <a:solidFill>
                  <a:schemeClr val="bg2">
                    <a:lumMod val="75000"/>
                  </a:schemeClr>
                </a:solidFill>
              </a:rPr>
              <a:t>…</a:t>
            </a:r>
            <a:endParaRPr lang="en-US" sz="4800" dirty="0">
              <a:solidFill>
                <a:schemeClr val="bg2">
                  <a:lumMod val="75000"/>
                </a:schemeClr>
              </a:solidFill>
            </a:endParaRPr>
          </a:p>
        </p:txBody>
      </p:sp>
    </p:spTree>
    <p:extLst>
      <p:ext uri="{BB962C8B-B14F-4D97-AF65-F5344CB8AC3E}">
        <p14:creationId xmlns:p14="http://schemas.microsoft.com/office/powerpoint/2010/main" xmlns="" val="3588415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Teacher Attrition Rates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37</a:t>
            </a:fld>
            <a:endParaRPr lang="en-US" dirty="0">
              <a:solidFill>
                <a:srgbClr val="0083A9">
                  <a:shade val="50000"/>
                </a:srgbClr>
              </a:solidFill>
            </a:endParaRPr>
          </a:p>
        </p:txBody>
      </p:sp>
      <p:graphicFrame>
        <p:nvGraphicFramePr>
          <p:cNvPr id="5" name="Chart 4"/>
          <p:cNvGraphicFramePr>
            <a:graphicFrameLocks/>
          </p:cNvGraphicFramePr>
          <p:nvPr>
            <p:extLst>
              <p:ext uri="{D42A27DB-BD31-4B8C-83A1-F6EECF244321}">
                <p14:modId xmlns:p14="http://schemas.microsoft.com/office/powerpoint/2010/main" xmlns="" val="2298258362"/>
              </p:ext>
            </p:extLst>
          </p:nvPr>
        </p:nvGraphicFramePr>
        <p:xfrm>
          <a:off x="762000" y="1447801"/>
          <a:ext cx="76962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85800" y="5486400"/>
            <a:ext cx="4343400" cy="738664"/>
          </a:xfrm>
          <a:prstGeom prst="rect">
            <a:avLst/>
          </a:prstGeom>
          <a:noFill/>
        </p:spPr>
        <p:txBody>
          <a:bodyPr wrap="square" rtlCol="0">
            <a:spAutoFit/>
          </a:bodyPr>
          <a:lstStyle/>
          <a:p>
            <a:r>
              <a:rPr lang="en-US" sz="1400" dirty="0">
                <a:solidFill>
                  <a:schemeClr val="bg2">
                    <a:lumMod val="75000"/>
                  </a:schemeClr>
                </a:solidFill>
                <a:latin typeface="+mn-lt"/>
                <a:cs typeface="Aharoni" panose="02010803020104030203" pitchFamily="2" charset="-79"/>
              </a:rPr>
              <a:t>Why They Leave</a:t>
            </a:r>
            <a:br>
              <a:rPr lang="en-US" sz="1400" dirty="0">
                <a:solidFill>
                  <a:schemeClr val="bg2">
                    <a:lumMod val="75000"/>
                  </a:schemeClr>
                </a:solidFill>
                <a:latin typeface="+mn-lt"/>
                <a:cs typeface="Aharoni" panose="02010803020104030203" pitchFamily="2" charset="-79"/>
              </a:rPr>
            </a:br>
            <a:r>
              <a:rPr lang="en-US" sz="1400" dirty="0">
                <a:solidFill>
                  <a:schemeClr val="bg2">
                    <a:lumMod val="75000"/>
                  </a:schemeClr>
                </a:solidFill>
                <a:latin typeface="+mn-lt"/>
                <a:cs typeface="Aharoni" panose="02010803020104030203" pitchFamily="2" charset="-79"/>
              </a:rPr>
              <a:t>Cynthia Kopkowski </a:t>
            </a:r>
            <a:endParaRPr lang="en-US" sz="1400" dirty="0" smtClean="0">
              <a:solidFill>
                <a:schemeClr val="bg2">
                  <a:lumMod val="75000"/>
                </a:schemeClr>
              </a:solidFill>
              <a:latin typeface="+mn-lt"/>
              <a:cs typeface="Aharoni" panose="02010803020104030203" pitchFamily="2" charset="-79"/>
            </a:endParaRPr>
          </a:p>
          <a:p>
            <a:r>
              <a:rPr lang="en-US" sz="1400" dirty="0" smtClean="0">
                <a:solidFill>
                  <a:schemeClr val="bg2">
                    <a:lumMod val="75000"/>
                  </a:schemeClr>
                </a:solidFill>
                <a:latin typeface="+mn-lt"/>
                <a:cs typeface="Aharoni" panose="02010803020104030203" pitchFamily="2" charset="-79"/>
              </a:rPr>
              <a:t>NEA Today (April 2008)</a:t>
            </a:r>
            <a:endParaRPr lang="en-US" sz="1400" dirty="0">
              <a:solidFill>
                <a:schemeClr val="bg2">
                  <a:lumMod val="75000"/>
                </a:schemeClr>
              </a:solidFill>
              <a:latin typeface="+mn-lt"/>
              <a:cs typeface="Aharoni" panose="02010803020104030203" pitchFamily="2" charset="-79"/>
            </a:endParaRPr>
          </a:p>
        </p:txBody>
      </p:sp>
    </p:spTree>
    <p:extLst>
      <p:ext uri="{BB962C8B-B14F-4D97-AF65-F5344CB8AC3E}">
        <p14:creationId xmlns:p14="http://schemas.microsoft.com/office/powerpoint/2010/main" xmlns="" val="20307105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38600" y="3581398"/>
            <a:ext cx="2095500" cy="1395603"/>
          </a:xfrm>
          <a:prstGeom prst="rect">
            <a:avLst/>
          </a:prstGeom>
        </p:spPr>
      </p:pic>
      <p:pic>
        <p:nvPicPr>
          <p:cNvPr id="1027" name="Picture 3" descr="C:\Users\jbarnes\AppData\Local\Microsoft\Windows\Temporary Internet Files\Content.IE5\ZEJY7CTO\MP900448296[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67400" y="1918872"/>
            <a:ext cx="1810028" cy="120313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solidFill>
                  <a:srgbClr val="004B8D"/>
                </a:solidFill>
              </a:rPr>
              <a:t>The Implications</a:t>
            </a:r>
            <a:endParaRPr lang="en-US" dirty="0">
              <a:solidFill>
                <a:srgbClr val="004B8D"/>
              </a:solidFill>
            </a:endParaRPr>
          </a:p>
        </p:txBody>
      </p:sp>
      <p:sp>
        <p:nvSpPr>
          <p:cNvPr id="4" name="Content Placeholder 3"/>
          <p:cNvSpPr>
            <a:spLocks noGrp="1"/>
          </p:cNvSpPr>
          <p:nvPr>
            <p:ph idx="1"/>
          </p:nvPr>
        </p:nvSpPr>
        <p:spPr>
          <a:xfrm>
            <a:off x="502920" y="530352"/>
            <a:ext cx="8183880" cy="2136648"/>
          </a:xfrm>
        </p:spPr>
        <p:txBody>
          <a:bodyPr/>
          <a:lstStyle/>
          <a:p>
            <a:pPr marL="0" indent="0">
              <a:buNone/>
            </a:pPr>
            <a:endParaRPr lang="en-US" sz="2400" dirty="0" smtClean="0">
              <a:solidFill>
                <a:schemeClr val="bg1"/>
              </a:solidFill>
            </a:endParaRPr>
          </a:p>
          <a:p>
            <a:pPr marL="0" indent="0">
              <a:buNone/>
            </a:pPr>
            <a:r>
              <a:rPr lang="en-US" b="1" i="1" dirty="0" smtClean="0">
                <a:solidFill>
                  <a:schemeClr val="bg1"/>
                </a:solidFill>
              </a:rPr>
              <a:t>Time?</a:t>
            </a:r>
          </a:p>
          <a:p>
            <a:pPr marL="0" indent="0">
              <a:buNone/>
            </a:pPr>
            <a:endParaRPr lang="en-US" sz="2400" b="1" i="1" dirty="0">
              <a:solidFill>
                <a:schemeClr val="bg1"/>
              </a:solidFill>
            </a:endParaRPr>
          </a:p>
          <a:p>
            <a:pPr marL="0" indent="0">
              <a:buNone/>
            </a:pPr>
            <a:endParaRPr lang="en-US" sz="2400" b="1" i="1" dirty="0" smtClean="0">
              <a:solidFill>
                <a:schemeClr val="bg1"/>
              </a:solidFill>
            </a:endParaRPr>
          </a:p>
          <a:p>
            <a:pPr marL="0" indent="0">
              <a:buNone/>
            </a:pPr>
            <a:r>
              <a:rPr lang="en-US" b="1" i="1" dirty="0" smtClean="0">
                <a:solidFill>
                  <a:schemeClr val="bg1"/>
                </a:solidFill>
              </a:rPr>
              <a:t>Resources used to support </a:t>
            </a:r>
            <a:br>
              <a:rPr lang="en-US" b="1" i="1" dirty="0" smtClean="0">
                <a:solidFill>
                  <a:schemeClr val="bg1"/>
                </a:solidFill>
              </a:rPr>
            </a:br>
            <a:r>
              <a:rPr lang="en-US" b="1" i="1" dirty="0" smtClean="0">
                <a:solidFill>
                  <a:schemeClr val="bg1"/>
                </a:solidFill>
              </a:rPr>
              <a:t>new teachers?</a:t>
            </a:r>
            <a:r>
              <a:rPr lang="en-US" sz="2400" b="1" i="1" dirty="0" smtClean="0">
                <a:solidFill>
                  <a:schemeClr val="bg1"/>
                </a:solidFill>
              </a:rPr>
              <a:t/>
            </a:r>
            <a:br>
              <a:rPr lang="en-US" sz="2400" b="1" i="1" dirty="0" smtClean="0">
                <a:solidFill>
                  <a:schemeClr val="bg1"/>
                </a:solidFill>
              </a:rPr>
            </a:br>
            <a:endParaRPr lang="en-US" sz="2400" b="1" i="1" dirty="0" smtClean="0">
              <a:solidFill>
                <a:schemeClr val="bg1"/>
              </a:solidFill>
            </a:endParaRPr>
          </a:p>
          <a:p>
            <a:pPr marL="0" indent="0">
              <a:buNone/>
            </a:pPr>
            <a:endParaRPr lang="en-US" sz="2400" b="1" i="1" dirty="0" smtClean="0">
              <a:solidFill>
                <a:schemeClr val="bg1"/>
              </a:solidFill>
            </a:endParaRPr>
          </a:p>
          <a:p>
            <a:pPr marL="0" indent="0">
              <a:buNone/>
            </a:pPr>
            <a:r>
              <a:rPr lang="en-US" b="1" i="1" dirty="0" smtClean="0">
                <a:solidFill>
                  <a:schemeClr val="bg1"/>
                </a:solidFill>
              </a:rPr>
              <a:t>Student learning?</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smtClean="0">
              <a:solidFill>
                <a:schemeClr val="bg1"/>
              </a:solidFill>
            </a:endParaRPr>
          </a:p>
        </p:txBody>
      </p:sp>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38</a:t>
            </a:fld>
            <a:endParaRPr lang="en-US">
              <a:solidFill>
                <a:srgbClr val="0083A9">
                  <a:shade val="50000"/>
                </a:srgbClr>
              </a:solidFill>
            </a:endParaRPr>
          </a:p>
        </p:txBody>
      </p:sp>
      <p:pic>
        <p:nvPicPr>
          <p:cNvPr id="1026" name="Picture 2" descr="C:\Users\jbarnes\AppData\Local\Microsoft\Windows\Temporary Internet Files\Content.IE5\ZEJY7CTO\MP900305766[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33600" y="489065"/>
            <a:ext cx="1281149" cy="13533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6219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5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The Fiscal Hurt</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39</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600" b="1" dirty="0" smtClean="0">
              <a:solidFill>
                <a:srgbClr val="439639"/>
              </a:solidFill>
              <a:latin typeface="Verdana"/>
            </a:endParaRPr>
          </a:p>
          <a:p>
            <a:pPr>
              <a:buClr>
                <a:srgbClr val="439639"/>
              </a:buClr>
              <a:buSzPct val="80000"/>
              <a:defRPr/>
            </a:pPr>
            <a:r>
              <a:rPr lang="en-US" sz="2600" i="1" dirty="0" smtClean="0">
                <a:solidFill>
                  <a:srgbClr val="439639"/>
                </a:solidFill>
                <a:latin typeface="Verdana"/>
              </a:rPr>
              <a:t>It is estimated that </a:t>
            </a:r>
            <a:r>
              <a:rPr lang="en-US" sz="2600" i="1" dirty="0">
                <a:solidFill>
                  <a:srgbClr val="439639"/>
                </a:solidFill>
                <a:latin typeface="Verdana"/>
              </a:rPr>
              <a:t>teacher attrition has grown by 50 percent over the past 15 years—costs roughly </a:t>
            </a:r>
            <a:r>
              <a:rPr lang="en-US" sz="2600" b="1" i="1" dirty="0">
                <a:solidFill>
                  <a:schemeClr val="bg2">
                    <a:lumMod val="75000"/>
                  </a:schemeClr>
                </a:solidFill>
                <a:latin typeface="Verdana"/>
              </a:rPr>
              <a:t>$7 billion a year</a:t>
            </a:r>
            <a:r>
              <a:rPr lang="en-US" sz="2600" i="1" dirty="0">
                <a:solidFill>
                  <a:srgbClr val="439639"/>
                </a:solidFill>
                <a:latin typeface="Verdana"/>
              </a:rPr>
              <a:t>, as districts and states recruit, hire, and try to retain new teachers. </a:t>
            </a:r>
            <a:endParaRPr lang="en-US" sz="2600" i="1" dirty="0" smtClean="0">
              <a:solidFill>
                <a:srgbClr val="439639"/>
              </a:solidFill>
              <a:latin typeface="Verdana"/>
            </a:endParaRPr>
          </a:p>
          <a:p>
            <a:pPr>
              <a:buClr>
                <a:srgbClr val="439639"/>
              </a:buClr>
              <a:buSzPct val="80000"/>
              <a:defRPr/>
            </a:pPr>
            <a:endParaRPr lang="en-US" sz="2600" b="1" dirty="0">
              <a:solidFill>
                <a:srgbClr val="439639"/>
              </a:solidFill>
              <a:latin typeface="Verdana"/>
            </a:endParaRPr>
          </a:p>
          <a:p>
            <a:pPr>
              <a:buClr>
                <a:srgbClr val="439639"/>
              </a:buClr>
              <a:buSzPct val="80000"/>
              <a:defRPr/>
            </a:pPr>
            <a:r>
              <a:rPr lang="en-US" sz="2600" dirty="0" smtClean="0">
                <a:solidFill>
                  <a:srgbClr val="439639"/>
                </a:solidFill>
                <a:latin typeface="Verdana"/>
              </a:rPr>
              <a:t>NEA Today Magazine, 2008</a:t>
            </a:r>
            <a:endParaRPr lang="en-US" sz="2600" dirty="0">
              <a:solidFill>
                <a:srgbClr val="439639"/>
              </a:solidFill>
              <a:latin typeface="Verdana"/>
            </a:endParaRPr>
          </a:p>
          <a:p>
            <a:pPr marL="36513" indent="-265113">
              <a:buClr>
                <a:srgbClr val="439639"/>
              </a:buClr>
              <a:buSzPct val="80000"/>
              <a:buFont typeface="Wingdings 2" pitchFamily="18" charset="2"/>
              <a:buChar char=""/>
              <a:defRPr/>
            </a:pPr>
            <a:endParaRPr lang="en-US" sz="2600" b="1" dirty="0" smtClean="0">
              <a:solidFill>
                <a:srgbClr val="439639"/>
              </a:solidFill>
              <a:latin typeface="Verdana"/>
            </a:endParaRPr>
          </a:p>
          <a:p>
            <a:pPr marL="36513" indent="-265113">
              <a:buClr>
                <a:srgbClr val="439639"/>
              </a:buClr>
              <a:buSzPct val="80000"/>
              <a:buFont typeface="Wingdings 2" pitchFamily="18" charset="2"/>
              <a:buChar char=""/>
              <a:defRPr/>
            </a:pPr>
            <a:endParaRPr lang="en-US" sz="2600" b="1" dirty="0">
              <a:solidFill>
                <a:srgbClr val="439639"/>
              </a:solidFill>
              <a:latin typeface="Verdana"/>
            </a:endParaRPr>
          </a:p>
          <a:p>
            <a:pPr>
              <a:buClr>
                <a:srgbClr val="439639"/>
              </a:buClr>
              <a:buSzPct val="80000"/>
              <a:defRPr/>
            </a:pPr>
            <a:endParaRPr lang="en-US" sz="2600" b="1" dirty="0" smtClean="0">
              <a:solidFill>
                <a:srgbClr val="439639"/>
              </a:solidFill>
              <a:latin typeface="Verdana"/>
            </a:endParaRPr>
          </a:p>
          <a:p>
            <a:pPr marL="36513" indent="-265113">
              <a:buClr>
                <a:srgbClr val="439639"/>
              </a:buClr>
              <a:buSzPct val="80000"/>
              <a:buFont typeface="Wingdings 2" pitchFamily="18" charset="2"/>
              <a:buChar char=""/>
              <a:defRPr/>
            </a:pPr>
            <a:endParaRPr lang="en-US" sz="2600" b="1" dirty="0">
              <a:solidFill>
                <a:srgbClr val="439639"/>
              </a:solidFill>
              <a:latin typeface="Verdana"/>
            </a:endParaRPr>
          </a:p>
          <a:p>
            <a:pPr marL="36513" indent="-265113">
              <a:buClr>
                <a:srgbClr val="439639"/>
              </a:buClr>
              <a:buSzPct val="80000"/>
              <a:buFont typeface="Wingdings 2" pitchFamily="18" charset="2"/>
              <a:buChar char=""/>
              <a:defRPr/>
            </a:pPr>
            <a:endParaRPr lang="en-US" sz="2600" b="1" dirty="0" smtClean="0">
              <a:solidFill>
                <a:srgbClr val="439639"/>
              </a:solidFill>
              <a:latin typeface="Verdana"/>
            </a:endParaRPr>
          </a:p>
        </p:txBody>
      </p:sp>
    </p:spTree>
    <p:extLst>
      <p:ext uri="{BB962C8B-B14F-4D97-AF65-F5344CB8AC3E}">
        <p14:creationId xmlns:p14="http://schemas.microsoft.com/office/powerpoint/2010/main" xmlns="" val="2581618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50925"/>
          </a:xfrm>
        </p:spPr>
        <p:txBody>
          <a:bodyPr anchor="t" anchorCtr="0">
            <a:noAutofit/>
          </a:bodyPr>
          <a:lstStyle/>
          <a:p>
            <a:pPr algn="ctr" fontAlgn="auto">
              <a:spcAft>
                <a:spcPts val="0"/>
              </a:spcAft>
              <a:defRPr/>
            </a:pPr>
            <a:r>
              <a:rPr lang="en-US" sz="3200" dirty="0" smtClean="0">
                <a:solidFill>
                  <a:srgbClr val="004B8D"/>
                </a:solidFill>
              </a:rPr>
              <a:t>Why is </a:t>
            </a:r>
            <a:r>
              <a:rPr lang="en-US" sz="3200" dirty="0" smtClean="0">
                <a:solidFill>
                  <a:srgbClr val="004B8D"/>
                </a:solidFill>
                <a:latin typeface="Desyrel" pitchFamily="2" charset="0"/>
              </a:rPr>
              <a:t>Educator Evaluation </a:t>
            </a:r>
            <a:r>
              <a:rPr lang="en-US" sz="3200" dirty="0" smtClean="0">
                <a:solidFill>
                  <a:srgbClr val="004B8D"/>
                </a:solidFill>
              </a:rPr>
              <a:t>Important?</a:t>
            </a:r>
            <a:endParaRPr lang="en-US" sz="32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4</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800" dirty="0" smtClean="0">
              <a:solidFill>
                <a:srgbClr val="439639"/>
              </a:solidFill>
              <a:latin typeface="Verdana"/>
            </a:endParaRPr>
          </a:p>
          <a:p>
            <a:pPr>
              <a:buClr>
                <a:srgbClr val="439639"/>
              </a:buClr>
              <a:buSzPct val="80000"/>
              <a:defRPr/>
            </a:pPr>
            <a:r>
              <a:rPr lang="en-US" sz="2800" dirty="0" smtClean="0">
                <a:solidFill>
                  <a:srgbClr val="439639"/>
                </a:solidFill>
                <a:latin typeface="Verdana"/>
              </a:rPr>
              <a:t>The </a:t>
            </a:r>
            <a:r>
              <a:rPr lang="en-US" sz="2800" dirty="0">
                <a:solidFill>
                  <a:srgbClr val="439639"/>
                </a:solidFill>
                <a:latin typeface="Verdana"/>
              </a:rPr>
              <a:t>greatest challenge that most students experience is the </a:t>
            </a:r>
            <a:r>
              <a:rPr lang="en-US" sz="2800" b="1" i="1" dirty="0">
                <a:solidFill>
                  <a:srgbClr val="0083A9">
                    <a:lumMod val="75000"/>
                  </a:srgbClr>
                </a:solidFill>
                <a:latin typeface="Verdana"/>
              </a:rPr>
              <a:t>level of competence</a:t>
            </a:r>
            <a:r>
              <a:rPr lang="en-US" sz="2800" b="1" dirty="0">
                <a:solidFill>
                  <a:srgbClr val="0083A9">
                    <a:lumMod val="75000"/>
                  </a:srgbClr>
                </a:solidFill>
                <a:latin typeface="Verdana"/>
              </a:rPr>
              <a:t> </a:t>
            </a:r>
            <a:r>
              <a:rPr lang="en-US" sz="2800" dirty="0">
                <a:solidFill>
                  <a:srgbClr val="439639"/>
                </a:solidFill>
                <a:latin typeface="Verdana"/>
              </a:rPr>
              <a:t>of the teacher</a:t>
            </a:r>
            <a:r>
              <a:rPr lang="en-US" sz="2800" dirty="0" smtClean="0">
                <a:solidFill>
                  <a:srgbClr val="439639"/>
                </a:solidFill>
                <a:latin typeface="Verdana"/>
              </a:rPr>
              <a:t>.</a:t>
            </a:r>
          </a:p>
          <a:p>
            <a:pPr>
              <a:buClr>
                <a:srgbClr val="439639"/>
              </a:buClr>
              <a:buSzPct val="80000"/>
              <a:defRPr/>
            </a:pPr>
            <a:endParaRPr lang="en-US" sz="2800" dirty="0">
              <a:solidFill>
                <a:srgbClr val="439639"/>
              </a:solidFill>
              <a:latin typeface="Verdana"/>
            </a:endParaRPr>
          </a:p>
          <a:p>
            <a:pPr>
              <a:buClr>
                <a:srgbClr val="439639"/>
              </a:buClr>
              <a:buSzPct val="80000"/>
              <a:defRPr/>
            </a:pPr>
            <a:r>
              <a:rPr lang="en-US" sz="2800" dirty="0" smtClean="0">
                <a:solidFill>
                  <a:srgbClr val="439639"/>
                </a:solidFill>
                <a:latin typeface="Verdana"/>
              </a:rPr>
              <a:t>John </a:t>
            </a:r>
            <a:r>
              <a:rPr lang="en-US" sz="2800" dirty="0">
                <a:solidFill>
                  <a:srgbClr val="439639"/>
                </a:solidFill>
                <a:latin typeface="Verdana"/>
              </a:rPr>
              <a:t>Hattie</a:t>
            </a:r>
            <a:endParaRPr lang="en-US" sz="2800" b="1" dirty="0">
              <a:solidFill>
                <a:srgbClr val="439639"/>
              </a:solidFill>
              <a:latin typeface="Verdana"/>
            </a:endParaRPr>
          </a:p>
        </p:txBody>
      </p:sp>
    </p:spTree>
    <p:extLst>
      <p:ext uri="{BB962C8B-B14F-4D97-AF65-F5344CB8AC3E}">
        <p14:creationId xmlns:p14="http://schemas.microsoft.com/office/powerpoint/2010/main" xmlns="" val="384862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50925"/>
          </a:xfrm>
        </p:spPr>
        <p:txBody>
          <a:bodyPr anchor="t" anchorCtr="0">
            <a:noAutofit/>
          </a:bodyPr>
          <a:lstStyle/>
          <a:p>
            <a:pPr algn="ctr" fontAlgn="auto">
              <a:spcAft>
                <a:spcPts val="0"/>
              </a:spcAft>
              <a:defRPr/>
            </a:pPr>
            <a:r>
              <a:rPr lang="en-US" dirty="0">
                <a:solidFill>
                  <a:srgbClr val="004B8D"/>
                </a:solidFill>
              </a:rPr>
              <a:t>The </a:t>
            </a:r>
            <a:r>
              <a:rPr lang="en-US" dirty="0" smtClean="0">
                <a:solidFill>
                  <a:srgbClr val="004B8D"/>
                </a:solidFill>
              </a:rPr>
              <a:t>Costly Cycle</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40</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400" dirty="0" smtClean="0">
              <a:solidFill>
                <a:srgbClr val="439639"/>
              </a:solidFill>
              <a:latin typeface="Verdana"/>
            </a:endParaRPr>
          </a:p>
          <a:p>
            <a:pPr>
              <a:buClr>
                <a:srgbClr val="439639"/>
              </a:buClr>
              <a:buSzPct val="80000"/>
              <a:defRPr/>
            </a:pPr>
            <a:r>
              <a:rPr lang="en-US" sz="2400" dirty="0" smtClean="0">
                <a:solidFill>
                  <a:srgbClr val="439639"/>
                </a:solidFill>
                <a:latin typeface="Verdana"/>
              </a:rPr>
              <a:t>This </a:t>
            </a:r>
            <a:r>
              <a:rPr lang="en-US" sz="2400" dirty="0">
                <a:solidFill>
                  <a:srgbClr val="439639"/>
                </a:solidFill>
                <a:latin typeface="Verdana"/>
              </a:rPr>
              <a:t>attrition is detrimental to student achievement, as relatively experienced teachers will be replaced by new teachers </a:t>
            </a:r>
            <a:r>
              <a:rPr lang="en-US" sz="2400" b="1" i="1" dirty="0">
                <a:solidFill>
                  <a:schemeClr val="bg2">
                    <a:lumMod val="75000"/>
                  </a:schemeClr>
                </a:solidFill>
                <a:latin typeface="Verdana"/>
              </a:rPr>
              <a:t>beginning again at the bottom of a steep learning curve</a:t>
            </a:r>
            <a:r>
              <a:rPr lang="en-US" sz="2400" dirty="0">
                <a:solidFill>
                  <a:srgbClr val="439639"/>
                </a:solidFill>
                <a:latin typeface="Verdana"/>
              </a:rPr>
              <a:t>. </a:t>
            </a:r>
            <a:endParaRPr lang="en-US" sz="2400" dirty="0" smtClean="0">
              <a:solidFill>
                <a:srgbClr val="439639"/>
              </a:solidFill>
              <a:latin typeface="Verdana"/>
            </a:endParaRPr>
          </a:p>
          <a:p>
            <a:pPr>
              <a:buClr>
                <a:srgbClr val="439639"/>
              </a:buClr>
              <a:buSzPct val="80000"/>
              <a:defRPr/>
            </a:pPr>
            <a:endParaRPr lang="en-US" sz="2400" dirty="0">
              <a:solidFill>
                <a:srgbClr val="439639"/>
              </a:solidFill>
              <a:latin typeface="Verdana"/>
            </a:endParaRPr>
          </a:p>
          <a:p>
            <a:pPr>
              <a:buClr>
                <a:srgbClr val="439639"/>
              </a:buClr>
              <a:buSzPct val="80000"/>
              <a:defRPr/>
            </a:pPr>
            <a:r>
              <a:rPr lang="en-US" sz="2000" dirty="0" smtClean="0">
                <a:solidFill>
                  <a:srgbClr val="439639"/>
                </a:solidFill>
                <a:latin typeface="Verdana"/>
              </a:rPr>
              <a:t/>
            </a:r>
            <a:br>
              <a:rPr lang="en-US" sz="2000" dirty="0" smtClean="0">
                <a:solidFill>
                  <a:srgbClr val="439639"/>
                </a:solidFill>
                <a:latin typeface="Verdana"/>
              </a:rPr>
            </a:br>
            <a:r>
              <a:rPr lang="en-US" dirty="0" smtClean="0">
                <a:solidFill>
                  <a:srgbClr val="439639"/>
                </a:solidFill>
                <a:latin typeface="Verdana"/>
              </a:rPr>
              <a:t>New </a:t>
            </a:r>
            <a:r>
              <a:rPr lang="en-US" dirty="0">
                <a:solidFill>
                  <a:srgbClr val="439639"/>
                </a:solidFill>
                <a:latin typeface="Verdana"/>
              </a:rPr>
              <a:t>Teachers Need Support</a:t>
            </a:r>
          </a:p>
          <a:p>
            <a:pPr>
              <a:buClr>
                <a:srgbClr val="439639"/>
              </a:buClr>
              <a:buSzPct val="80000"/>
              <a:defRPr/>
            </a:pPr>
            <a:r>
              <a:rPr lang="en-US" dirty="0">
                <a:solidFill>
                  <a:srgbClr val="439639"/>
                </a:solidFill>
                <a:latin typeface="Verdana"/>
              </a:rPr>
              <a:t>They have a broader range of needs than just curriculum and instruction</a:t>
            </a:r>
            <a:r>
              <a:rPr lang="en-US" dirty="0" smtClean="0">
                <a:solidFill>
                  <a:srgbClr val="439639"/>
                </a:solidFill>
                <a:latin typeface="Verdana"/>
              </a:rPr>
              <a:t>.</a:t>
            </a:r>
            <a:endParaRPr lang="en-US" dirty="0">
              <a:solidFill>
                <a:srgbClr val="439639"/>
              </a:solidFill>
              <a:latin typeface="Verdana"/>
            </a:endParaRPr>
          </a:p>
          <a:p>
            <a:pPr>
              <a:buClr>
                <a:srgbClr val="439639"/>
              </a:buClr>
              <a:buSzPct val="80000"/>
              <a:defRPr/>
            </a:pPr>
            <a:r>
              <a:rPr lang="en-US" dirty="0">
                <a:solidFill>
                  <a:srgbClr val="439639"/>
                </a:solidFill>
                <a:latin typeface="Verdana"/>
              </a:rPr>
              <a:t>Eamonn O'Donovan</a:t>
            </a:r>
          </a:p>
          <a:p>
            <a:pPr>
              <a:buClr>
                <a:srgbClr val="439639"/>
              </a:buClr>
              <a:buSzPct val="80000"/>
              <a:defRPr/>
            </a:pPr>
            <a:r>
              <a:rPr lang="en-US" dirty="0">
                <a:solidFill>
                  <a:srgbClr val="439639"/>
                </a:solidFill>
                <a:latin typeface="Verdana"/>
              </a:rPr>
              <a:t>District Administration, </a:t>
            </a:r>
            <a:r>
              <a:rPr lang="en-US" dirty="0" smtClean="0">
                <a:solidFill>
                  <a:srgbClr val="439639"/>
                </a:solidFill>
                <a:latin typeface="Verdana"/>
              </a:rPr>
              <a:t>Nov 2010</a:t>
            </a:r>
            <a:endParaRPr lang="en-US" dirty="0">
              <a:solidFill>
                <a:srgbClr val="439639"/>
              </a:solidFill>
              <a:latin typeface="Verdana"/>
            </a:endParaRPr>
          </a:p>
          <a:p>
            <a:pPr>
              <a:buClr>
                <a:srgbClr val="439639"/>
              </a:buClr>
              <a:buSzPct val="80000"/>
              <a:defRPr/>
            </a:pPr>
            <a:endParaRPr lang="en-US" sz="2400" dirty="0" smtClean="0">
              <a:solidFill>
                <a:srgbClr val="439639"/>
              </a:solidFill>
              <a:latin typeface="Verdana"/>
            </a:endParaRPr>
          </a:p>
          <a:p>
            <a:pPr>
              <a:buClr>
                <a:srgbClr val="439639"/>
              </a:buClr>
              <a:buSzPct val="80000"/>
              <a:defRPr/>
            </a:pPr>
            <a:endParaRPr lang="en-US" sz="2400" dirty="0">
              <a:solidFill>
                <a:srgbClr val="439639"/>
              </a:solidFill>
              <a:latin typeface="Verdana"/>
            </a:endParaRPr>
          </a:p>
          <a:p>
            <a:pPr>
              <a:buClr>
                <a:srgbClr val="439639"/>
              </a:buClr>
              <a:buSzPct val="80000"/>
              <a:defRPr/>
            </a:pPr>
            <a:endParaRPr lang="en-US" sz="2400" dirty="0" smtClean="0">
              <a:solidFill>
                <a:srgbClr val="439639"/>
              </a:solidFill>
              <a:latin typeface="Verdana"/>
            </a:endParaRPr>
          </a:p>
          <a:p>
            <a:pPr>
              <a:buClr>
                <a:srgbClr val="439639"/>
              </a:buClr>
              <a:buSzPct val="80000"/>
              <a:defRPr/>
            </a:pPr>
            <a:endParaRPr lang="en-US" sz="2400" dirty="0">
              <a:solidFill>
                <a:srgbClr val="439639"/>
              </a:solidFill>
              <a:latin typeface="Verdana"/>
            </a:endParaRPr>
          </a:p>
          <a:p>
            <a:pPr>
              <a:buClr>
                <a:srgbClr val="439639"/>
              </a:buClr>
              <a:buSzPct val="80000"/>
              <a:defRPr/>
            </a:pPr>
            <a:endParaRPr lang="en-US" sz="2400" b="1" dirty="0">
              <a:solidFill>
                <a:srgbClr val="439639"/>
              </a:solidFill>
              <a:latin typeface="Verdana"/>
            </a:endParaRPr>
          </a:p>
        </p:txBody>
      </p:sp>
    </p:spTree>
    <p:extLst>
      <p:ext uri="{BB962C8B-B14F-4D97-AF65-F5344CB8AC3E}">
        <p14:creationId xmlns:p14="http://schemas.microsoft.com/office/powerpoint/2010/main" xmlns="" val="50738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50925"/>
          </a:xfrm>
        </p:spPr>
        <p:txBody>
          <a:bodyPr anchor="t" anchorCtr="0">
            <a:noAutofit/>
          </a:bodyPr>
          <a:lstStyle/>
          <a:p>
            <a:pPr algn="ctr" fontAlgn="auto">
              <a:spcAft>
                <a:spcPts val="0"/>
              </a:spcAft>
              <a:defRPr/>
            </a:pPr>
            <a:r>
              <a:rPr lang="en-US" dirty="0" smtClean="0">
                <a:solidFill>
                  <a:srgbClr val="004B8D"/>
                </a:solidFill>
              </a:rPr>
              <a:t>Teaching and Learning Gap</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41</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sz="2200" dirty="0" smtClean="0">
                <a:solidFill>
                  <a:srgbClr val="439639"/>
                </a:solidFill>
                <a:latin typeface="Verdana"/>
              </a:rPr>
              <a:t>Teacher </a:t>
            </a:r>
            <a:r>
              <a:rPr lang="en-US" sz="2200" dirty="0">
                <a:solidFill>
                  <a:srgbClr val="439639"/>
                </a:solidFill>
                <a:latin typeface="Verdana"/>
              </a:rPr>
              <a:t>attrition also causes many schools to be staffed with a </a:t>
            </a:r>
            <a:r>
              <a:rPr lang="en-US" sz="2200" b="1" i="1" dirty="0">
                <a:solidFill>
                  <a:schemeClr val="bg2">
                    <a:lumMod val="75000"/>
                  </a:schemeClr>
                </a:solidFill>
                <a:latin typeface="Verdana"/>
              </a:rPr>
              <a:t>large number of less qualified teachers</a:t>
            </a:r>
            <a:r>
              <a:rPr lang="en-US" sz="2200" b="1" dirty="0">
                <a:solidFill>
                  <a:srgbClr val="439639"/>
                </a:solidFill>
                <a:latin typeface="Verdana"/>
              </a:rPr>
              <a:t> </a:t>
            </a:r>
            <a:r>
              <a:rPr lang="en-US" sz="2200" dirty="0">
                <a:solidFill>
                  <a:srgbClr val="439639"/>
                </a:solidFill>
                <a:latin typeface="Verdana"/>
              </a:rPr>
              <a:t>at the beginning of each new school year, and this trend is more pronounced in lower-performing schools. </a:t>
            </a:r>
            <a:r>
              <a:rPr lang="en-US" sz="2200" dirty="0" smtClean="0">
                <a:solidFill>
                  <a:srgbClr val="439639"/>
                </a:solidFill>
                <a:latin typeface="Verdana"/>
              </a:rPr>
              <a:t/>
            </a:r>
            <a:br>
              <a:rPr lang="en-US" sz="2200" dirty="0" smtClean="0">
                <a:solidFill>
                  <a:srgbClr val="439639"/>
                </a:solidFill>
                <a:latin typeface="Verdana"/>
              </a:rPr>
            </a:br>
            <a:r>
              <a:rPr lang="en-US" sz="2200" dirty="0" smtClean="0">
                <a:solidFill>
                  <a:srgbClr val="439639"/>
                </a:solidFill>
                <a:latin typeface="Verdana"/>
              </a:rPr>
              <a:t/>
            </a:r>
            <a:br>
              <a:rPr lang="en-US" sz="2200" dirty="0" smtClean="0">
                <a:solidFill>
                  <a:srgbClr val="439639"/>
                </a:solidFill>
                <a:latin typeface="Verdana"/>
              </a:rPr>
            </a:br>
            <a:r>
              <a:rPr lang="en-US" sz="2200" dirty="0" smtClean="0">
                <a:solidFill>
                  <a:srgbClr val="439639"/>
                </a:solidFill>
                <a:latin typeface="Verdana"/>
              </a:rPr>
              <a:t>In addition, those </a:t>
            </a:r>
            <a:r>
              <a:rPr lang="en-US" sz="2200" dirty="0">
                <a:solidFill>
                  <a:srgbClr val="439639"/>
                </a:solidFill>
                <a:latin typeface="Verdana"/>
              </a:rPr>
              <a:t>who stay in the profession tend to move from lower-performing schools to higher- performing schools. This </a:t>
            </a:r>
            <a:r>
              <a:rPr lang="en-US" sz="2200" b="1" i="1" dirty="0">
                <a:solidFill>
                  <a:schemeClr val="bg2">
                    <a:lumMod val="75000"/>
                  </a:schemeClr>
                </a:solidFill>
                <a:latin typeface="Verdana"/>
              </a:rPr>
              <a:t>perpetuates the learning gap </a:t>
            </a:r>
            <a:r>
              <a:rPr lang="en-US" sz="2200" dirty="0">
                <a:solidFill>
                  <a:srgbClr val="439639"/>
                </a:solidFill>
                <a:latin typeface="Verdana"/>
              </a:rPr>
              <a:t>between rich and poor students.</a:t>
            </a:r>
            <a:endParaRPr lang="en-US" sz="2200" dirty="0" smtClean="0">
              <a:solidFill>
                <a:srgbClr val="439639"/>
              </a:solidFill>
              <a:latin typeface="Verdana"/>
            </a:endParaRPr>
          </a:p>
          <a:p>
            <a:pPr>
              <a:buClr>
                <a:srgbClr val="439639"/>
              </a:buClr>
              <a:buSzPct val="80000"/>
              <a:defRPr/>
            </a:pPr>
            <a:endParaRPr lang="en-US" sz="2200" dirty="0" smtClean="0">
              <a:solidFill>
                <a:srgbClr val="439639"/>
              </a:solidFill>
              <a:latin typeface="Verdana"/>
            </a:endParaRPr>
          </a:p>
          <a:p>
            <a:pPr>
              <a:buClr>
                <a:srgbClr val="439639"/>
              </a:buClr>
              <a:buSzPct val="80000"/>
              <a:defRPr/>
            </a:pPr>
            <a:r>
              <a:rPr lang="en-US" sz="1600" dirty="0">
                <a:solidFill>
                  <a:srgbClr val="439639"/>
                </a:solidFill>
                <a:latin typeface="Verdana"/>
              </a:rPr>
              <a:t>New Teachers Need Support</a:t>
            </a:r>
          </a:p>
          <a:p>
            <a:pPr>
              <a:buClr>
                <a:srgbClr val="439639"/>
              </a:buClr>
              <a:buSzPct val="80000"/>
              <a:defRPr/>
            </a:pPr>
            <a:r>
              <a:rPr lang="en-US" sz="1600" dirty="0">
                <a:solidFill>
                  <a:srgbClr val="439639"/>
                </a:solidFill>
                <a:latin typeface="Verdana"/>
              </a:rPr>
              <a:t>They have a broader range of needs than just curriculum and instruction.</a:t>
            </a:r>
          </a:p>
          <a:p>
            <a:pPr>
              <a:buClr>
                <a:srgbClr val="439639"/>
              </a:buClr>
              <a:buSzPct val="80000"/>
              <a:defRPr/>
            </a:pPr>
            <a:r>
              <a:rPr lang="en-US" sz="1600" dirty="0" err="1">
                <a:solidFill>
                  <a:srgbClr val="439639"/>
                </a:solidFill>
                <a:latin typeface="Verdana"/>
              </a:rPr>
              <a:t>Eamonn</a:t>
            </a:r>
            <a:r>
              <a:rPr lang="en-US" sz="1600" dirty="0">
                <a:solidFill>
                  <a:srgbClr val="439639"/>
                </a:solidFill>
                <a:latin typeface="Verdana"/>
              </a:rPr>
              <a:t> O'Donovan</a:t>
            </a:r>
          </a:p>
          <a:p>
            <a:pPr>
              <a:buClr>
                <a:srgbClr val="439639"/>
              </a:buClr>
              <a:buSzPct val="80000"/>
              <a:defRPr/>
            </a:pPr>
            <a:r>
              <a:rPr lang="en-US" sz="1600" dirty="0">
                <a:solidFill>
                  <a:srgbClr val="439639"/>
                </a:solidFill>
                <a:latin typeface="Verdana"/>
              </a:rPr>
              <a:t>District Administration, Nov 2010</a:t>
            </a:r>
          </a:p>
          <a:p>
            <a:pPr>
              <a:buClr>
                <a:srgbClr val="439639"/>
              </a:buClr>
              <a:buSzPct val="80000"/>
              <a:defRPr/>
            </a:pPr>
            <a:endParaRPr lang="en-US" sz="1600" dirty="0">
              <a:solidFill>
                <a:srgbClr val="439639"/>
              </a:solidFill>
              <a:latin typeface="Verdana"/>
            </a:endParaRPr>
          </a:p>
          <a:p>
            <a:pPr>
              <a:buClr>
                <a:srgbClr val="439639"/>
              </a:buClr>
              <a:buSzPct val="80000"/>
              <a:defRPr/>
            </a:pPr>
            <a:endParaRPr lang="en-US" sz="2200" b="1" dirty="0">
              <a:solidFill>
                <a:srgbClr val="439639"/>
              </a:solidFill>
              <a:latin typeface="Verdana"/>
            </a:endParaRPr>
          </a:p>
        </p:txBody>
      </p:sp>
    </p:spTree>
    <p:extLst>
      <p:ext uri="{BB962C8B-B14F-4D97-AF65-F5344CB8AC3E}">
        <p14:creationId xmlns:p14="http://schemas.microsoft.com/office/powerpoint/2010/main" xmlns="" val="174937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A Proactive Approach…</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42</a:t>
            </a:fld>
            <a:endParaRPr lang="en-US" dirty="0">
              <a:solidFill>
                <a:srgbClr val="0083A9">
                  <a:shade val="50000"/>
                </a:srgbClr>
              </a:solidFill>
            </a:endParaRPr>
          </a:p>
        </p:txBody>
      </p:sp>
      <p:pic>
        <p:nvPicPr>
          <p:cNvPr id="6" name="Anita rev slide 42.wmv">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1524000" y="1714500"/>
            <a:ext cx="6096000" cy="3429000"/>
          </a:xfrm>
          <a:prstGeom prst="rect">
            <a:avLst/>
          </a:prstGeom>
        </p:spPr>
      </p:pic>
      <p:pic>
        <p:nvPicPr>
          <p:cNvPr id="5" name="Slide 42.wma">
            <a:hlinkClick r:id="" action="ppaction://media"/>
          </p:cNvPr>
          <p:cNvPicPr>
            <a:picLocks noRot="1" noChangeAspect="1"/>
          </p:cNvPicPr>
          <p:nvPr>
            <a:audioFile r:link="rId2"/>
          </p:nvPr>
        </p:nvPicPr>
        <p:blipFill>
          <a:blip r:embed="rId7" cstate="print"/>
          <a:stretch>
            <a:fillRect/>
          </a:stretch>
        </p:blipFill>
        <p:spPr>
          <a:xfrm>
            <a:off x="533400" y="5943600"/>
            <a:ext cx="304800" cy="304800"/>
          </a:xfrm>
          <a:prstGeom prst="rect">
            <a:avLst/>
          </a:prstGeom>
        </p:spPr>
      </p:pic>
    </p:spTree>
    <p:extLst>
      <p:ext uri="{BB962C8B-B14F-4D97-AF65-F5344CB8AC3E}">
        <p14:creationId xmlns:p14="http://schemas.microsoft.com/office/powerpoint/2010/main" xmlns="" val="298758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9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Springfield R-XII</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43</a:t>
            </a:fld>
            <a:endParaRPr lang="en-US" dirty="0">
              <a:solidFill>
                <a:srgbClr val="0083A9">
                  <a:shade val="50000"/>
                </a:srgbClr>
              </a:solidFill>
            </a:endParaRPr>
          </a:p>
        </p:txBody>
      </p:sp>
      <p:graphicFrame>
        <p:nvGraphicFramePr>
          <p:cNvPr id="5" name="Chart 4"/>
          <p:cNvGraphicFramePr>
            <a:graphicFrameLocks/>
          </p:cNvGraphicFramePr>
          <p:nvPr>
            <p:extLst>
              <p:ext uri="{D42A27DB-BD31-4B8C-83A1-F6EECF244321}">
                <p14:modId xmlns:p14="http://schemas.microsoft.com/office/powerpoint/2010/main" xmlns="" val="1229452025"/>
              </p:ext>
            </p:extLst>
          </p:nvPr>
        </p:nvGraphicFramePr>
        <p:xfrm>
          <a:off x="762000" y="1524000"/>
          <a:ext cx="7696200" cy="381000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304800" y="5562600"/>
            <a:ext cx="8534400" cy="584775"/>
          </a:xfrm>
          <a:prstGeom prst="rect">
            <a:avLst/>
          </a:prstGeom>
          <a:noFill/>
        </p:spPr>
        <p:txBody>
          <a:bodyPr wrap="square" rtlCol="0">
            <a:spAutoFit/>
          </a:bodyPr>
          <a:lstStyle/>
          <a:p>
            <a:pPr algn="ctr"/>
            <a:r>
              <a:rPr lang="en-US" sz="3200" b="1" dirty="0" smtClean="0">
                <a:solidFill>
                  <a:schemeClr val="bg1">
                    <a:lumMod val="75000"/>
                  </a:schemeClr>
                </a:solidFill>
              </a:rPr>
              <a:t>Cost = 2.2 million dollars</a:t>
            </a:r>
            <a:endParaRPr lang="en-US" sz="3200" b="1" dirty="0">
              <a:solidFill>
                <a:schemeClr val="bg1">
                  <a:lumMod val="75000"/>
                </a:schemeClr>
              </a:solidFill>
            </a:endParaRPr>
          </a:p>
        </p:txBody>
      </p:sp>
      <p:sp>
        <p:nvSpPr>
          <p:cNvPr id="7" name="Curved Right Arrow 6"/>
          <p:cNvSpPr/>
          <p:nvPr/>
        </p:nvSpPr>
        <p:spPr>
          <a:xfrm>
            <a:off x="1371600" y="3810000"/>
            <a:ext cx="762000" cy="1905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010400" y="4411771"/>
            <a:ext cx="1584960" cy="1773703"/>
          </a:xfrm>
          <a:prstGeom prst="rect">
            <a:avLst/>
          </a:prstGeom>
        </p:spPr>
      </p:pic>
      <p:pic>
        <p:nvPicPr>
          <p:cNvPr id="9" name="slide 43.wma">
            <a:hlinkClick r:id="" action="ppaction://media"/>
          </p:cNvPr>
          <p:cNvPicPr>
            <a:picLocks noRot="1" noChangeAspect="1"/>
          </p:cNvPicPr>
          <p:nvPr>
            <a:audioFile r:link="rId1"/>
          </p:nvPr>
        </p:nvPicPr>
        <p:blipFill>
          <a:blip r:embed="rId7" cstate="print"/>
          <a:stretch>
            <a:fillRect/>
          </a:stretch>
        </p:blipFill>
        <p:spPr>
          <a:xfrm>
            <a:off x="762000" y="685800"/>
            <a:ext cx="304800" cy="304800"/>
          </a:xfrm>
          <a:prstGeom prst="rect">
            <a:avLst/>
          </a:prstGeom>
        </p:spPr>
      </p:pic>
      <p:pic>
        <p:nvPicPr>
          <p:cNvPr id="10" name="slide 43.wma">
            <a:hlinkClick r:id="" action="ppaction://media"/>
          </p:cNvPr>
          <p:cNvPicPr>
            <a:picLocks noRot="1" noChangeAspect="1"/>
          </p:cNvPicPr>
          <p:nvPr>
            <a:audioFile r:link="rId2"/>
          </p:nvPr>
        </p:nvPicPr>
        <p:blipFill>
          <a:blip r:embed="rId8" cstate="print"/>
          <a:stretch>
            <a:fillRect/>
          </a:stretch>
        </p:blipFill>
        <p:spPr>
          <a:xfrm>
            <a:off x="381000" y="914400"/>
            <a:ext cx="304800" cy="304800"/>
          </a:xfrm>
          <a:prstGeom prst="rect">
            <a:avLst/>
          </a:prstGeom>
        </p:spPr>
      </p:pic>
    </p:spTree>
    <p:extLst>
      <p:ext uri="{BB962C8B-B14F-4D97-AF65-F5344CB8AC3E}">
        <p14:creationId xmlns:p14="http://schemas.microsoft.com/office/powerpoint/2010/main" xmlns="" val="34785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Prev" delay="0">
                      <p:tgtEl>
                        <p:sldTgt/>
                      </p:tgtEl>
                    </p:cond>
                    <p:cond evt="onStopAudio" delay="0">
                      <p:tgtEl>
                        <p:sldTgt/>
                      </p:tgtEl>
                    </p:cond>
                  </p:endCondLst>
                </p:cTn>
                <p:tgtEl>
                  <p:spTgt spid="9"/>
                </p:tgtEl>
              </p:cMediaNode>
            </p:audio>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52802" fill="hold"/>
                                        <p:tgtEl>
                                          <p:spTgt spid="10"/>
                                        </p:tgtEl>
                                      </p:cBhvr>
                                    </p:cmd>
                                  </p:childTnLst>
                                </p:cTn>
                              </p:par>
                            </p:childTnLst>
                          </p:cTn>
                        </p:par>
                      </p:childTnLst>
                    </p:cTn>
                  </p:par>
                </p:childTnLst>
              </p:cTn>
              <p:nextCondLst>
                <p:cond evt="onClick" delay="0">
                  <p:tgtEl>
                    <p:spTgt spid="10"/>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Graphic spid="5" grpId="0">
        <p:bldAsOne/>
      </p:bldGraphic>
      <p:bldP spid="6" grpId="0"/>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2800350"/>
            <a:ext cx="7924800" cy="1981200"/>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Cost Configuration</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44</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lgn="ctr">
              <a:buClr>
                <a:srgbClr val="439639"/>
              </a:buClr>
              <a:buSzPct val="80000"/>
              <a:defRPr/>
            </a:pPr>
            <a:r>
              <a:rPr lang="en-US" sz="2400" b="1" dirty="0" smtClean="0">
                <a:solidFill>
                  <a:srgbClr val="439639"/>
                </a:solidFill>
                <a:latin typeface="Verdana"/>
              </a:rPr>
              <a:t>Research </a:t>
            </a:r>
            <a:r>
              <a:rPr lang="en-US" sz="2400" b="1" dirty="0">
                <a:solidFill>
                  <a:srgbClr val="439639"/>
                </a:solidFill>
                <a:latin typeface="Verdana"/>
              </a:rPr>
              <a:t>studies estimate </a:t>
            </a:r>
            <a:r>
              <a:rPr lang="en-US" sz="2400" b="1" dirty="0" smtClean="0">
                <a:solidFill>
                  <a:srgbClr val="439639"/>
                </a:solidFill>
                <a:latin typeface="Verdana"/>
              </a:rPr>
              <a:t>direct costs </a:t>
            </a:r>
            <a:r>
              <a:rPr lang="en-US" sz="2400" b="1" dirty="0">
                <a:solidFill>
                  <a:srgbClr val="439639"/>
                </a:solidFill>
                <a:latin typeface="Verdana"/>
              </a:rPr>
              <a:t>average 20-50% of </a:t>
            </a:r>
            <a:r>
              <a:rPr lang="en-US" sz="2400" b="1" dirty="0" smtClean="0">
                <a:solidFill>
                  <a:srgbClr val="439639"/>
                </a:solidFill>
                <a:latin typeface="Verdana"/>
              </a:rPr>
              <a:t>the teacher’s salary.</a:t>
            </a:r>
            <a:endParaRPr lang="en-US" sz="2400" b="1" i="1" dirty="0" smtClean="0">
              <a:solidFill>
                <a:srgbClr val="439639"/>
              </a:solidFill>
              <a:latin typeface="Verdana"/>
            </a:endParaRPr>
          </a:p>
          <a:p>
            <a:pPr algn="ctr">
              <a:buClr>
                <a:srgbClr val="439639"/>
              </a:buClr>
              <a:buSzPct val="80000"/>
              <a:defRPr/>
            </a:pPr>
            <a:endParaRPr lang="en-US" sz="2400" b="1" dirty="0" smtClean="0">
              <a:solidFill>
                <a:schemeClr val="bg2">
                  <a:lumMod val="75000"/>
                </a:schemeClr>
              </a:solidFill>
              <a:latin typeface="Tahoma" pitchFamily="34" charset="0"/>
              <a:ea typeface="Tahoma" pitchFamily="34" charset="0"/>
              <a:cs typeface="Tahoma" pitchFamily="34" charset="0"/>
            </a:endParaRPr>
          </a:p>
          <a:p>
            <a:pPr algn="ctr">
              <a:buClr>
                <a:srgbClr val="439639"/>
              </a:buClr>
              <a:buSzPct val="80000"/>
              <a:defRPr/>
            </a:pPr>
            <a:endParaRPr lang="en-US" sz="2400" b="1" dirty="0">
              <a:solidFill>
                <a:schemeClr val="bg2">
                  <a:lumMod val="75000"/>
                </a:schemeClr>
              </a:solidFill>
              <a:latin typeface="Tahoma" pitchFamily="34" charset="0"/>
              <a:ea typeface="Tahoma" pitchFamily="34" charset="0"/>
              <a:cs typeface="Tahoma" pitchFamily="34" charset="0"/>
            </a:endParaRPr>
          </a:p>
          <a:p>
            <a:pPr algn="ctr">
              <a:buClr>
                <a:srgbClr val="439639"/>
              </a:buClr>
              <a:buSzPct val="80000"/>
              <a:defRPr/>
            </a:pPr>
            <a:r>
              <a:rPr lang="en-US" sz="3200" b="1" dirty="0" smtClean="0">
                <a:solidFill>
                  <a:schemeClr val="bg2">
                    <a:lumMod val="75000"/>
                  </a:schemeClr>
                </a:solidFill>
                <a:latin typeface="Tahoma" pitchFamily="34" charset="0"/>
                <a:ea typeface="Tahoma" pitchFamily="34" charset="0"/>
                <a:cs typeface="Tahoma" pitchFamily="34" charset="0"/>
              </a:rPr>
              <a:t>Direct </a:t>
            </a:r>
            <a:r>
              <a:rPr lang="en-US" sz="3200" b="1" dirty="0">
                <a:solidFill>
                  <a:schemeClr val="bg2">
                    <a:lumMod val="75000"/>
                  </a:schemeClr>
                </a:solidFill>
                <a:latin typeface="Tahoma" pitchFamily="34" charset="0"/>
                <a:ea typeface="Tahoma" pitchFamily="34" charset="0"/>
                <a:cs typeface="Tahoma" pitchFamily="34" charset="0"/>
              </a:rPr>
              <a:t>+ </a:t>
            </a:r>
            <a:r>
              <a:rPr lang="en-US" sz="3200" b="1" dirty="0" smtClean="0">
                <a:solidFill>
                  <a:schemeClr val="bg2">
                    <a:lumMod val="75000"/>
                  </a:schemeClr>
                </a:solidFill>
                <a:latin typeface="Tahoma" pitchFamily="34" charset="0"/>
                <a:ea typeface="Tahoma" pitchFamily="34" charset="0"/>
                <a:cs typeface="Tahoma" pitchFamily="34" charset="0"/>
              </a:rPr>
              <a:t>Indirect Costs </a:t>
            </a:r>
            <a:br>
              <a:rPr lang="en-US" sz="3200" b="1" dirty="0" smtClean="0">
                <a:solidFill>
                  <a:schemeClr val="bg2">
                    <a:lumMod val="75000"/>
                  </a:schemeClr>
                </a:solidFill>
                <a:latin typeface="Tahoma" pitchFamily="34" charset="0"/>
                <a:ea typeface="Tahoma" pitchFamily="34" charset="0"/>
                <a:cs typeface="Tahoma" pitchFamily="34" charset="0"/>
              </a:rPr>
            </a:br>
            <a:r>
              <a:rPr lang="en-US" sz="3200" b="1" dirty="0" smtClean="0">
                <a:solidFill>
                  <a:schemeClr val="bg2">
                    <a:lumMod val="75000"/>
                  </a:schemeClr>
                </a:solidFill>
                <a:latin typeface="Tahoma" pitchFamily="34" charset="0"/>
                <a:ea typeface="Tahoma" pitchFamily="34" charset="0"/>
                <a:cs typeface="Tahoma" pitchFamily="34" charset="0"/>
              </a:rPr>
              <a:t>= </a:t>
            </a:r>
            <a:br>
              <a:rPr lang="en-US" sz="3200" b="1" dirty="0" smtClean="0">
                <a:solidFill>
                  <a:schemeClr val="bg2">
                    <a:lumMod val="75000"/>
                  </a:schemeClr>
                </a:solidFill>
                <a:latin typeface="Tahoma" pitchFamily="34" charset="0"/>
                <a:ea typeface="Tahoma" pitchFamily="34" charset="0"/>
                <a:cs typeface="Tahoma" pitchFamily="34" charset="0"/>
              </a:rPr>
            </a:br>
            <a:r>
              <a:rPr lang="en-US" sz="3200" b="1" dirty="0" smtClean="0">
                <a:solidFill>
                  <a:schemeClr val="bg2">
                    <a:lumMod val="75000"/>
                  </a:schemeClr>
                </a:solidFill>
                <a:latin typeface="Tahoma" pitchFamily="34" charset="0"/>
                <a:ea typeface="Tahoma" pitchFamily="34" charset="0"/>
                <a:cs typeface="Tahoma" pitchFamily="34" charset="0"/>
              </a:rPr>
              <a:t>150</a:t>
            </a:r>
            <a:r>
              <a:rPr lang="en-US" sz="3200" b="1" dirty="0">
                <a:solidFill>
                  <a:schemeClr val="bg2">
                    <a:lumMod val="75000"/>
                  </a:schemeClr>
                </a:solidFill>
                <a:latin typeface="Tahoma" pitchFamily="34" charset="0"/>
                <a:ea typeface="Tahoma" pitchFamily="34" charset="0"/>
                <a:cs typeface="Tahoma" pitchFamily="34" charset="0"/>
              </a:rPr>
              <a:t>% </a:t>
            </a:r>
            <a:r>
              <a:rPr lang="en-US" sz="3200" b="1" dirty="0" smtClean="0">
                <a:solidFill>
                  <a:schemeClr val="bg2">
                    <a:lumMod val="75000"/>
                  </a:schemeClr>
                </a:solidFill>
                <a:latin typeface="Tahoma" pitchFamily="34" charset="0"/>
                <a:ea typeface="Tahoma" pitchFamily="34" charset="0"/>
                <a:cs typeface="Tahoma" pitchFamily="34" charset="0"/>
              </a:rPr>
              <a:t>of the Teacher’s Salary!</a:t>
            </a:r>
          </a:p>
          <a:p>
            <a:pPr>
              <a:buClr>
                <a:srgbClr val="439639"/>
              </a:buClr>
              <a:buSzPct val="80000"/>
              <a:defRPr/>
            </a:pPr>
            <a:endParaRPr lang="en-US" sz="2400" b="1" dirty="0" smtClean="0">
              <a:solidFill>
                <a:schemeClr val="bg2">
                  <a:lumMod val="75000"/>
                </a:schemeClr>
              </a:solidFill>
              <a:latin typeface="Tahoma" pitchFamily="34" charset="0"/>
              <a:ea typeface="Tahoma" pitchFamily="34" charset="0"/>
              <a:cs typeface="Tahoma" pitchFamily="34" charset="0"/>
            </a:endParaRPr>
          </a:p>
          <a:p>
            <a:pPr>
              <a:buClr>
                <a:srgbClr val="439639"/>
              </a:buClr>
              <a:buSzPct val="80000"/>
              <a:defRPr/>
            </a:pPr>
            <a:r>
              <a:rPr lang="en-US" sz="2400" b="1" dirty="0" smtClean="0">
                <a:solidFill>
                  <a:schemeClr val="bg2">
                    <a:lumMod val="75000"/>
                  </a:schemeClr>
                </a:solidFill>
                <a:latin typeface="Tahoma" pitchFamily="34" charset="0"/>
                <a:ea typeface="Tahoma" pitchFamily="34" charset="0"/>
                <a:cs typeface="Tahoma" pitchFamily="34" charset="0"/>
              </a:rPr>
              <a:t/>
            </a:r>
            <a:br>
              <a:rPr lang="en-US" sz="2400" b="1" dirty="0" smtClean="0">
                <a:solidFill>
                  <a:schemeClr val="bg2">
                    <a:lumMod val="75000"/>
                  </a:schemeClr>
                </a:solidFill>
                <a:latin typeface="Tahoma" pitchFamily="34" charset="0"/>
                <a:ea typeface="Tahoma" pitchFamily="34" charset="0"/>
                <a:cs typeface="Tahoma" pitchFamily="34" charset="0"/>
              </a:rPr>
            </a:br>
            <a:r>
              <a:rPr lang="en-US" sz="2400" b="1" dirty="0" smtClean="0">
                <a:solidFill>
                  <a:schemeClr val="bg2">
                    <a:lumMod val="75000"/>
                  </a:schemeClr>
                </a:solidFill>
                <a:latin typeface="Tahoma" pitchFamily="34" charset="0"/>
                <a:ea typeface="Tahoma" pitchFamily="34" charset="0"/>
                <a:cs typeface="Tahoma" pitchFamily="34" charset="0"/>
              </a:rPr>
              <a:t/>
            </a:r>
            <a:br>
              <a:rPr lang="en-US" sz="2400" b="1" dirty="0" smtClean="0">
                <a:solidFill>
                  <a:schemeClr val="bg2">
                    <a:lumMod val="75000"/>
                  </a:schemeClr>
                </a:solidFill>
                <a:latin typeface="Tahoma" pitchFamily="34" charset="0"/>
                <a:ea typeface="Tahoma" pitchFamily="34" charset="0"/>
                <a:cs typeface="Tahoma" pitchFamily="34" charset="0"/>
              </a:rPr>
            </a:br>
            <a:r>
              <a:rPr lang="en-US" sz="2000" b="1" dirty="0" smtClean="0">
                <a:solidFill>
                  <a:schemeClr val="bg1"/>
                </a:solidFill>
                <a:latin typeface="Tahoma" pitchFamily="34" charset="0"/>
                <a:ea typeface="Tahoma" pitchFamily="34" charset="0"/>
                <a:cs typeface="Tahoma" pitchFamily="34" charset="0"/>
              </a:rPr>
              <a:t>Source</a:t>
            </a:r>
            <a:r>
              <a:rPr lang="en-US" sz="2000" b="1" dirty="0">
                <a:solidFill>
                  <a:schemeClr val="bg1"/>
                </a:solidFill>
                <a:latin typeface="Tahoma" pitchFamily="34" charset="0"/>
                <a:ea typeface="Tahoma" pitchFamily="34" charset="0"/>
                <a:cs typeface="Tahoma" pitchFamily="34" charset="0"/>
              </a:rPr>
              <a:t>: Benner, A. D. (2000). The cost of teacher </a:t>
            </a:r>
            <a:r>
              <a:rPr lang="en-US" sz="2000" b="1" dirty="0" smtClean="0">
                <a:solidFill>
                  <a:schemeClr val="bg1"/>
                </a:solidFill>
                <a:latin typeface="Tahoma" pitchFamily="34" charset="0"/>
                <a:ea typeface="Tahoma" pitchFamily="34" charset="0"/>
                <a:cs typeface="Tahoma" pitchFamily="34" charset="0"/>
              </a:rPr>
              <a:t>turnover.</a:t>
            </a:r>
            <a:br>
              <a:rPr lang="en-US" sz="2000" b="1" dirty="0" smtClean="0">
                <a:solidFill>
                  <a:schemeClr val="bg1"/>
                </a:solidFill>
                <a:latin typeface="Tahoma" pitchFamily="34" charset="0"/>
                <a:ea typeface="Tahoma" pitchFamily="34" charset="0"/>
                <a:cs typeface="Tahoma" pitchFamily="34" charset="0"/>
              </a:rPr>
            </a:br>
            <a:r>
              <a:rPr lang="en-US" sz="2000" b="1" dirty="0" smtClean="0">
                <a:solidFill>
                  <a:schemeClr val="bg1"/>
                </a:solidFill>
                <a:latin typeface="Tahoma" pitchFamily="34" charset="0"/>
                <a:ea typeface="Tahoma" pitchFamily="34" charset="0"/>
                <a:cs typeface="Tahoma" pitchFamily="34" charset="0"/>
              </a:rPr>
              <a:t>Austin</a:t>
            </a:r>
            <a:r>
              <a:rPr lang="en-US" sz="2000" b="1" dirty="0">
                <a:solidFill>
                  <a:schemeClr val="bg1"/>
                </a:solidFill>
                <a:latin typeface="Tahoma" pitchFamily="34" charset="0"/>
                <a:ea typeface="Tahoma" pitchFamily="34" charset="0"/>
                <a:cs typeface="Tahoma" pitchFamily="34" charset="0"/>
              </a:rPr>
              <a:t>, TX.: Texas Center for Educational Research.</a:t>
            </a:r>
            <a:endParaRPr lang="en-US" sz="2000" b="1" dirty="0" smtClean="0">
              <a:solidFill>
                <a:schemeClr val="bg1"/>
              </a:solidFill>
              <a:latin typeface="Tahoma" pitchFamily="34" charset="0"/>
              <a:ea typeface="Tahoma" pitchFamily="34" charset="0"/>
              <a:cs typeface="Tahoma" pitchFamily="34" charset="0"/>
            </a:endParaRPr>
          </a:p>
          <a:p>
            <a:pPr marL="36513" indent="-265113">
              <a:buClr>
                <a:srgbClr val="439639"/>
              </a:buClr>
              <a:buSzPct val="80000"/>
              <a:buFont typeface="Wingdings 2" pitchFamily="18" charset="2"/>
              <a:buChar char=""/>
              <a:defRPr/>
            </a:pPr>
            <a:endParaRPr lang="en-US" sz="2400" b="1" dirty="0">
              <a:solidFill>
                <a:srgbClr val="439639"/>
              </a:solidFill>
              <a:latin typeface="Verdana"/>
            </a:endParaRPr>
          </a:p>
          <a:p>
            <a:pPr>
              <a:buClr>
                <a:srgbClr val="439639"/>
              </a:buClr>
              <a:buSzPct val="80000"/>
              <a:defRPr/>
            </a:pPr>
            <a:endParaRPr lang="en-US" sz="2400" b="1" dirty="0" smtClean="0">
              <a:solidFill>
                <a:srgbClr val="439639"/>
              </a:solidFill>
              <a:latin typeface="Verdana"/>
            </a:endParaRPr>
          </a:p>
          <a:p>
            <a:pPr marL="36513" indent="-265113">
              <a:buClr>
                <a:srgbClr val="439639"/>
              </a:buClr>
              <a:buSzPct val="80000"/>
              <a:buFont typeface="Wingdings 2" pitchFamily="18" charset="2"/>
              <a:buChar char=""/>
              <a:defRPr/>
            </a:pPr>
            <a:endParaRPr lang="en-US" sz="2400" b="1" dirty="0">
              <a:solidFill>
                <a:srgbClr val="439639"/>
              </a:solidFill>
              <a:latin typeface="Verdana"/>
            </a:endParaRPr>
          </a:p>
          <a:p>
            <a:pPr marL="36513" indent="-265113">
              <a:buClr>
                <a:srgbClr val="439639"/>
              </a:buClr>
              <a:buSzPct val="80000"/>
              <a:buFont typeface="Wingdings 2" pitchFamily="18" charset="2"/>
              <a:buChar char=""/>
              <a:defRPr/>
            </a:pPr>
            <a:endParaRPr lang="en-US" sz="2400" b="1" dirty="0" smtClean="0">
              <a:solidFill>
                <a:srgbClr val="439639"/>
              </a:solidFill>
              <a:latin typeface="Verdana"/>
            </a:endParaRPr>
          </a:p>
        </p:txBody>
      </p:sp>
      <p:pic>
        <p:nvPicPr>
          <p:cNvPr id="8" name="slide 44.wma">
            <a:hlinkClick r:id="" action="ppaction://media"/>
          </p:cNvPr>
          <p:cNvPicPr>
            <a:picLocks noRot="1" noChangeAspect="1"/>
          </p:cNvPicPr>
          <p:nvPr>
            <a:audioFile r:link="rId1"/>
          </p:nvPr>
        </p:nvPicPr>
        <p:blipFill>
          <a:blip r:embed="rId5" cstate="print"/>
          <a:stretch>
            <a:fillRect/>
          </a:stretch>
        </p:blipFill>
        <p:spPr>
          <a:xfrm>
            <a:off x="685800" y="609600"/>
            <a:ext cx="304800" cy="304800"/>
          </a:xfrm>
          <a:prstGeom prst="rect">
            <a:avLst/>
          </a:prstGeom>
        </p:spPr>
      </p:pic>
      <p:pic>
        <p:nvPicPr>
          <p:cNvPr id="7" name="slide 44.wma">
            <a:hlinkClick r:id="" action="ppaction://media"/>
          </p:cNvPr>
          <p:cNvPicPr>
            <a:picLocks noRot="1" noChangeAspect="1"/>
          </p:cNvPicPr>
          <p:nvPr>
            <a:audioFile r:link="rId2"/>
          </p:nvPr>
        </p:nvPicPr>
        <p:blipFill>
          <a:blip r:embed="rId6" cstate="print"/>
          <a:stretch>
            <a:fillRect/>
          </a:stretch>
        </p:blipFill>
        <p:spPr>
          <a:xfrm>
            <a:off x="457200" y="762000"/>
            <a:ext cx="304800" cy="304800"/>
          </a:xfrm>
          <a:prstGeom prst="rect">
            <a:avLst/>
          </a:prstGeom>
        </p:spPr>
      </p:pic>
    </p:spTree>
    <p:extLst>
      <p:ext uri="{BB962C8B-B14F-4D97-AF65-F5344CB8AC3E}">
        <p14:creationId xmlns:p14="http://schemas.microsoft.com/office/powerpoint/2010/main" xmlns="" val="17719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Prev" delay="0">
                      <p:tgtEl>
                        <p:sldTgt/>
                      </p:tgtEl>
                    </p:cond>
                    <p:cond evt="onStopAudio" delay="0">
                      <p:tgtEl>
                        <p:sldTgt/>
                      </p:tgtEl>
                    </p:cond>
                  </p:endCondLst>
                </p:cTn>
                <p:tgtEl>
                  <p:spTgt spid="8"/>
                </p:tgtEl>
              </p:cMediaNode>
            </p:audio>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27957" fill="hold"/>
                                        <p:tgtEl>
                                          <p:spTgt spid="7"/>
                                        </p:tgtEl>
                                      </p:cBhvr>
                                    </p:cmd>
                                  </p:childTnLst>
                                </p:cTn>
                              </p:par>
                            </p:childTnLst>
                          </p:cTn>
                        </p:par>
                      </p:childTnLst>
                    </p:cTn>
                  </p:par>
                </p:childTnLst>
              </p:cTn>
              <p:nextCondLst>
                <p:cond evt="onClick" delay="0">
                  <p:tgtEl>
                    <p:spTgt spid="7"/>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5" grpId="0" animBg="1"/>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Springfield R-XII</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45</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400" dirty="0" smtClean="0">
              <a:solidFill>
                <a:srgbClr val="439639"/>
              </a:solidFill>
              <a:latin typeface="Verdana"/>
            </a:endParaRPr>
          </a:p>
          <a:p>
            <a:pPr>
              <a:buClr>
                <a:srgbClr val="439639"/>
              </a:buClr>
              <a:buSzPct val="80000"/>
              <a:defRPr/>
            </a:pPr>
            <a:r>
              <a:rPr lang="en-US" sz="2400" dirty="0" smtClean="0">
                <a:solidFill>
                  <a:srgbClr val="439639"/>
                </a:solidFill>
                <a:latin typeface="Verdana"/>
              </a:rPr>
              <a:t>Prior </a:t>
            </a:r>
            <a:r>
              <a:rPr lang="en-US" sz="2400" dirty="0">
                <a:solidFill>
                  <a:srgbClr val="439639"/>
                </a:solidFill>
                <a:latin typeface="Verdana"/>
              </a:rPr>
              <a:t>to our induction process, we were pursuing random acts of improvement </a:t>
            </a:r>
            <a:r>
              <a:rPr lang="en-US" sz="2400" dirty="0" smtClean="0">
                <a:solidFill>
                  <a:srgbClr val="439639"/>
                </a:solidFill>
                <a:latin typeface="Verdana"/>
              </a:rPr>
              <a:t>throughout instructors</a:t>
            </a:r>
            <a:r>
              <a:rPr lang="en-US" sz="2400" dirty="0">
                <a:solidFill>
                  <a:srgbClr val="439639"/>
                </a:solidFill>
                <a:latin typeface="Verdana"/>
              </a:rPr>
              <a:t>’ career timeline. So we developed a more </a:t>
            </a:r>
            <a:r>
              <a:rPr lang="en-US" sz="2400" b="1" i="1" dirty="0">
                <a:solidFill>
                  <a:schemeClr val="bg2">
                    <a:lumMod val="75000"/>
                  </a:schemeClr>
                </a:solidFill>
                <a:latin typeface="Verdana"/>
              </a:rPr>
              <a:t>systematic approach to support our teachers</a:t>
            </a:r>
            <a:r>
              <a:rPr lang="en-US" sz="2400" dirty="0">
                <a:solidFill>
                  <a:srgbClr val="439639"/>
                </a:solidFill>
                <a:latin typeface="Verdana"/>
              </a:rPr>
              <a:t>. With a limited number of resources, we knew </a:t>
            </a:r>
            <a:r>
              <a:rPr lang="en-US" sz="2400" u="sng" dirty="0">
                <a:solidFill>
                  <a:srgbClr val="439639"/>
                </a:solidFill>
                <a:latin typeface="Verdana"/>
              </a:rPr>
              <a:t>if we aligned our resources early in their career, we could reduce the number of those exiting the district</a:t>
            </a:r>
            <a:r>
              <a:rPr lang="en-US" sz="2400" dirty="0" smtClean="0">
                <a:solidFill>
                  <a:srgbClr val="439639"/>
                </a:solidFill>
                <a:latin typeface="Verdana"/>
              </a:rPr>
              <a:t>.</a:t>
            </a:r>
          </a:p>
          <a:p>
            <a:pPr marL="36513" indent="-265113">
              <a:buClr>
                <a:srgbClr val="439639"/>
              </a:buClr>
              <a:buSzPct val="80000"/>
              <a:buFont typeface="Wingdings 2" pitchFamily="18" charset="2"/>
              <a:buChar char=""/>
              <a:defRPr/>
            </a:pPr>
            <a:endParaRPr lang="en-US" sz="2600" dirty="0">
              <a:solidFill>
                <a:srgbClr val="439639"/>
              </a:solidFill>
              <a:latin typeface="Verdana"/>
            </a:endParaRPr>
          </a:p>
          <a:p>
            <a:pPr>
              <a:buClr>
                <a:srgbClr val="439639"/>
              </a:buClr>
              <a:buSzPct val="80000"/>
              <a:defRPr/>
            </a:pPr>
            <a:endParaRPr lang="en-US" sz="2600" dirty="0" smtClean="0">
              <a:solidFill>
                <a:srgbClr val="439639"/>
              </a:solidFill>
              <a:latin typeface="Verdana"/>
            </a:endParaRPr>
          </a:p>
          <a:p>
            <a:pPr marL="36513" indent="-265113">
              <a:buClr>
                <a:srgbClr val="439639"/>
              </a:buClr>
              <a:buSzPct val="80000"/>
              <a:buFont typeface="Wingdings 2" pitchFamily="18" charset="2"/>
              <a:buChar char=""/>
              <a:defRPr/>
            </a:pPr>
            <a:endParaRPr lang="en-US" sz="2600" dirty="0">
              <a:solidFill>
                <a:srgbClr val="439639"/>
              </a:solidFill>
              <a:latin typeface="Verdana"/>
            </a:endParaRPr>
          </a:p>
          <a:p>
            <a:pPr marL="36513" indent="-265113">
              <a:buClr>
                <a:srgbClr val="439639"/>
              </a:buClr>
              <a:buSzPct val="80000"/>
              <a:buFont typeface="Wingdings 2" pitchFamily="18" charset="2"/>
              <a:buChar char=""/>
              <a:defRPr/>
            </a:pPr>
            <a:endParaRPr lang="en-US" sz="2600" dirty="0" smtClean="0">
              <a:solidFill>
                <a:srgbClr val="439639"/>
              </a:solidFill>
              <a:latin typeface="Verdana"/>
            </a:endParaRPr>
          </a:p>
        </p:txBody>
      </p:sp>
      <p:pic>
        <p:nvPicPr>
          <p:cNvPr id="7" name="slide 45.wma">
            <a:hlinkClick r:id="" action="ppaction://media"/>
          </p:cNvPr>
          <p:cNvPicPr>
            <a:picLocks noRot="1" noChangeAspect="1"/>
          </p:cNvPicPr>
          <p:nvPr>
            <a:audioFile r:link="rId1"/>
          </p:nvPr>
        </p:nvPicPr>
        <p:blipFill>
          <a:blip r:embed="rId5" cstate="print"/>
          <a:stretch>
            <a:fillRect/>
          </a:stretch>
        </p:blipFill>
        <p:spPr>
          <a:xfrm>
            <a:off x="685800" y="609600"/>
            <a:ext cx="304800" cy="304800"/>
          </a:xfrm>
          <a:prstGeom prst="rect">
            <a:avLst/>
          </a:prstGeom>
        </p:spPr>
      </p:pic>
      <p:pic>
        <p:nvPicPr>
          <p:cNvPr id="6" name="slide 45.wma">
            <a:hlinkClick r:id="" action="ppaction://media"/>
          </p:cNvPr>
          <p:cNvPicPr>
            <a:picLocks noRot="1" noChangeAspect="1"/>
          </p:cNvPicPr>
          <p:nvPr>
            <a:audioFile r:link="rId2"/>
          </p:nvPr>
        </p:nvPicPr>
        <p:blipFill>
          <a:blip r:embed="rId6" cstate="print"/>
          <a:stretch>
            <a:fillRect/>
          </a:stretch>
        </p:blipFill>
        <p:spPr>
          <a:xfrm>
            <a:off x="457200" y="914400"/>
            <a:ext cx="304800" cy="304800"/>
          </a:xfrm>
          <a:prstGeom prst="rect">
            <a:avLst/>
          </a:prstGeom>
        </p:spPr>
      </p:pic>
    </p:spTree>
    <p:extLst>
      <p:ext uri="{BB962C8B-B14F-4D97-AF65-F5344CB8AC3E}">
        <p14:creationId xmlns:p14="http://schemas.microsoft.com/office/powerpoint/2010/main" xmlns="" val="406957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Prev" delay="0">
                      <p:tgtEl>
                        <p:sldTgt/>
                      </p:tgtEl>
                    </p:cond>
                    <p:cond evt="onStopAudio" delay="0">
                      <p:tgtEl>
                        <p:sldTgt/>
                      </p:tgtEl>
                    </p:cond>
                  </p:endCondLst>
                </p:cTn>
                <p:tgtEl>
                  <p:spTgt spid="7"/>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9644" fill="hold"/>
                                        <p:tgtEl>
                                          <p:spTgt spid="6"/>
                                        </p:tgtEl>
                                      </p:cBhvr>
                                    </p:cmd>
                                  </p:childTnLst>
                                </p:cTn>
                              </p:par>
                            </p:childTnLst>
                          </p:cTn>
                        </p:par>
                      </p:childTnLst>
                    </p:cTn>
                  </p:par>
                </p:childTnLst>
              </p:cTn>
              <p:nextCondLst>
                <p:cond evt="onClick" delay="0">
                  <p:tgtEl>
                    <p:spTgt spid="6"/>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pPr>
                <a:defRPr/>
              </a:pPr>
              <a:t>46</a:t>
            </a:fld>
            <a:endParaRPr lang="en-US"/>
          </a:p>
        </p:txBody>
      </p:sp>
      <p:graphicFrame>
        <p:nvGraphicFramePr>
          <p:cNvPr id="3" name="Chart 2"/>
          <p:cNvGraphicFramePr>
            <a:graphicFrameLocks/>
          </p:cNvGraphicFramePr>
          <p:nvPr>
            <p:extLst>
              <p:ext uri="{D42A27DB-BD31-4B8C-83A1-F6EECF244321}">
                <p14:modId xmlns:p14="http://schemas.microsoft.com/office/powerpoint/2010/main" xmlns="" val="1763864667"/>
              </p:ext>
            </p:extLst>
          </p:nvPr>
        </p:nvGraphicFramePr>
        <p:xfrm>
          <a:off x="533400" y="533400"/>
          <a:ext cx="8001000" cy="5791200"/>
        </p:xfrm>
        <a:graphic>
          <a:graphicData uri="http://schemas.openxmlformats.org/drawingml/2006/chart">
            <c:chart xmlns:c="http://schemas.openxmlformats.org/drawingml/2006/chart" xmlns:r="http://schemas.openxmlformats.org/officeDocument/2006/relationships" r:id="rId5"/>
          </a:graphicData>
        </a:graphic>
      </p:graphicFrame>
      <p:pic>
        <p:nvPicPr>
          <p:cNvPr id="6" name="slide 46.wma">
            <a:hlinkClick r:id="" action="ppaction://media"/>
          </p:cNvPr>
          <p:cNvPicPr>
            <a:picLocks noRot="1" noChangeAspect="1"/>
          </p:cNvPicPr>
          <p:nvPr>
            <a:audioFile r:link="rId1"/>
          </p:nvPr>
        </p:nvPicPr>
        <p:blipFill>
          <a:blip r:embed="rId6" cstate="print"/>
          <a:stretch>
            <a:fillRect/>
          </a:stretch>
        </p:blipFill>
        <p:spPr>
          <a:xfrm>
            <a:off x="609600" y="762000"/>
            <a:ext cx="304800" cy="304800"/>
          </a:xfrm>
          <a:prstGeom prst="rect">
            <a:avLst/>
          </a:prstGeom>
        </p:spPr>
      </p:pic>
      <p:pic>
        <p:nvPicPr>
          <p:cNvPr id="5" name="slide 46.wma">
            <a:hlinkClick r:id="" action="ppaction://media"/>
          </p:cNvPr>
          <p:cNvPicPr>
            <a:picLocks noRot="1" noChangeAspect="1"/>
          </p:cNvPicPr>
          <p:nvPr>
            <a:audioFile r:link="rId2"/>
          </p:nvPr>
        </p:nvPicPr>
        <p:blipFill>
          <a:blip r:embed="rId7" cstate="print"/>
          <a:stretch>
            <a:fillRect/>
          </a:stretch>
        </p:blipFill>
        <p:spPr>
          <a:xfrm>
            <a:off x="457200" y="990600"/>
            <a:ext cx="304800" cy="304800"/>
          </a:xfrm>
          <a:prstGeom prst="rect">
            <a:avLst/>
          </a:prstGeom>
        </p:spPr>
      </p:pic>
    </p:spTree>
    <p:extLst>
      <p:ext uri="{BB962C8B-B14F-4D97-AF65-F5344CB8AC3E}">
        <p14:creationId xmlns:p14="http://schemas.microsoft.com/office/powerpoint/2010/main" xmlns="" val="283457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11" dur="500"/>
                                        <p:tgtEl>
                                          <p:spTgt spid="3">
                                            <p:graphicEl>
                                              <a:chart seriesIdx="-3" categoryIdx="-3" bldStep="gridLegend"/>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fade">
                                      <p:cBhvr>
                                        <p:cTn id="16" dur="500"/>
                                        <p:tgtEl>
                                          <p:spTgt spid="3">
                                            <p:graphicEl>
                                              <a:chart seriesIdx="-4" categoryIdx="0" bldStep="category"/>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fade">
                                      <p:cBhvr>
                                        <p:cTn id="21" dur="500"/>
                                        <p:tgtEl>
                                          <p:spTgt spid="3">
                                            <p:graphicEl>
                                              <a:chart seriesIdx="-4" categoryIdx="1" bldStep="category"/>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fade">
                                      <p:cBhvr>
                                        <p:cTn id="26" dur="500"/>
                                        <p:tgtEl>
                                          <p:spTgt spid="3">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Prev" delay="0">
                      <p:tgtEl>
                        <p:sldTgt/>
                      </p:tgtEl>
                    </p:cond>
                    <p:cond evt="onStopAudio" delay="0">
                      <p:tgtEl>
                        <p:sldTgt/>
                      </p:tgtEl>
                    </p:cond>
                  </p:endCondLst>
                </p:cTn>
                <p:tgtEl>
                  <p:spTgt spid="6"/>
                </p:tgtEl>
              </p:cMediaNode>
            </p:audio>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35527" fill="hold"/>
                                        <p:tgtEl>
                                          <p:spTgt spid="5"/>
                                        </p:tgtEl>
                                      </p:cBhvr>
                                    </p:cmd>
                                  </p:childTnLst>
                                </p:cTn>
                              </p:par>
                            </p:childTnLst>
                          </p:cTn>
                        </p:par>
                      </p:childTnLst>
                    </p:cTn>
                  </p:par>
                </p:childTnLst>
              </p:cTn>
              <p:nextCondLst>
                <p:cond evt="onClick" delay="0">
                  <p:tgtEl>
                    <p:spTgt spid="5"/>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Graphic spid="3" grpId="0" uiExpand="1">
        <p:bldSub>
          <a:bldChart bld="category"/>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75000"/>
                  </a:schemeClr>
                </a:solidFill>
              </a:rPr>
              <a:t>STEP UP Program</a:t>
            </a:r>
            <a:endParaRPr lang="en-US" dirty="0">
              <a:solidFill>
                <a:schemeClr val="bg2">
                  <a:lumMod val="75000"/>
                </a:schemeClr>
              </a:solidFill>
            </a:endParaRPr>
          </a:p>
        </p:txBody>
      </p:sp>
      <p:sp>
        <p:nvSpPr>
          <p:cNvPr id="7" name="Text Placeholder 6"/>
          <p:cNvSpPr>
            <a:spLocks noGrp="1"/>
          </p:cNvSpPr>
          <p:nvPr>
            <p:ph type="body" idx="1"/>
          </p:nvPr>
        </p:nvSpPr>
        <p:spPr/>
        <p:txBody>
          <a:bodyPr/>
          <a:lstStyle/>
          <a:p>
            <a:pPr algn="ctr"/>
            <a:r>
              <a:rPr lang="en-US" dirty="0" smtClean="0">
                <a:solidFill>
                  <a:schemeClr val="bg2">
                    <a:lumMod val="75000"/>
                  </a:schemeClr>
                </a:solidFill>
              </a:rPr>
              <a:t>6 Years of Implementation</a:t>
            </a:r>
            <a:endParaRPr lang="en-US" dirty="0">
              <a:solidFill>
                <a:schemeClr val="bg2">
                  <a:lumMod val="75000"/>
                </a:schemeClr>
              </a:solidFill>
            </a:endParaRPr>
          </a:p>
        </p:txBody>
      </p:sp>
      <p:sp>
        <p:nvSpPr>
          <p:cNvPr id="8" name="Text Placeholder 7"/>
          <p:cNvSpPr>
            <a:spLocks noGrp="1"/>
          </p:cNvSpPr>
          <p:nvPr>
            <p:ph type="body" sz="half" idx="3"/>
          </p:nvPr>
        </p:nvSpPr>
        <p:spPr/>
        <p:txBody>
          <a:bodyPr/>
          <a:lstStyle/>
          <a:p>
            <a:pPr algn="ctr"/>
            <a:r>
              <a:rPr lang="en-US" dirty="0" smtClean="0">
                <a:solidFill>
                  <a:schemeClr val="bg2">
                    <a:lumMod val="75000"/>
                  </a:schemeClr>
                </a:solidFill>
              </a:rPr>
              <a:t>Savings:  </a:t>
            </a:r>
            <a:br>
              <a:rPr lang="en-US" dirty="0" smtClean="0">
                <a:solidFill>
                  <a:schemeClr val="bg2">
                    <a:lumMod val="75000"/>
                  </a:schemeClr>
                </a:solidFill>
              </a:rPr>
            </a:br>
            <a:r>
              <a:rPr lang="en-US" dirty="0" smtClean="0">
                <a:solidFill>
                  <a:schemeClr val="bg2">
                    <a:lumMod val="75000"/>
                  </a:schemeClr>
                </a:solidFill>
              </a:rPr>
              <a:t>$914,954 per year</a:t>
            </a:r>
            <a:endParaRPr lang="en-US" dirty="0">
              <a:solidFill>
                <a:schemeClr val="bg2">
                  <a:lumMod val="75000"/>
                </a:schemeClr>
              </a:solidFill>
            </a:endParaRPr>
          </a:p>
        </p:txBody>
      </p:sp>
      <p:pic>
        <p:nvPicPr>
          <p:cNvPr id="5" name="Content Placeholder 4"/>
          <p:cNvPicPr>
            <a:picLocks noGrp="1" noChangeAspect="1"/>
          </p:cNvPicPr>
          <p:nvPr>
            <p:ph sz="quarter" idx="2"/>
          </p:nvPr>
        </p:nvPicPr>
        <p:blipFill>
          <a:blip r:embed="rId5" cstate="print">
            <a:extLst>
              <a:ext uri="{28A0092B-C50C-407E-A947-70E740481C1C}">
                <a14:useLocalDpi xmlns:a14="http://schemas.microsoft.com/office/drawing/2010/main" xmlns="" val="0"/>
              </a:ext>
            </a:extLst>
          </a:blip>
          <a:stretch>
            <a:fillRect/>
          </a:stretch>
        </p:blipFill>
        <p:spPr>
          <a:xfrm>
            <a:off x="1022668" y="2068512"/>
            <a:ext cx="3101340" cy="2247900"/>
          </a:xfrm>
        </p:spPr>
      </p:pic>
      <p:sp>
        <p:nvSpPr>
          <p:cNvPr id="4" name="Slide Number Placeholder 3"/>
          <p:cNvSpPr>
            <a:spLocks noGrp="1"/>
          </p:cNvSpPr>
          <p:nvPr>
            <p:ph type="sldNum" sz="quarter" idx="12"/>
          </p:nvPr>
        </p:nvSpPr>
        <p:spPr/>
        <p:txBody>
          <a:bodyPr/>
          <a:lstStyle/>
          <a:p>
            <a:pPr>
              <a:defRPr/>
            </a:pPr>
            <a:fld id="{1142BE09-1E92-44E6-8E7D-7B09777B68A7}" type="slidenum">
              <a:rPr lang="en-US" smtClean="0">
                <a:solidFill>
                  <a:srgbClr val="0083A9">
                    <a:shade val="50000"/>
                  </a:srgbClr>
                </a:solidFill>
              </a:rPr>
              <a:pPr>
                <a:defRPr/>
              </a:pPr>
              <a:t>47</a:t>
            </a:fld>
            <a:endParaRPr lang="en-US">
              <a:solidFill>
                <a:srgbClr val="0083A9">
                  <a:shade val="50000"/>
                </a:srgbClr>
              </a:solidFill>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334000" y="1600200"/>
            <a:ext cx="2667000" cy="2984597"/>
          </a:xfrm>
          <a:prstGeom prst="rect">
            <a:avLst/>
          </a:prstGeom>
        </p:spPr>
      </p:pic>
      <p:pic>
        <p:nvPicPr>
          <p:cNvPr id="10" name="slide 47.wma">
            <a:hlinkClick r:id="" action="ppaction://media"/>
          </p:cNvPr>
          <p:cNvPicPr>
            <a:picLocks noGrp="1" noRot="1" noChangeAspect="1"/>
          </p:cNvPicPr>
          <p:nvPr>
            <p:ph sz="quarter" idx="4"/>
            <a:audioFile r:link="rId1"/>
          </p:nvPr>
        </p:nvPicPr>
        <p:blipFill>
          <a:blip r:embed="rId7" cstate="print"/>
          <a:stretch>
            <a:fillRect/>
          </a:stretch>
        </p:blipFill>
        <p:spPr>
          <a:xfrm>
            <a:off x="685800" y="533400"/>
            <a:ext cx="304800" cy="304800"/>
          </a:xfrm>
          <a:prstGeom prst="rect">
            <a:avLst/>
          </a:prstGeom>
        </p:spPr>
      </p:pic>
      <p:pic>
        <p:nvPicPr>
          <p:cNvPr id="9" name="slide 47.wma">
            <a:hlinkClick r:id="" action="ppaction://media"/>
          </p:cNvPr>
          <p:cNvPicPr>
            <a:picLocks noRot="1" noChangeAspect="1"/>
          </p:cNvPicPr>
          <p:nvPr>
            <a:audioFile r:link="rId2"/>
          </p:nvPr>
        </p:nvPicPr>
        <p:blipFill>
          <a:blip r:embed="rId8" cstate="print"/>
          <a:stretch>
            <a:fillRect/>
          </a:stretch>
        </p:blipFill>
        <p:spPr>
          <a:xfrm>
            <a:off x="533400" y="914400"/>
            <a:ext cx="304800" cy="304800"/>
          </a:xfrm>
          <a:prstGeom prst="rect">
            <a:avLst/>
          </a:prstGeom>
        </p:spPr>
      </p:pic>
    </p:spTree>
    <p:extLst>
      <p:ext uri="{BB962C8B-B14F-4D97-AF65-F5344CB8AC3E}">
        <p14:creationId xmlns:p14="http://schemas.microsoft.com/office/powerpoint/2010/main" xmlns="" val="42275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9072" fill="hold"/>
                                        <p:tgtEl>
                                          <p:spTgt spid="9"/>
                                        </p:tgtEl>
                                      </p:cBhvr>
                                    </p:cmd>
                                  </p:childTnLst>
                                </p:cTn>
                              </p:par>
                            </p:childTnLst>
                          </p:cTn>
                        </p:par>
                      </p:childTnLst>
                    </p:cTn>
                  </p:par>
                </p:childTnLst>
              </p:cTn>
              <p:nextCondLst>
                <p:cond evt="onClick" delay="0">
                  <p:tgtEl>
                    <p:spTgt spid="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Springfield R-XII </a:t>
            </a:r>
            <a:r>
              <a:rPr lang="en-US" dirty="0" smtClean="0">
                <a:solidFill>
                  <a:srgbClr val="004B8D"/>
                </a:solidFill>
                <a:latin typeface="Desyrel" pitchFamily="2" charset="0"/>
              </a:rPr>
              <a:t>Reflections</a:t>
            </a:r>
            <a:endParaRPr lang="en-US" dirty="0">
              <a:solidFill>
                <a:srgbClr val="004B8D"/>
              </a:solidFill>
              <a:latin typeface="Desyrel" pitchFamily="2"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48</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sz="2400" i="1" dirty="0" smtClean="0">
                <a:solidFill>
                  <a:srgbClr val="439639"/>
                </a:solidFill>
                <a:latin typeface="Verdana"/>
              </a:rPr>
              <a:t>We </a:t>
            </a:r>
            <a:r>
              <a:rPr lang="en-US" sz="2400" i="1" dirty="0">
                <a:solidFill>
                  <a:srgbClr val="439639"/>
                </a:solidFill>
                <a:latin typeface="Verdana"/>
              </a:rPr>
              <a:t>use research to </a:t>
            </a:r>
            <a:r>
              <a:rPr lang="en-US" sz="2400" b="1" i="1" dirty="0">
                <a:solidFill>
                  <a:schemeClr val="bg2">
                    <a:lumMod val="75000"/>
                  </a:schemeClr>
                </a:solidFill>
                <a:latin typeface="Verdana"/>
              </a:rPr>
              <a:t>isolate those key practices that make the most difference</a:t>
            </a:r>
            <a:r>
              <a:rPr lang="en-US" sz="2400" b="1" i="1" dirty="0">
                <a:solidFill>
                  <a:srgbClr val="439639"/>
                </a:solidFill>
                <a:latin typeface="Verdana"/>
              </a:rPr>
              <a:t> </a:t>
            </a:r>
            <a:r>
              <a:rPr lang="en-US" sz="2400" i="1" dirty="0">
                <a:solidFill>
                  <a:srgbClr val="439639"/>
                </a:solidFill>
                <a:latin typeface="Verdana"/>
              </a:rPr>
              <a:t>in student </a:t>
            </a:r>
            <a:r>
              <a:rPr lang="en-US" sz="2400" i="1" dirty="0" smtClean="0">
                <a:solidFill>
                  <a:srgbClr val="439639"/>
                </a:solidFill>
                <a:latin typeface="Verdana"/>
              </a:rPr>
              <a:t>achievement.</a:t>
            </a:r>
            <a:endParaRPr lang="en-US" sz="2400" i="1" dirty="0">
              <a:solidFill>
                <a:srgbClr val="439639"/>
              </a:solidFill>
              <a:latin typeface="Verdana"/>
            </a:endParaRPr>
          </a:p>
          <a:p>
            <a:pPr>
              <a:buClr>
                <a:srgbClr val="439639"/>
              </a:buClr>
              <a:buSzPct val="80000"/>
              <a:defRPr/>
            </a:pPr>
            <a:endParaRPr lang="en-US" sz="2400" i="1" dirty="0">
              <a:solidFill>
                <a:srgbClr val="439639"/>
              </a:solidFill>
              <a:latin typeface="Verdana"/>
            </a:endParaRPr>
          </a:p>
          <a:p>
            <a:pPr>
              <a:buClr>
                <a:srgbClr val="439639"/>
              </a:buClr>
              <a:buSzPct val="80000"/>
              <a:defRPr/>
            </a:pPr>
            <a:r>
              <a:rPr lang="en-US" sz="2400" i="1" dirty="0">
                <a:solidFill>
                  <a:srgbClr val="439639"/>
                </a:solidFill>
                <a:latin typeface="Verdana"/>
              </a:rPr>
              <a:t>Just as important as the attrition </a:t>
            </a:r>
            <a:r>
              <a:rPr lang="en-US" sz="2400" i="1" dirty="0" smtClean="0">
                <a:solidFill>
                  <a:srgbClr val="439639"/>
                </a:solidFill>
                <a:latin typeface="Verdana"/>
              </a:rPr>
              <a:t>rate, </a:t>
            </a:r>
            <a:r>
              <a:rPr lang="en-US" sz="2400" i="1" dirty="0">
                <a:solidFill>
                  <a:srgbClr val="439639"/>
                </a:solidFill>
                <a:latin typeface="Verdana"/>
              </a:rPr>
              <a:t>is the </a:t>
            </a:r>
            <a:r>
              <a:rPr lang="en-US" sz="2400" b="1" i="1" dirty="0">
                <a:solidFill>
                  <a:schemeClr val="bg2">
                    <a:lumMod val="75000"/>
                  </a:schemeClr>
                </a:solidFill>
                <a:latin typeface="Verdana"/>
              </a:rPr>
              <a:t>effectiveness of </a:t>
            </a:r>
            <a:r>
              <a:rPr lang="en-US" sz="2400" i="1" dirty="0">
                <a:solidFill>
                  <a:srgbClr val="439639"/>
                </a:solidFill>
                <a:latin typeface="Verdana"/>
              </a:rPr>
              <a:t>the new teachers the district retains. </a:t>
            </a:r>
            <a:r>
              <a:rPr lang="en-US" sz="2400" i="1" u="sng" dirty="0">
                <a:solidFill>
                  <a:srgbClr val="439639"/>
                </a:solidFill>
                <a:latin typeface="Verdana"/>
              </a:rPr>
              <a:t>Teachers establish their professional norms in the first three years of </a:t>
            </a:r>
            <a:r>
              <a:rPr lang="en-US" sz="2400" i="1" u="sng" dirty="0" smtClean="0">
                <a:solidFill>
                  <a:srgbClr val="439639"/>
                </a:solidFill>
                <a:latin typeface="Verdana"/>
              </a:rPr>
              <a:t>practice</a:t>
            </a:r>
            <a:r>
              <a:rPr lang="en-US" sz="2400" i="1" dirty="0" smtClean="0">
                <a:solidFill>
                  <a:srgbClr val="439639"/>
                </a:solidFill>
                <a:latin typeface="Verdana"/>
              </a:rPr>
              <a:t>. </a:t>
            </a:r>
            <a:endParaRPr lang="en-US" sz="2400" i="1" dirty="0">
              <a:solidFill>
                <a:srgbClr val="439639"/>
              </a:solidFill>
              <a:latin typeface="Verdana"/>
            </a:endParaRPr>
          </a:p>
          <a:p>
            <a:pPr>
              <a:buClr>
                <a:srgbClr val="439639"/>
              </a:buClr>
              <a:buSzPct val="80000"/>
              <a:defRPr/>
            </a:pPr>
            <a:endParaRPr lang="en-US" sz="2400" i="1" dirty="0" smtClean="0">
              <a:solidFill>
                <a:srgbClr val="439639"/>
              </a:solidFill>
              <a:latin typeface="Verdana"/>
            </a:endParaRPr>
          </a:p>
          <a:p>
            <a:pPr>
              <a:buClr>
                <a:srgbClr val="439639"/>
              </a:buClr>
              <a:buSzPct val="80000"/>
              <a:defRPr/>
            </a:pPr>
            <a:r>
              <a:rPr lang="en-US" sz="2400" i="1" dirty="0">
                <a:solidFill>
                  <a:srgbClr val="439639"/>
                </a:solidFill>
                <a:latin typeface="Verdana"/>
              </a:rPr>
              <a:t>T</a:t>
            </a:r>
            <a:r>
              <a:rPr lang="en-US" sz="2400" i="1" dirty="0" smtClean="0">
                <a:solidFill>
                  <a:srgbClr val="439639"/>
                </a:solidFill>
                <a:latin typeface="Verdana"/>
              </a:rPr>
              <a:t>he </a:t>
            </a:r>
            <a:r>
              <a:rPr lang="en-US" sz="2400" i="1" dirty="0">
                <a:solidFill>
                  <a:srgbClr val="439639"/>
                </a:solidFill>
                <a:latin typeface="Verdana"/>
              </a:rPr>
              <a:t>district focused its limited resources to affect the professional practice of its </a:t>
            </a:r>
            <a:r>
              <a:rPr lang="en-US" sz="2400" b="1" i="1" dirty="0">
                <a:solidFill>
                  <a:schemeClr val="bg2">
                    <a:lumMod val="75000"/>
                  </a:schemeClr>
                </a:solidFill>
                <a:latin typeface="Verdana"/>
              </a:rPr>
              <a:t>least experienced teachers</a:t>
            </a:r>
            <a:r>
              <a:rPr lang="en-US" sz="2400" i="1" dirty="0">
                <a:solidFill>
                  <a:srgbClr val="439639"/>
                </a:solidFill>
                <a:latin typeface="Verdana"/>
              </a:rPr>
              <a:t>.</a:t>
            </a:r>
          </a:p>
          <a:p>
            <a:pPr>
              <a:buClr>
                <a:srgbClr val="439639"/>
              </a:buClr>
              <a:buSzPct val="80000"/>
              <a:defRPr/>
            </a:pPr>
            <a:endParaRPr lang="en-US" sz="2600" i="1" dirty="0">
              <a:solidFill>
                <a:srgbClr val="439639"/>
              </a:solidFill>
              <a:latin typeface="Verdana"/>
            </a:endParaRPr>
          </a:p>
          <a:p>
            <a:pPr>
              <a:buClr>
                <a:srgbClr val="439639"/>
              </a:buClr>
              <a:buSzPct val="80000"/>
              <a:defRPr/>
            </a:pPr>
            <a:endParaRPr lang="en-US" sz="2600" i="1" dirty="0" smtClean="0">
              <a:solidFill>
                <a:srgbClr val="439639"/>
              </a:solidFill>
              <a:latin typeface="Verdana"/>
            </a:endParaRPr>
          </a:p>
          <a:p>
            <a:pPr marL="36513" indent="-265113">
              <a:buClr>
                <a:srgbClr val="439639"/>
              </a:buClr>
              <a:buSzPct val="80000"/>
              <a:buFont typeface="Wingdings 2" pitchFamily="18" charset="2"/>
              <a:buChar char=""/>
              <a:defRPr/>
            </a:pPr>
            <a:endParaRPr lang="en-US" sz="2600" i="1" dirty="0">
              <a:solidFill>
                <a:srgbClr val="439639"/>
              </a:solidFill>
              <a:latin typeface="Verdana"/>
            </a:endParaRPr>
          </a:p>
          <a:p>
            <a:pPr marL="36513" indent="-265113">
              <a:buClr>
                <a:srgbClr val="439639"/>
              </a:buClr>
              <a:buSzPct val="80000"/>
              <a:buFont typeface="Wingdings 2" pitchFamily="18" charset="2"/>
              <a:buChar char=""/>
              <a:defRPr/>
            </a:pPr>
            <a:endParaRPr lang="en-US" sz="2600" i="1" dirty="0" smtClean="0">
              <a:solidFill>
                <a:srgbClr val="439639"/>
              </a:solidFill>
              <a:latin typeface="Verdana"/>
            </a:endParaRPr>
          </a:p>
        </p:txBody>
      </p:sp>
      <p:pic>
        <p:nvPicPr>
          <p:cNvPr id="7" name="slide 48.wma">
            <a:hlinkClick r:id="" action="ppaction://media"/>
          </p:cNvPr>
          <p:cNvPicPr>
            <a:picLocks noRot="1" noChangeAspect="1"/>
          </p:cNvPicPr>
          <p:nvPr>
            <a:audioFile r:link="rId1"/>
          </p:nvPr>
        </p:nvPicPr>
        <p:blipFill>
          <a:blip r:embed="rId5" cstate="print"/>
          <a:stretch>
            <a:fillRect/>
          </a:stretch>
        </p:blipFill>
        <p:spPr>
          <a:xfrm>
            <a:off x="533400" y="609600"/>
            <a:ext cx="304800" cy="304800"/>
          </a:xfrm>
          <a:prstGeom prst="rect">
            <a:avLst/>
          </a:prstGeom>
        </p:spPr>
      </p:pic>
      <p:pic>
        <p:nvPicPr>
          <p:cNvPr id="6" name="slide 48.wma">
            <a:hlinkClick r:id="" action="ppaction://media"/>
          </p:cNvPr>
          <p:cNvPicPr>
            <a:picLocks noRot="1" noChangeAspect="1"/>
          </p:cNvPicPr>
          <p:nvPr>
            <a:audioFile r:link="rId2"/>
          </p:nvPr>
        </p:nvPicPr>
        <p:blipFill>
          <a:blip r:embed="rId6" cstate="print"/>
          <a:stretch>
            <a:fillRect/>
          </a:stretch>
        </p:blipFill>
        <p:spPr>
          <a:xfrm>
            <a:off x="381000" y="838200"/>
            <a:ext cx="304800" cy="304800"/>
          </a:xfrm>
          <a:prstGeom prst="rect">
            <a:avLst/>
          </a:prstGeom>
        </p:spPr>
      </p:pic>
    </p:spTree>
    <p:extLst>
      <p:ext uri="{BB962C8B-B14F-4D97-AF65-F5344CB8AC3E}">
        <p14:creationId xmlns:p14="http://schemas.microsoft.com/office/powerpoint/2010/main" xmlns="" val="255328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Prev" delay="0">
                      <p:tgtEl>
                        <p:sldTgt/>
                      </p:tgtEl>
                    </p:cond>
                    <p:cond evt="onStopAudio" delay="0">
                      <p:tgtEl>
                        <p:sldTgt/>
                      </p:tgtEl>
                    </p:cond>
                  </p:endCondLst>
                </p:cTn>
                <p:tgtEl>
                  <p:spTgt spid="7"/>
                </p:tgtEl>
              </p:cMediaNode>
            </p:audio>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44873" fill="hold"/>
                                        <p:tgtEl>
                                          <p:spTgt spid="6"/>
                                        </p:tgtEl>
                                      </p:cBhvr>
                                    </p:cmd>
                                  </p:childTnLst>
                                </p:cTn>
                              </p:par>
                            </p:childTnLst>
                          </p:cTn>
                        </p:par>
                      </p:childTnLst>
                    </p:cTn>
                  </p:par>
                </p:childTnLst>
              </p:cTn>
              <p:nextCondLst>
                <p:cond evt="onClick" delay="0">
                  <p:tgtEl>
                    <p:spTgt spid="6"/>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fontScale="90000"/>
          </a:bodyPr>
          <a:lstStyle/>
          <a:p>
            <a:pPr fontAlgn="auto">
              <a:spcAft>
                <a:spcPts val="0"/>
              </a:spcAft>
              <a:defRPr/>
            </a:pPr>
            <a:r>
              <a:rPr lang="en-US" dirty="0" smtClean="0">
                <a:solidFill>
                  <a:srgbClr val="004B8D"/>
                </a:solidFill>
              </a:rPr>
              <a:t/>
            </a:r>
            <a:br>
              <a:rPr lang="en-US" dirty="0" smtClean="0">
                <a:solidFill>
                  <a:srgbClr val="004B8D"/>
                </a:solidFill>
              </a:rPr>
            </a:br>
            <a:r>
              <a:rPr lang="en-US" sz="4000" dirty="0" smtClean="0">
                <a:solidFill>
                  <a:srgbClr val="004B8D"/>
                </a:solidFill>
              </a:rPr>
              <a:t>In Your School Setting…</a:t>
            </a:r>
            <a:endParaRPr lang="en-US" sz="3100" dirty="0">
              <a:solidFill>
                <a:srgbClr val="004B8D"/>
              </a:solidFill>
            </a:endParaRPr>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609600" y="1524000"/>
            <a:ext cx="3822192" cy="2548128"/>
          </a:xfrm>
          <a:prstGeom prst="rect">
            <a:avLst/>
          </a:prstGeom>
          <a:ln>
            <a:noFill/>
          </a:ln>
          <a:effectLst>
            <a:outerShdw blurRad="292100" dist="139700" dir="2700000" algn="tl" rotWithShape="0">
              <a:srgbClr val="333333">
                <a:alpha val="65000"/>
              </a:srgbClr>
            </a:outerShdw>
          </a:effectLst>
        </p:spPr>
      </p:pic>
      <p:sp>
        <p:nvSpPr>
          <p:cNvPr id="6" name="Content Placeholder 5"/>
          <p:cNvSpPr>
            <a:spLocks noGrp="1"/>
          </p:cNvSpPr>
          <p:nvPr>
            <p:ph sz="half" idx="2"/>
          </p:nvPr>
        </p:nvSpPr>
        <p:spPr/>
        <p:txBody>
          <a:bodyPr/>
          <a:lstStyle/>
          <a:p>
            <a:pPr marL="0" lvl="0" indent="0">
              <a:spcBef>
                <a:spcPct val="0"/>
              </a:spcBef>
              <a:buClr>
                <a:srgbClr val="439639"/>
              </a:buClr>
              <a:buNone/>
              <a:defRPr/>
            </a:pPr>
            <a:endParaRPr lang="en-US" dirty="0">
              <a:solidFill>
                <a:srgbClr val="439639"/>
              </a:solidFill>
              <a:cs typeface="Arial" charset="0"/>
            </a:endParaRPr>
          </a:p>
          <a:p>
            <a:pPr marL="0" lvl="0" indent="0">
              <a:spcBef>
                <a:spcPct val="0"/>
              </a:spcBef>
              <a:buClr>
                <a:srgbClr val="439639"/>
              </a:buClr>
              <a:buNone/>
              <a:defRPr/>
            </a:pPr>
            <a:endParaRPr lang="en-US" dirty="0" smtClean="0">
              <a:solidFill>
                <a:srgbClr val="439639"/>
              </a:solidFill>
              <a:cs typeface="Arial" charset="0"/>
            </a:endParaRPr>
          </a:p>
          <a:p>
            <a:pPr marL="0" lvl="0" indent="0">
              <a:spcBef>
                <a:spcPct val="0"/>
              </a:spcBef>
              <a:buClr>
                <a:srgbClr val="439639"/>
              </a:buClr>
              <a:buNone/>
              <a:defRPr/>
            </a:pPr>
            <a:r>
              <a:rPr lang="en-US" dirty="0" smtClean="0">
                <a:solidFill>
                  <a:srgbClr val="439639"/>
                </a:solidFill>
                <a:cs typeface="Arial" charset="0"/>
              </a:rPr>
              <a:t>What </a:t>
            </a:r>
            <a:r>
              <a:rPr lang="en-US" dirty="0">
                <a:solidFill>
                  <a:srgbClr val="439639"/>
                </a:solidFill>
                <a:cs typeface="Arial" charset="0"/>
              </a:rPr>
              <a:t>does teacher attrition cost your school district?  </a:t>
            </a:r>
            <a:r>
              <a:rPr lang="en-US" dirty="0" smtClean="0">
                <a:solidFill>
                  <a:srgbClr val="439639"/>
                </a:solidFill>
                <a:cs typeface="Arial" charset="0"/>
              </a:rPr>
              <a:t/>
            </a:r>
            <a:br>
              <a:rPr lang="en-US" dirty="0" smtClean="0">
                <a:solidFill>
                  <a:srgbClr val="439639"/>
                </a:solidFill>
                <a:cs typeface="Arial" charset="0"/>
              </a:rPr>
            </a:br>
            <a:r>
              <a:rPr lang="en-US" dirty="0" smtClean="0">
                <a:solidFill>
                  <a:srgbClr val="439639"/>
                </a:solidFill>
                <a:cs typeface="Arial" charset="0"/>
              </a:rPr>
              <a:t/>
            </a:r>
            <a:br>
              <a:rPr lang="en-US" dirty="0" smtClean="0">
                <a:solidFill>
                  <a:srgbClr val="439639"/>
                </a:solidFill>
                <a:cs typeface="Arial" charset="0"/>
              </a:rPr>
            </a:br>
            <a:r>
              <a:rPr lang="en-US" sz="3200" b="1" i="1" dirty="0" smtClean="0">
                <a:solidFill>
                  <a:schemeClr val="bg2">
                    <a:lumMod val="75000"/>
                  </a:schemeClr>
                </a:solidFill>
                <a:latin typeface="Desyrel" pitchFamily="2" charset="0"/>
                <a:cs typeface="Arial" charset="0"/>
              </a:rPr>
              <a:t>Cost often goes </a:t>
            </a:r>
            <a:br>
              <a:rPr lang="en-US" sz="3200" b="1" i="1" dirty="0" smtClean="0">
                <a:solidFill>
                  <a:schemeClr val="bg2">
                    <a:lumMod val="75000"/>
                  </a:schemeClr>
                </a:solidFill>
                <a:latin typeface="Desyrel" pitchFamily="2" charset="0"/>
                <a:cs typeface="Arial" charset="0"/>
              </a:rPr>
            </a:br>
            <a:r>
              <a:rPr lang="en-US" sz="3200" b="1" i="1" dirty="0" smtClean="0">
                <a:solidFill>
                  <a:schemeClr val="bg2">
                    <a:lumMod val="75000"/>
                  </a:schemeClr>
                </a:solidFill>
                <a:latin typeface="Desyrel" pitchFamily="2" charset="0"/>
                <a:cs typeface="Arial" charset="0"/>
              </a:rPr>
              <a:t>beyond </a:t>
            </a:r>
            <a:r>
              <a:rPr lang="en-US" sz="3200" b="1" i="1" dirty="0">
                <a:solidFill>
                  <a:schemeClr val="bg2">
                    <a:lumMod val="75000"/>
                  </a:schemeClr>
                </a:solidFill>
                <a:latin typeface="Desyrel" pitchFamily="2" charset="0"/>
                <a:cs typeface="Arial" charset="0"/>
              </a:rPr>
              <a:t>money…</a:t>
            </a:r>
          </a:p>
          <a:p>
            <a:endParaRPr lang="en-US" dirty="0"/>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49</a:t>
            </a:fld>
            <a:endParaRPr lang="en-US" dirty="0">
              <a:solidFill>
                <a:srgbClr val="0083A9">
                  <a:shade val="50000"/>
                </a:srgbClr>
              </a:solidFill>
            </a:endParaRPr>
          </a:p>
        </p:txBody>
      </p:sp>
    </p:spTree>
    <p:extLst>
      <p:ext uri="{BB962C8B-B14F-4D97-AF65-F5344CB8AC3E}">
        <p14:creationId xmlns:p14="http://schemas.microsoft.com/office/powerpoint/2010/main" xmlns="" val="1727674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50925"/>
          </a:xfrm>
        </p:spPr>
        <p:txBody>
          <a:bodyPr anchor="t" anchorCtr="0">
            <a:noAutofit/>
          </a:bodyPr>
          <a:lstStyle/>
          <a:p>
            <a:pPr algn="ctr" fontAlgn="auto">
              <a:spcAft>
                <a:spcPts val="0"/>
              </a:spcAft>
              <a:defRPr/>
            </a:pPr>
            <a:r>
              <a:rPr lang="en-US" sz="3200" dirty="0" smtClean="0">
                <a:solidFill>
                  <a:srgbClr val="004B8D"/>
                </a:solidFill>
              </a:rPr>
              <a:t>Why is </a:t>
            </a:r>
            <a:r>
              <a:rPr lang="en-US" sz="3200" dirty="0" smtClean="0">
                <a:solidFill>
                  <a:srgbClr val="004B8D"/>
                </a:solidFill>
                <a:latin typeface="Desyrel" pitchFamily="2" charset="0"/>
              </a:rPr>
              <a:t>Educator Evaluation </a:t>
            </a:r>
            <a:r>
              <a:rPr lang="en-US" sz="3200" dirty="0" smtClean="0">
                <a:solidFill>
                  <a:srgbClr val="004B8D"/>
                </a:solidFill>
              </a:rPr>
              <a:t>Important?</a:t>
            </a:r>
            <a:endParaRPr lang="en-US" sz="32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5</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800" dirty="0" smtClean="0">
              <a:solidFill>
                <a:srgbClr val="439639"/>
              </a:solidFill>
              <a:latin typeface="Verdana"/>
            </a:endParaRPr>
          </a:p>
          <a:p>
            <a:pPr>
              <a:buClr>
                <a:srgbClr val="439639"/>
              </a:buClr>
              <a:buSzPct val="80000"/>
              <a:defRPr/>
            </a:pPr>
            <a:r>
              <a:rPr lang="en-US" sz="2800" dirty="0" smtClean="0">
                <a:solidFill>
                  <a:srgbClr val="439639"/>
                </a:solidFill>
                <a:latin typeface="Verdana"/>
              </a:rPr>
              <a:t>The </a:t>
            </a:r>
            <a:r>
              <a:rPr lang="en-US" sz="2800" dirty="0">
                <a:solidFill>
                  <a:srgbClr val="439639"/>
                </a:solidFill>
                <a:latin typeface="Verdana"/>
              </a:rPr>
              <a:t>effect of </a:t>
            </a:r>
            <a:r>
              <a:rPr lang="en-US" sz="2800" dirty="0" smtClean="0">
                <a:solidFill>
                  <a:srgbClr val="439639"/>
                </a:solidFill>
                <a:latin typeface="Verdana"/>
              </a:rPr>
              <a:t>“increases </a:t>
            </a:r>
            <a:r>
              <a:rPr lang="en-US" sz="2800" dirty="0">
                <a:solidFill>
                  <a:srgbClr val="439639"/>
                </a:solidFill>
                <a:latin typeface="Verdana"/>
              </a:rPr>
              <a:t>in teacher </a:t>
            </a:r>
            <a:r>
              <a:rPr lang="en-US" sz="2800" dirty="0" smtClean="0">
                <a:solidFill>
                  <a:srgbClr val="439639"/>
                </a:solidFill>
                <a:latin typeface="Verdana"/>
              </a:rPr>
              <a:t>quality” </a:t>
            </a:r>
            <a:r>
              <a:rPr lang="en-US" sz="2800" b="1" i="1" dirty="0">
                <a:solidFill>
                  <a:srgbClr val="0083A9">
                    <a:lumMod val="75000"/>
                  </a:srgbClr>
                </a:solidFill>
                <a:latin typeface="Verdana"/>
              </a:rPr>
              <a:t>swamps the impact</a:t>
            </a:r>
            <a:r>
              <a:rPr lang="en-US" sz="2800" b="1" dirty="0">
                <a:solidFill>
                  <a:srgbClr val="0083A9">
                    <a:lumMod val="75000"/>
                  </a:srgbClr>
                </a:solidFill>
                <a:latin typeface="Verdana"/>
              </a:rPr>
              <a:t> </a:t>
            </a:r>
            <a:r>
              <a:rPr lang="en-US" sz="2800" dirty="0">
                <a:solidFill>
                  <a:srgbClr val="439639"/>
                </a:solidFill>
                <a:latin typeface="Verdana"/>
              </a:rPr>
              <a:t>of any other educational </a:t>
            </a:r>
            <a:r>
              <a:rPr lang="en-US" sz="2800" dirty="0" smtClean="0">
                <a:solidFill>
                  <a:srgbClr val="439639"/>
                </a:solidFill>
                <a:latin typeface="Verdana"/>
              </a:rPr>
              <a:t>investment, such </a:t>
            </a:r>
            <a:r>
              <a:rPr lang="en-US" sz="2800" dirty="0">
                <a:solidFill>
                  <a:srgbClr val="439639"/>
                </a:solidFill>
                <a:latin typeface="Verdana"/>
              </a:rPr>
              <a:t>as reductions in class size</a:t>
            </a:r>
            <a:r>
              <a:rPr lang="en-US" sz="2800" dirty="0" smtClean="0">
                <a:solidFill>
                  <a:srgbClr val="439639"/>
                </a:solidFill>
                <a:latin typeface="Verdana"/>
              </a:rPr>
              <a:t>.</a:t>
            </a:r>
          </a:p>
          <a:p>
            <a:pPr>
              <a:buClr>
                <a:srgbClr val="439639"/>
              </a:buClr>
              <a:buSzPct val="80000"/>
              <a:defRPr/>
            </a:pPr>
            <a:endParaRPr lang="en-US" sz="2800" dirty="0" smtClean="0">
              <a:solidFill>
                <a:srgbClr val="439639"/>
              </a:solidFill>
              <a:latin typeface="Verdana"/>
            </a:endParaRPr>
          </a:p>
          <a:p>
            <a:pPr>
              <a:buClr>
                <a:srgbClr val="439639"/>
              </a:buClr>
              <a:buSzPct val="80000"/>
              <a:defRPr/>
            </a:pPr>
            <a:r>
              <a:rPr lang="en-US" sz="2800" dirty="0" err="1" smtClean="0">
                <a:solidFill>
                  <a:srgbClr val="439639"/>
                </a:solidFill>
                <a:latin typeface="Verdana"/>
              </a:rPr>
              <a:t>Goldhaber</a:t>
            </a:r>
            <a:r>
              <a:rPr lang="en-US" sz="2800" dirty="0" smtClean="0">
                <a:solidFill>
                  <a:srgbClr val="439639"/>
                </a:solidFill>
                <a:latin typeface="Verdana"/>
              </a:rPr>
              <a:t>, 2009                            </a:t>
            </a:r>
          </a:p>
        </p:txBody>
      </p:sp>
    </p:spTree>
    <p:extLst>
      <p:ext uri="{BB962C8B-B14F-4D97-AF65-F5344CB8AC3E}">
        <p14:creationId xmlns:p14="http://schemas.microsoft.com/office/powerpoint/2010/main" xmlns="" val="70068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057400"/>
            <a:ext cx="8534400" cy="1828800"/>
          </a:xfrm>
        </p:spPr>
        <p:txBody>
          <a:bodyPr>
            <a:normAutofit/>
          </a:bodyPr>
          <a:lstStyle/>
          <a:p>
            <a:pPr algn="ctr"/>
            <a:r>
              <a:rPr lang="en-US" sz="4800" dirty="0" smtClean="0">
                <a:solidFill>
                  <a:schemeClr val="bg2">
                    <a:lumMod val="75000"/>
                  </a:schemeClr>
                </a:solidFill>
                <a:latin typeface="Desyrel" pitchFamily="2" charset="0"/>
                <a:cs typeface="Miriam Fixed" pitchFamily="49" charset="-79"/>
              </a:rPr>
              <a:t>Differentiated Needs</a:t>
            </a:r>
            <a:r>
              <a:rPr lang="en-US" sz="4800" dirty="0" smtClean="0">
                <a:solidFill>
                  <a:schemeClr val="bg2">
                    <a:lumMod val="75000"/>
                  </a:schemeClr>
                </a:solidFill>
              </a:rPr>
              <a:t/>
            </a:r>
            <a:br>
              <a:rPr lang="en-US" sz="4800" dirty="0" smtClean="0">
                <a:solidFill>
                  <a:schemeClr val="bg2">
                    <a:lumMod val="75000"/>
                  </a:schemeClr>
                </a:solidFill>
              </a:rPr>
            </a:br>
            <a:r>
              <a:rPr lang="en-US" sz="4800" dirty="0" smtClean="0">
                <a:solidFill>
                  <a:schemeClr val="bg2">
                    <a:lumMod val="75000"/>
                  </a:schemeClr>
                </a:solidFill>
              </a:rPr>
              <a:t>Probationary Staff</a:t>
            </a:r>
            <a:endParaRPr lang="en-US" sz="4800" dirty="0">
              <a:solidFill>
                <a:schemeClr val="bg2">
                  <a:lumMod val="75000"/>
                </a:schemeClr>
              </a:solidFill>
            </a:endParaRPr>
          </a:p>
        </p:txBody>
      </p:sp>
    </p:spTree>
    <p:extLst>
      <p:ext uri="{BB962C8B-B14F-4D97-AF65-F5344CB8AC3E}">
        <p14:creationId xmlns:p14="http://schemas.microsoft.com/office/powerpoint/2010/main" xmlns="" val="28971499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Most </a:t>
            </a:r>
            <a:r>
              <a:rPr lang="en-US" sz="4800" dirty="0" smtClean="0">
                <a:solidFill>
                  <a:srgbClr val="004B8D"/>
                </a:solidFill>
                <a:latin typeface="Desyrel" pitchFamily="2" charset="0"/>
              </a:rPr>
              <a:t>Important</a:t>
            </a:r>
            <a:r>
              <a:rPr lang="en-US" dirty="0" smtClean="0">
                <a:solidFill>
                  <a:srgbClr val="004B8D"/>
                </a:solidFill>
              </a:rPr>
              <a:t> Factor</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51</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sz="2000" dirty="0" smtClean="0">
                <a:solidFill>
                  <a:srgbClr val="439639"/>
                </a:solidFill>
                <a:latin typeface="Verdana"/>
              </a:rPr>
              <a:t>There </a:t>
            </a:r>
            <a:r>
              <a:rPr lang="en-US" sz="2000" dirty="0">
                <a:solidFill>
                  <a:srgbClr val="439639"/>
                </a:solidFill>
                <a:latin typeface="Verdana"/>
              </a:rPr>
              <a:t>is growing consensus that the single most important factor in </a:t>
            </a:r>
            <a:r>
              <a:rPr lang="en-US" sz="2000" dirty="0" smtClean="0">
                <a:solidFill>
                  <a:srgbClr val="439639"/>
                </a:solidFill>
                <a:latin typeface="Verdana"/>
              </a:rPr>
              <a:t>determining student </a:t>
            </a:r>
            <a:r>
              <a:rPr lang="en-US" sz="2000" dirty="0">
                <a:solidFill>
                  <a:srgbClr val="439639"/>
                </a:solidFill>
                <a:latin typeface="Verdana"/>
              </a:rPr>
              <a:t>performance is the </a:t>
            </a:r>
            <a:r>
              <a:rPr lang="en-US" sz="2000" b="1" dirty="0">
                <a:solidFill>
                  <a:schemeClr val="bg2">
                    <a:lumMod val="75000"/>
                  </a:schemeClr>
                </a:solidFill>
                <a:latin typeface="Verdana"/>
              </a:rPr>
              <a:t>quality of the teacher</a:t>
            </a:r>
            <a:r>
              <a:rPr lang="en-US" sz="2000" dirty="0">
                <a:solidFill>
                  <a:srgbClr val="439639"/>
                </a:solidFill>
                <a:latin typeface="Verdana"/>
              </a:rPr>
              <a:t>. </a:t>
            </a:r>
            <a:endParaRPr lang="en-US" sz="2000" dirty="0" smtClean="0">
              <a:solidFill>
                <a:srgbClr val="439639"/>
              </a:solidFill>
              <a:latin typeface="Verdana"/>
            </a:endParaRPr>
          </a:p>
          <a:p>
            <a:pPr>
              <a:buClr>
                <a:srgbClr val="439639"/>
              </a:buClr>
              <a:buSzPct val="80000"/>
              <a:defRPr/>
            </a:pPr>
            <a:endParaRPr lang="en-US" sz="2000" dirty="0">
              <a:solidFill>
                <a:srgbClr val="439639"/>
              </a:solidFill>
              <a:latin typeface="Verdana"/>
            </a:endParaRPr>
          </a:p>
          <a:p>
            <a:pPr>
              <a:buClr>
                <a:srgbClr val="439639"/>
              </a:buClr>
              <a:buSzPct val="80000"/>
              <a:defRPr/>
            </a:pPr>
            <a:r>
              <a:rPr lang="en-US" sz="2000" dirty="0" smtClean="0">
                <a:solidFill>
                  <a:srgbClr val="439639"/>
                </a:solidFill>
                <a:latin typeface="Verdana"/>
              </a:rPr>
              <a:t>Therefore</a:t>
            </a:r>
            <a:r>
              <a:rPr lang="en-US" sz="2000" dirty="0">
                <a:solidFill>
                  <a:srgbClr val="439639"/>
                </a:solidFill>
                <a:latin typeface="Verdana"/>
              </a:rPr>
              <a:t>, if the national </a:t>
            </a:r>
            <a:r>
              <a:rPr lang="en-US" sz="2000" dirty="0" smtClean="0">
                <a:solidFill>
                  <a:srgbClr val="439639"/>
                </a:solidFill>
                <a:latin typeface="Verdana"/>
              </a:rPr>
              <a:t>goal of </a:t>
            </a:r>
            <a:r>
              <a:rPr lang="en-US" sz="2000" dirty="0">
                <a:solidFill>
                  <a:srgbClr val="439639"/>
                </a:solidFill>
                <a:latin typeface="Verdana"/>
              </a:rPr>
              <a:t>providing an equitable education to children across this nation is to be met, it </a:t>
            </a:r>
            <a:r>
              <a:rPr lang="en-US" sz="2000" dirty="0" smtClean="0">
                <a:solidFill>
                  <a:srgbClr val="439639"/>
                </a:solidFill>
                <a:latin typeface="Verdana"/>
              </a:rPr>
              <a:t>is critical </a:t>
            </a:r>
            <a:r>
              <a:rPr lang="en-US" sz="2000" dirty="0">
                <a:solidFill>
                  <a:srgbClr val="439639"/>
                </a:solidFill>
                <a:latin typeface="Verdana"/>
              </a:rPr>
              <a:t>that </a:t>
            </a:r>
            <a:r>
              <a:rPr lang="en-US" sz="2000" b="1" dirty="0">
                <a:solidFill>
                  <a:schemeClr val="bg2">
                    <a:lumMod val="75000"/>
                  </a:schemeClr>
                </a:solidFill>
                <a:latin typeface="Verdana"/>
              </a:rPr>
              <a:t>efforts be concentrated on developing and retaining high-quality </a:t>
            </a:r>
            <a:r>
              <a:rPr lang="en-US" sz="2000" b="1" dirty="0" smtClean="0">
                <a:solidFill>
                  <a:schemeClr val="bg2">
                    <a:lumMod val="75000"/>
                  </a:schemeClr>
                </a:solidFill>
                <a:latin typeface="Verdana"/>
              </a:rPr>
              <a:t>teachers in </a:t>
            </a:r>
            <a:r>
              <a:rPr lang="en-US" sz="2000" b="1" dirty="0">
                <a:solidFill>
                  <a:schemeClr val="bg2">
                    <a:lumMod val="75000"/>
                  </a:schemeClr>
                </a:solidFill>
                <a:latin typeface="Verdana"/>
              </a:rPr>
              <a:t>every community and at every grade level</a:t>
            </a:r>
            <a:r>
              <a:rPr lang="en-US" sz="2000" dirty="0" smtClean="0">
                <a:solidFill>
                  <a:srgbClr val="439639"/>
                </a:solidFill>
                <a:latin typeface="Verdana"/>
              </a:rPr>
              <a:t>.</a:t>
            </a:r>
          </a:p>
          <a:p>
            <a:pPr>
              <a:buClr>
                <a:srgbClr val="439639"/>
              </a:buClr>
              <a:buSzPct val="80000"/>
              <a:defRPr/>
            </a:pPr>
            <a:endParaRPr lang="en-US" sz="2000" b="1" dirty="0" smtClean="0">
              <a:solidFill>
                <a:srgbClr val="439639"/>
              </a:solidFill>
              <a:latin typeface="Verdana"/>
            </a:endParaRPr>
          </a:p>
          <a:p>
            <a:pPr>
              <a:buClr>
                <a:srgbClr val="439639"/>
              </a:buClr>
              <a:buSzPct val="80000"/>
              <a:defRPr/>
            </a:pPr>
            <a:r>
              <a:rPr lang="en-US" i="1" dirty="0">
                <a:solidFill>
                  <a:srgbClr val="439639"/>
                </a:solidFill>
                <a:latin typeface="Verdana"/>
              </a:rPr>
              <a:t>Tapping the Potential: Retaining and Developing </a:t>
            </a:r>
            <a:r>
              <a:rPr lang="en-US" i="1" dirty="0" smtClean="0">
                <a:solidFill>
                  <a:srgbClr val="439639"/>
                </a:solidFill>
                <a:latin typeface="Verdana"/>
              </a:rPr>
              <a:t/>
            </a:r>
            <a:br>
              <a:rPr lang="en-US" i="1" dirty="0" smtClean="0">
                <a:solidFill>
                  <a:srgbClr val="439639"/>
                </a:solidFill>
                <a:latin typeface="Verdana"/>
              </a:rPr>
            </a:br>
            <a:r>
              <a:rPr lang="en-US" i="1" dirty="0" smtClean="0">
                <a:solidFill>
                  <a:srgbClr val="439639"/>
                </a:solidFill>
                <a:latin typeface="Verdana"/>
              </a:rPr>
              <a:t>High-Quality New </a:t>
            </a:r>
            <a:r>
              <a:rPr lang="en-US" i="1" dirty="0">
                <a:solidFill>
                  <a:srgbClr val="439639"/>
                </a:solidFill>
                <a:latin typeface="Verdana"/>
              </a:rPr>
              <a:t>Teachers</a:t>
            </a:r>
          </a:p>
          <a:p>
            <a:pPr>
              <a:buClr>
                <a:srgbClr val="439639"/>
              </a:buClr>
              <a:buSzPct val="80000"/>
              <a:defRPr/>
            </a:pPr>
            <a:endParaRPr lang="en-US" sz="2000" dirty="0" smtClean="0">
              <a:solidFill>
                <a:srgbClr val="439639"/>
              </a:solidFill>
              <a:latin typeface="Verdana"/>
            </a:endParaRPr>
          </a:p>
          <a:p>
            <a:pPr>
              <a:buClr>
                <a:srgbClr val="439639"/>
              </a:buClr>
              <a:buSzPct val="80000"/>
              <a:defRPr/>
            </a:pPr>
            <a:r>
              <a:rPr lang="en-US" sz="2000" dirty="0" smtClean="0">
                <a:solidFill>
                  <a:srgbClr val="439639"/>
                </a:solidFill>
                <a:latin typeface="Verdana"/>
              </a:rPr>
              <a:t>Alliance for Excellent Education</a:t>
            </a:r>
            <a:br>
              <a:rPr lang="en-US" sz="2000" dirty="0" smtClean="0">
                <a:solidFill>
                  <a:srgbClr val="439639"/>
                </a:solidFill>
                <a:latin typeface="Verdana"/>
              </a:rPr>
            </a:br>
            <a:r>
              <a:rPr lang="en-US" sz="2000" dirty="0" smtClean="0">
                <a:solidFill>
                  <a:srgbClr val="439639"/>
                </a:solidFill>
                <a:latin typeface="Verdana"/>
              </a:rPr>
              <a:t>June 23, 2004</a:t>
            </a:r>
          </a:p>
          <a:p>
            <a:pPr marL="36513" indent="-265113">
              <a:buClr>
                <a:srgbClr val="439639"/>
              </a:buClr>
              <a:buSzPct val="80000"/>
              <a:buFont typeface="Wingdings 2" pitchFamily="18" charset="2"/>
              <a:buChar char=""/>
              <a:defRPr/>
            </a:pPr>
            <a:endParaRPr lang="en-US" sz="2000" b="1" dirty="0" smtClean="0">
              <a:solidFill>
                <a:srgbClr val="439639"/>
              </a:solidFill>
              <a:latin typeface="Verdana"/>
            </a:endParaRPr>
          </a:p>
          <a:p>
            <a:pPr marL="36513" indent="-265113">
              <a:buClr>
                <a:srgbClr val="439639"/>
              </a:buClr>
              <a:buSzPct val="80000"/>
              <a:buFont typeface="Wingdings 2" pitchFamily="18" charset="2"/>
              <a:buChar char=""/>
              <a:defRPr/>
            </a:pPr>
            <a:endParaRPr lang="en-US" sz="2000" b="1" dirty="0">
              <a:solidFill>
                <a:srgbClr val="439639"/>
              </a:solidFill>
              <a:latin typeface="Verdana"/>
            </a:endParaRPr>
          </a:p>
          <a:p>
            <a:pPr>
              <a:buClr>
                <a:srgbClr val="439639"/>
              </a:buClr>
              <a:buSzPct val="80000"/>
              <a:defRPr/>
            </a:pPr>
            <a:endParaRPr lang="en-US" sz="2000" b="1" dirty="0" smtClean="0">
              <a:solidFill>
                <a:srgbClr val="439639"/>
              </a:solidFill>
              <a:latin typeface="Verdana"/>
            </a:endParaRPr>
          </a:p>
          <a:p>
            <a:pPr marL="36513" indent="-265113">
              <a:buClr>
                <a:srgbClr val="439639"/>
              </a:buClr>
              <a:buSzPct val="80000"/>
              <a:buFont typeface="Wingdings 2" pitchFamily="18" charset="2"/>
              <a:buChar char=""/>
              <a:defRPr/>
            </a:pPr>
            <a:endParaRPr lang="en-US" sz="2000" b="1" dirty="0">
              <a:solidFill>
                <a:srgbClr val="439639"/>
              </a:solidFill>
              <a:latin typeface="Verdana"/>
            </a:endParaRPr>
          </a:p>
          <a:p>
            <a:pPr marL="36513" indent="-265113">
              <a:buClr>
                <a:srgbClr val="439639"/>
              </a:buClr>
              <a:buSzPct val="80000"/>
              <a:buFont typeface="Wingdings 2" pitchFamily="18" charset="2"/>
              <a:buChar char=""/>
              <a:defRPr/>
            </a:pPr>
            <a:endParaRPr lang="en-US" sz="2000" b="1" dirty="0" smtClean="0">
              <a:solidFill>
                <a:srgbClr val="439639"/>
              </a:solidFill>
              <a:latin typeface="Verdana"/>
            </a:endParaRPr>
          </a:p>
        </p:txBody>
      </p:sp>
    </p:spTree>
    <p:extLst>
      <p:ext uri="{BB962C8B-B14F-4D97-AF65-F5344CB8AC3E}">
        <p14:creationId xmlns:p14="http://schemas.microsoft.com/office/powerpoint/2010/main" xmlns="" val="30667587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533400"/>
            <a:ext cx="3938584" cy="914400"/>
          </a:xfrm>
        </p:spPr>
        <p:txBody>
          <a:bodyPr anchor="t" anchorCtr="0">
            <a:normAutofit/>
          </a:bodyPr>
          <a:lstStyle/>
          <a:p>
            <a:pPr algn="ctr" fontAlgn="auto">
              <a:spcAft>
                <a:spcPts val="0"/>
              </a:spcAft>
              <a:defRPr/>
            </a:pPr>
            <a:r>
              <a:rPr lang="en-US" sz="2400" dirty="0" smtClean="0">
                <a:solidFill>
                  <a:srgbClr val="004B8D"/>
                </a:solidFill>
              </a:rPr>
              <a:t>Current </a:t>
            </a:r>
            <a:r>
              <a:rPr lang="en-US" sz="2800" dirty="0" smtClean="0">
                <a:solidFill>
                  <a:srgbClr val="004B8D"/>
                </a:solidFill>
                <a:latin typeface="Desyrel" pitchFamily="2" charset="0"/>
              </a:rPr>
              <a:t>New Teacher </a:t>
            </a:r>
            <a:r>
              <a:rPr lang="en-US" sz="2400" dirty="0" smtClean="0">
                <a:solidFill>
                  <a:srgbClr val="004B8D"/>
                </a:solidFill>
              </a:rPr>
              <a:t/>
            </a:r>
            <a:br>
              <a:rPr lang="en-US" sz="2400" dirty="0" smtClean="0">
                <a:solidFill>
                  <a:srgbClr val="004B8D"/>
                </a:solidFill>
              </a:rPr>
            </a:br>
            <a:r>
              <a:rPr lang="en-US" sz="2400" dirty="0" smtClean="0">
                <a:solidFill>
                  <a:srgbClr val="004B8D"/>
                </a:solidFill>
              </a:rPr>
              <a:t>Induction Support</a:t>
            </a:r>
            <a:endParaRPr lang="en-US" sz="2400" dirty="0">
              <a:solidFill>
                <a:srgbClr val="004B8D"/>
              </a:solidFill>
            </a:endParaRPr>
          </a:p>
        </p:txBody>
      </p:sp>
      <p:sp>
        <p:nvSpPr>
          <p:cNvPr id="6" name="Text Placeholder 5"/>
          <p:cNvSpPr>
            <a:spLocks noGrp="1"/>
          </p:cNvSpPr>
          <p:nvPr>
            <p:ph type="body" idx="2"/>
          </p:nvPr>
        </p:nvSpPr>
        <p:spPr>
          <a:xfrm>
            <a:off x="4724400" y="1447802"/>
            <a:ext cx="3786247" cy="4495798"/>
          </a:xfrm>
        </p:spPr>
        <p:txBody>
          <a:bodyPr/>
          <a:lstStyle/>
          <a:p>
            <a:endParaRPr lang="en-US" sz="2000" dirty="0" smtClean="0">
              <a:solidFill>
                <a:schemeClr val="bg2">
                  <a:lumMod val="75000"/>
                </a:schemeClr>
              </a:solidFill>
            </a:endParaRPr>
          </a:p>
          <a:p>
            <a:r>
              <a:rPr lang="en-US" sz="2000" dirty="0" smtClean="0">
                <a:solidFill>
                  <a:schemeClr val="bg2">
                    <a:lumMod val="75000"/>
                  </a:schemeClr>
                </a:solidFill>
              </a:rPr>
              <a:t>At your table:</a:t>
            </a:r>
          </a:p>
          <a:p>
            <a:endParaRPr lang="en-US" sz="2000" dirty="0">
              <a:solidFill>
                <a:schemeClr val="bg2">
                  <a:lumMod val="75000"/>
                </a:schemeClr>
              </a:solidFill>
            </a:endParaRPr>
          </a:p>
          <a:p>
            <a:pPr marL="361188" indent="-342900">
              <a:buClr>
                <a:schemeClr val="bg2"/>
              </a:buClr>
              <a:buFont typeface="+mj-lt"/>
              <a:buAutoNum type="arabicPeriod"/>
            </a:pPr>
            <a:r>
              <a:rPr lang="en-US" sz="2000" dirty="0" smtClean="0">
                <a:solidFill>
                  <a:schemeClr val="bg2">
                    <a:lumMod val="75000"/>
                  </a:schemeClr>
                </a:solidFill>
              </a:rPr>
              <a:t>Solo a list of the strategies in which you are </a:t>
            </a:r>
            <a:r>
              <a:rPr lang="en-US" sz="2000" b="1" i="1" dirty="0" smtClean="0">
                <a:solidFill>
                  <a:schemeClr val="bg2">
                    <a:lumMod val="75000"/>
                  </a:schemeClr>
                </a:solidFill>
              </a:rPr>
              <a:t>currently using to support </a:t>
            </a:r>
            <a:r>
              <a:rPr lang="en-US" sz="2000" dirty="0" smtClean="0">
                <a:solidFill>
                  <a:schemeClr val="bg2">
                    <a:lumMod val="75000"/>
                  </a:schemeClr>
                </a:solidFill>
              </a:rPr>
              <a:t>the development of new teachers.</a:t>
            </a:r>
          </a:p>
          <a:p>
            <a:pPr marL="361188" indent="-342900">
              <a:buClr>
                <a:schemeClr val="bg2"/>
              </a:buClr>
              <a:buFont typeface="+mj-lt"/>
              <a:buAutoNum type="arabicPeriod"/>
            </a:pPr>
            <a:endParaRPr lang="en-US" sz="2000" dirty="0">
              <a:solidFill>
                <a:schemeClr val="bg2">
                  <a:lumMod val="75000"/>
                </a:schemeClr>
              </a:solidFill>
            </a:endParaRPr>
          </a:p>
          <a:p>
            <a:pPr marL="361188" indent="-342900">
              <a:buClr>
                <a:schemeClr val="bg2"/>
              </a:buClr>
              <a:buFont typeface="+mj-lt"/>
              <a:buAutoNum type="arabicPeriod"/>
            </a:pPr>
            <a:r>
              <a:rPr lang="en-US" sz="2000" dirty="0" smtClean="0">
                <a:solidFill>
                  <a:schemeClr val="bg2">
                    <a:lumMod val="75000"/>
                  </a:schemeClr>
                </a:solidFill>
              </a:rPr>
              <a:t>As a table, share strategies and develop a </a:t>
            </a:r>
            <a:r>
              <a:rPr lang="en-US" sz="2000" b="1" i="1" dirty="0" smtClean="0">
                <a:solidFill>
                  <a:schemeClr val="bg2">
                    <a:lumMod val="75000"/>
                  </a:schemeClr>
                </a:solidFill>
              </a:rPr>
              <a:t>master list</a:t>
            </a:r>
            <a:r>
              <a:rPr lang="en-US" sz="2000" dirty="0" smtClean="0">
                <a:solidFill>
                  <a:schemeClr val="bg2">
                    <a:lumMod val="75000"/>
                  </a:schemeClr>
                </a:solidFill>
              </a:rPr>
              <a:t>.</a:t>
            </a:r>
          </a:p>
          <a:p>
            <a:pPr marL="361188" indent="-342900">
              <a:buAutoNum type="arabicPeriod"/>
            </a:pPr>
            <a:endParaRPr lang="en-US" sz="2000" dirty="0">
              <a:solidFill>
                <a:schemeClr val="bg2"/>
              </a:solidFill>
            </a:endParaRPr>
          </a:p>
          <a:p>
            <a:pPr marL="361188" indent="-342900">
              <a:buAutoNum type="arabicPeriod"/>
            </a:pPr>
            <a:endParaRPr lang="en-US" sz="2000" dirty="0">
              <a:solidFill>
                <a:schemeClr val="bg2"/>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52</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800" b="1" dirty="0" smtClean="0">
              <a:solidFill>
                <a:srgbClr val="439639"/>
              </a:solidFill>
              <a:latin typeface="Verdana"/>
            </a:endParaRPr>
          </a:p>
          <a:p>
            <a:pPr>
              <a:buClr>
                <a:srgbClr val="439639"/>
              </a:buClr>
              <a:buSzPct val="80000"/>
              <a:defRPr/>
            </a:pPr>
            <a:endParaRPr lang="en-US" sz="2800" b="1" dirty="0">
              <a:solidFill>
                <a:srgbClr val="439639"/>
              </a:solidFill>
              <a:latin typeface="Verdana"/>
            </a:endParaRPr>
          </a:p>
          <a:p>
            <a:pPr marL="36513" indent="-265113">
              <a:buClr>
                <a:srgbClr val="439639"/>
              </a:buClr>
              <a:buSzPct val="80000"/>
              <a:buFont typeface="Wingdings 2" pitchFamily="18" charset="2"/>
              <a:buChar char=""/>
              <a:defRPr/>
            </a:pPr>
            <a:endParaRPr lang="en-US" sz="2800" b="1" dirty="0" smtClean="0">
              <a:solidFill>
                <a:srgbClr val="439639"/>
              </a:solidFill>
              <a:latin typeface="Verdana"/>
            </a:endParaRPr>
          </a:p>
          <a:p>
            <a:pPr marL="36513" indent="-265113">
              <a:buClr>
                <a:srgbClr val="439639"/>
              </a:buClr>
              <a:buSzPct val="80000"/>
              <a:buFont typeface="Wingdings 2" pitchFamily="18" charset="2"/>
              <a:buChar char=""/>
              <a:defRPr/>
            </a:pPr>
            <a:endParaRPr lang="en-US" sz="2800" b="1" dirty="0">
              <a:solidFill>
                <a:srgbClr val="439639"/>
              </a:solidFill>
              <a:latin typeface="Verdana"/>
            </a:endParaRPr>
          </a:p>
          <a:p>
            <a:pPr>
              <a:buClr>
                <a:srgbClr val="439639"/>
              </a:buClr>
              <a:buSzPct val="80000"/>
              <a:defRPr/>
            </a:pPr>
            <a:endParaRPr lang="en-US" sz="2800" b="1" dirty="0" smtClean="0">
              <a:solidFill>
                <a:srgbClr val="439639"/>
              </a:solidFill>
              <a:latin typeface="Verdana"/>
            </a:endParaRPr>
          </a:p>
          <a:p>
            <a:pPr marL="36513" indent="-265113">
              <a:buClr>
                <a:srgbClr val="439639"/>
              </a:buClr>
              <a:buSzPct val="80000"/>
              <a:buFont typeface="Wingdings 2" pitchFamily="18" charset="2"/>
              <a:buChar char=""/>
              <a:defRPr/>
            </a:pPr>
            <a:endParaRPr lang="en-US" sz="2800" b="1" dirty="0">
              <a:solidFill>
                <a:srgbClr val="439639"/>
              </a:solidFill>
              <a:latin typeface="Verdana"/>
            </a:endParaRPr>
          </a:p>
          <a:p>
            <a:pPr marL="36513" indent="-265113">
              <a:buClr>
                <a:srgbClr val="439639"/>
              </a:buClr>
              <a:buSzPct val="80000"/>
              <a:buFont typeface="Wingdings 2" pitchFamily="18" charset="2"/>
              <a:buChar char=""/>
              <a:defRPr/>
            </a:pPr>
            <a:endParaRPr lang="en-US" sz="2800" b="1" dirty="0" smtClean="0">
              <a:solidFill>
                <a:srgbClr val="439639"/>
              </a:solidFill>
              <a:latin typeface="Verdana"/>
            </a:endParaRPr>
          </a:p>
        </p:txBody>
      </p:sp>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593335" y="1295400"/>
            <a:ext cx="3978665" cy="4042196"/>
          </a:xfrm>
        </p:spPr>
      </p:pic>
    </p:spTree>
    <p:extLst>
      <p:ext uri="{BB962C8B-B14F-4D97-AF65-F5344CB8AC3E}">
        <p14:creationId xmlns:p14="http://schemas.microsoft.com/office/powerpoint/2010/main" xmlns="" val="9137103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257800"/>
            <a:ext cx="8183880" cy="1051560"/>
          </a:xfrm>
        </p:spPr>
        <p:txBody>
          <a:bodyPr anchor="t" anchorCtr="0">
            <a:normAutofit/>
          </a:bodyPr>
          <a:lstStyle/>
          <a:p>
            <a:pPr fontAlgn="auto">
              <a:spcAft>
                <a:spcPts val="0"/>
              </a:spcAft>
              <a:defRPr/>
            </a:pPr>
            <a:r>
              <a:rPr lang="en-US" sz="2700" dirty="0" smtClean="0">
                <a:solidFill>
                  <a:srgbClr val="004B8D"/>
                </a:solidFill>
              </a:rPr>
              <a:t>What New Teachers Really Need </a:t>
            </a:r>
            <a:br>
              <a:rPr lang="en-US" sz="2700" dirty="0" smtClean="0">
                <a:solidFill>
                  <a:srgbClr val="004B8D"/>
                </a:solidFill>
              </a:rPr>
            </a:br>
            <a:r>
              <a:rPr lang="en-US" sz="2700" dirty="0" smtClean="0">
                <a:solidFill>
                  <a:srgbClr val="004B8D"/>
                </a:solidFill>
              </a:rPr>
              <a:t>(Mandel, 2006)</a:t>
            </a:r>
            <a:endParaRPr lang="en-US" sz="2200" dirty="0">
              <a:solidFill>
                <a:srgbClr val="004B8D"/>
              </a:solidFill>
            </a:endParaRPr>
          </a:p>
        </p:txBody>
      </p:sp>
      <p:sp>
        <p:nvSpPr>
          <p:cNvPr id="6" name="Content Placeholder 5"/>
          <p:cNvSpPr>
            <a:spLocks noGrp="1"/>
          </p:cNvSpPr>
          <p:nvPr>
            <p:ph sz="quarter" idx="4"/>
          </p:nvPr>
        </p:nvSpPr>
        <p:spPr>
          <a:xfrm>
            <a:off x="4652169" y="990600"/>
            <a:ext cx="3931920" cy="3947160"/>
          </a:xfrm>
        </p:spPr>
        <p:txBody>
          <a:bodyPr/>
          <a:lstStyle/>
          <a:p>
            <a:pPr>
              <a:spcBef>
                <a:spcPct val="0"/>
              </a:spcBef>
              <a:buClr>
                <a:srgbClr val="439639"/>
              </a:buClr>
              <a:defRPr/>
            </a:pPr>
            <a:r>
              <a:rPr lang="en-US" sz="2000" dirty="0" smtClean="0">
                <a:solidFill>
                  <a:srgbClr val="439639"/>
                </a:solidFill>
                <a:cs typeface="Arial" charset="0"/>
              </a:rPr>
              <a:t>Solo article</a:t>
            </a:r>
          </a:p>
          <a:p>
            <a:pPr>
              <a:spcBef>
                <a:spcPct val="0"/>
              </a:spcBef>
              <a:buClr>
                <a:srgbClr val="439639"/>
              </a:buClr>
              <a:defRPr/>
            </a:pPr>
            <a:endParaRPr lang="en-US" sz="2000" dirty="0" smtClean="0">
              <a:solidFill>
                <a:srgbClr val="439639"/>
              </a:solidFill>
              <a:cs typeface="Arial" charset="0"/>
            </a:endParaRPr>
          </a:p>
          <a:p>
            <a:pPr>
              <a:spcBef>
                <a:spcPct val="0"/>
              </a:spcBef>
              <a:buClr>
                <a:srgbClr val="439639"/>
              </a:buClr>
              <a:defRPr/>
            </a:pPr>
            <a:r>
              <a:rPr lang="en-US" sz="2000" dirty="0" smtClean="0">
                <a:solidFill>
                  <a:srgbClr val="439639"/>
                </a:solidFill>
                <a:cs typeface="Arial" charset="0"/>
              </a:rPr>
              <a:t>How to Monica’s needs </a:t>
            </a:r>
            <a:r>
              <a:rPr lang="en-US" sz="2000" b="1" i="1" dirty="0" smtClean="0">
                <a:solidFill>
                  <a:schemeClr val="bg2">
                    <a:lumMod val="75000"/>
                  </a:schemeClr>
                </a:solidFill>
                <a:cs typeface="Arial" charset="0"/>
              </a:rPr>
              <a:t>compare </a:t>
            </a:r>
            <a:r>
              <a:rPr lang="en-US" sz="2000" dirty="0" smtClean="0">
                <a:solidFill>
                  <a:srgbClr val="439639"/>
                </a:solidFill>
                <a:cs typeface="Arial" charset="0"/>
              </a:rPr>
              <a:t>to the new teachers in your setting?</a:t>
            </a:r>
          </a:p>
          <a:p>
            <a:pPr marL="0" indent="0">
              <a:spcBef>
                <a:spcPct val="0"/>
              </a:spcBef>
              <a:buClr>
                <a:srgbClr val="439639"/>
              </a:buClr>
              <a:buNone/>
              <a:defRPr/>
            </a:pPr>
            <a:endParaRPr lang="en-US" sz="2000" dirty="0">
              <a:solidFill>
                <a:srgbClr val="439639"/>
              </a:solidFill>
              <a:cs typeface="Arial" charset="0"/>
            </a:endParaRPr>
          </a:p>
          <a:p>
            <a:pPr>
              <a:spcBef>
                <a:spcPct val="0"/>
              </a:spcBef>
              <a:buClr>
                <a:srgbClr val="439639"/>
              </a:buClr>
              <a:defRPr/>
            </a:pPr>
            <a:r>
              <a:rPr lang="en-US" sz="2000" dirty="0" smtClean="0">
                <a:solidFill>
                  <a:srgbClr val="439639"/>
                </a:solidFill>
                <a:cs typeface="Arial" charset="0"/>
              </a:rPr>
              <a:t>How do you currently </a:t>
            </a:r>
            <a:r>
              <a:rPr lang="en-US" sz="2000" b="1" i="1" dirty="0" smtClean="0">
                <a:solidFill>
                  <a:schemeClr val="bg2">
                    <a:lumMod val="75000"/>
                  </a:schemeClr>
                </a:solidFill>
                <a:cs typeface="Arial" charset="0"/>
              </a:rPr>
              <a:t>seek out </a:t>
            </a:r>
            <a:r>
              <a:rPr lang="en-US" sz="2000" dirty="0" smtClean="0">
                <a:solidFill>
                  <a:srgbClr val="439639"/>
                </a:solidFill>
                <a:cs typeface="Arial" charset="0"/>
              </a:rPr>
              <a:t>the needs of your new teachers?</a:t>
            </a:r>
          </a:p>
          <a:p>
            <a:pPr>
              <a:spcBef>
                <a:spcPct val="0"/>
              </a:spcBef>
              <a:buClr>
                <a:srgbClr val="439639"/>
              </a:buClr>
              <a:defRPr/>
            </a:pPr>
            <a:endParaRPr lang="en-US" sz="2000" dirty="0">
              <a:solidFill>
                <a:srgbClr val="439639"/>
              </a:solidFill>
              <a:cs typeface="Arial" charset="0"/>
            </a:endParaRPr>
          </a:p>
          <a:p>
            <a:pPr>
              <a:spcBef>
                <a:spcPct val="0"/>
              </a:spcBef>
              <a:buClr>
                <a:srgbClr val="439639"/>
              </a:buClr>
              <a:defRPr/>
            </a:pPr>
            <a:r>
              <a:rPr lang="en-US" sz="2000" dirty="0" smtClean="0">
                <a:solidFill>
                  <a:srgbClr val="439639"/>
                </a:solidFill>
                <a:cs typeface="Arial" charset="0"/>
              </a:rPr>
              <a:t>What </a:t>
            </a:r>
            <a:r>
              <a:rPr lang="en-US" sz="2000" b="1" i="1" dirty="0" smtClean="0">
                <a:solidFill>
                  <a:schemeClr val="bg2">
                    <a:lumMod val="75000"/>
                  </a:schemeClr>
                </a:solidFill>
                <a:cs typeface="Arial" charset="0"/>
              </a:rPr>
              <a:t>strategies </a:t>
            </a:r>
            <a:r>
              <a:rPr lang="en-US" sz="2000" dirty="0" smtClean="0">
                <a:solidFill>
                  <a:srgbClr val="439639"/>
                </a:solidFill>
                <a:cs typeface="Arial" charset="0"/>
              </a:rPr>
              <a:t>brainstormed earlier meet needs similar to Monica’s?</a:t>
            </a: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53</a:t>
            </a:fld>
            <a:endParaRPr lang="en-US" dirty="0">
              <a:solidFill>
                <a:srgbClr val="0083A9">
                  <a:shade val="50000"/>
                </a:srgbClr>
              </a:solidFill>
            </a:endParaRPr>
          </a:p>
        </p:txBody>
      </p:sp>
      <p:pic>
        <p:nvPicPr>
          <p:cNvPr id="9" name="Content Placeholder 8"/>
          <p:cNvPicPr>
            <a:picLocks noGrp="1" noChangeAspect="1"/>
          </p:cNvPicPr>
          <p:nvPr>
            <p:ph sz="quarter" idx="2"/>
          </p:nvPr>
        </p:nvPicPr>
        <p:blipFill>
          <a:blip r:embed="rId3" cstate="print">
            <a:extLst>
              <a:ext uri="{28A0092B-C50C-407E-A947-70E740481C1C}">
                <a14:useLocalDpi xmlns:a14="http://schemas.microsoft.com/office/drawing/2010/main" xmlns="" val="0"/>
              </a:ext>
            </a:extLst>
          </a:blip>
          <a:stretch>
            <a:fillRect/>
          </a:stretch>
        </p:blipFill>
        <p:spPr>
          <a:xfrm>
            <a:off x="828675" y="914400"/>
            <a:ext cx="3794125" cy="4022725"/>
          </a:xfrm>
        </p:spPr>
      </p:pic>
    </p:spTree>
    <p:extLst>
      <p:ext uri="{BB962C8B-B14F-4D97-AF65-F5344CB8AC3E}">
        <p14:creationId xmlns:p14="http://schemas.microsoft.com/office/powerpoint/2010/main" xmlns="" val="39753286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dirty="0" smtClean="0">
                <a:solidFill>
                  <a:srgbClr val="004B8D"/>
                </a:solidFill>
              </a:rPr>
              <a:t>A Probationary Teacher’s Needs…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54</a:t>
            </a:fld>
            <a:endParaRPr lang="en-US" dirty="0">
              <a:solidFill>
                <a:srgbClr val="0083A9">
                  <a:shade val="50000"/>
                </a:srgb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1836419"/>
            <a:ext cx="2987040" cy="3326128"/>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24200" y="1836419"/>
            <a:ext cx="2987040" cy="3326128"/>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91200" y="1836419"/>
            <a:ext cx="2987040" cy="3326128"/>
          </a:xfrm>
          <a:prstGeom prst="rect">
            <a:avLst/>
          </a:prstGeom>
        </p:spPr>
      </p:pic>
      <p:sp>
        <p:nvSpPr>
          <p:cNvPr id="17" name="TextBox 16"/>
          <p:cNvSpPr txBox="1"/>
          <p:nvPr/>
        </p:nvSpPr>
        <p:spPr>
          <a:xfrm>
            <a:off x="1074420" y="5486400"/>
            <a:ext cx="1752600" cy="707886"/>
          </a:xfrm>
          <a:prstGeom prst="rect">
            <a:avLst/>
          </a:prstGeom>
          <a:noFill/>
        </p:spPr>
        <p:txBody>
          <a:bodyPr wrap="square" rtlCol="0">
            <a:spAutoFit/>
          </a:bodyPr>
          <a:lstStyle/>
          <a:p>
            <a:pPr algn="ctr"/>
            <a:r>
              <a:rPr lang="en-US" sz="2000" dirty="0" smtClean="0">
                <a:solidFill>
                  <a:srgbClr val="0083A9">
                    <a:lumMod val="75000"/>
                  </a:srgbClr>
                </a:solidFill>
                <a:latin typeface="Franklin Gothic Demi Cond" panose="020B0706030402020204" pitchFamily="34" charset="0"/>
                <a:cs typeface="MV Boli" pitchFamily="2" charset="0"/>
              </a:rPr>
              <a:t>Year 1 </a:t>
            </a:r>
            <a:br>
              <a:rPr lang="en-US" sz="2000" dirty="0" smtClean="0">
                <a:solidFill>
                  <a:srgbClr val="0083A9">
                    <a:lumMod val="75000"/>
                  </a:srgbClr>
                </a:solidFill>
                <a:latin typeface="Franklin Gothic Demi Cond" panose="020B0706030402020204" pitchFamily="34" charset="0"/>
                <a:cs typeface="MV Boli" pitchFamily="2" charset="0"/>
              </a:rPr>
            </a:br>
            <a:r>
              <a:rPr lang="en-US" sz="2000" dirty="0" smtClean="0">
                <a:solidFill>
                  <a:srgbClr val="0083A9">
                    <a:lumMod val="75000"/>
                  </a:srgbClr>
                </a:solidFill>
                <a:latin typeface="Franklin Gothic Demi Cond" panose="020B0706030402020204" pitchFamily="34" charset="0"/>
                <a:cs typeface="MV Boli" pitchFamily="2" charset="0"/>
              </a:rPr>
              <a:t>Teacher</a:t>
            </a:r>
            <a:endParaRPr lang="en-US" sz="2000" dirty="0">
              <a:solidFill>
                <a:srgbClr val="0083A9">
                  <a:lumMod val="75000"/>
                </a:srgbClr>
              </a:solidFill>
              <a:latin typeface="Franklin Gothic Demi Cond" panose="020B0706030402020204" pitchFamily="34" charset="0"/>
              <a:cs typeface="MV Boli" pitchFamily="2" charset="0"/>
            </a:endParaRPr>
          </a:p>
        </p:txBody>
      </p:sp>
      <p:sp>
        <p:nvSpPr>
          <p:cNvPr id="18" name="TextBox 17"/>
          <p:cNvSpPr txBox="1"/>
          <p:nvPr/>
        </p:nvSpPr>
        <p:spPr>
          <a:xfrm>
            <a:off x="3741420" y="5486400"/>
            <a:ext cx="1752600" cy="707886"/>
          </a:xfrm>
          <a:prstGeom prst="rect">
            <a:avLst/>
          </a:prstGeom>
          <a:noFill/>
        </p:spPr>
        <p:txBody>
          <a:bodyPr wrap="square" rtlCol="0">
            <a:spAutoFit/>
          </a:bodyPr>
          <a:lstStyle/>
          <a:p>
            <a:pPr algn="ctr"/>
            <a:r>
              <a:rPr lang="en-US" sz="2000" dirty="0" smtClean="0">
                <a:solidFill>
                  <a:srgbClr val="0083A9">
                    <a:lumMod val="75000"/>
                  </a:srgbClr>
                </a:solidFill>
                <a:latin typeface="Franklin Gothic Demi Cond" panose="020B0706030402020204" pitchFamily="34" charset="0"/>
                <a:cs typeface="MV Boli" pitchFamily="2" charset="0"/>
              </a:rPr>
              <a:t>Year 2 </a:t>
            </a:r>
            <a:br>
              <a:rPr lang="en-US" sz="2000" dirty="0" smtClean="0">
                <a:solidFill>
                  <a:srgbClr val="0083A9">
                    <a:lumMod val="75000"/>
                  </a:srgbClr>
                </a:solidFill>
                <a:latin typeface="Franklin Gothic Demi Cond" panose="020B0706030402020204" pitchFamily="34" charset="0"/>
                <a:cs typeface="MV Boli" pitchFamily="2" charset="0"/>
              </a:rPr>
            </a:br>
            <a:r>
              <a:rPr lang="en-US" sz="2000" dirty="0" smtClean="0">
                <a:solidFill>
                  <a:srgbClr val="0083A9">
                    <a:lumMod val="75000"/>
                  </a:srgbClr>
                </a:solidFill>
                <a:latin typeface="Franklin Gothic Demi Cond" panose="020B0706030402020204" pitchFamily="34" charset="0"/>
                <a:cs typeface="MV Boli" pitchFamily="2" charset="0"/>
              </a:rPr>
              <a:t>Teacher</a:t>
            </a:r>
            <a:endParaRPr lang="en-US" sz="2000" dirty="0">
              <a:solidFill>
                <a:srgbClr val="0083A9">
                  <a:lumMod val="75000"/>
                </a:srgbClr>
              </a:solidFill>
              <a:latin typeface="Franklin Gothic Demi Cond" panose="020B0706030402020204" pitchFamily="34" charset="0"/>
              <a:cs typeface="MV Boli" pitchFamily="2" charset="0"/>
            </a:endParaRPr>
          </a:p>
        </p:txBody>
      </p:sp>
      <p:sp>
        <p:nvSpPr>
          <p:cNvPr id="19" name="TextBox 18"/>
          <p:cNvSpPr txBox="1"/>
          <p:nvPr/>
        </p:nvSpPr>
        <p:spPr>
          <a:xfrm>
            <a:off x="6408420" y="5486400"/>
            <a:ext cx="1752600" cy="707886"/>
          </a:xfrm>
          <a:prstGeom prst="rect">
            <a:avLst/>
          </a:prstGeom>
          <a:noFill/>
        </p:spPr>
        <p:txBody>
          <a:bodyPr wrap="square" rtlCol="0">
            <a:spAutoFit/>
          </a:bodyPr>
          <a:lstStyle/>
          <a:p>
            <a:pPr algn="ctr"/>
            <a:r>
              <a:rPr lang="en-US" sz="2000" dirty="0" smtClean="0">
                <a:solidFill>
                  <a:srgbClr val="0083A9">
                    <a:lumMod val="75000"/>
                  </a:srgbClr>
                </a:solidFill>
                <a:latin typeface="Franklin Gothic Demi Cond" panose="020B0706030402020204" pitchFamily="34" charset="0"/>
                <a:cs typeface="MV Boli" pitchFamily="2" charset="0"/>
              </a:rPr>
              <a:t>Years 3-5 </a:t>
            </a:r>
            <a:br>
              <a:rPr lang="en-US" sz="2000" dirty="0" smtClean="0">
                <a:solidFill>
                  <a:srgbClr val="0083A9">
                    <a:lumMod val="75000"/>
                  </a:srgbClr>
                </a:solidFill>
                <a:latin typeface="Franklin Gothic Demi Cond" panose="020B0706030402020204" pitchFamily="34" charset="0"/>
                <a:cs typeface="MV Boli" pitchFamily="2" charset="0"/>
              </a:rPr>
            </a:br>
            <a:r>
              <a:rPr lang="en-US" sz="2000" dirty="0" smtClean="0">
                <a:solidFill>
                  <a:srgbClr val="0083A9">
                    <a:lumMod val="75000"/>
                  </a:srgbClr>
                </a:solidFill>
                <a:latin typeface="Franklin Gothic Demi Cond" panose="020B0706030402020204" pitchFamily="34" charset="0"/>
                <a:cs typeface="MV Boli" pitchFamily="2" charset="0"/>
              </a:rPr>
              <a:t>Teacher</a:t>
            </a:r>
            <a:endParaRPr lang="en-US" sz="2000" dirty="0">
              <a:solidFill>
                <a:srgbClr val="0083A9">
                  <a:lumMod val="75000"/>
                </a:srgbClr>
              </a:solidFill>
              <a:latin typeface="Franklin Gothic Demi Cond" panose="020B0706030402020204" pitchFamily="34" charset="0"/>
              <a:cs typeface="MV Boli" pitchFamily="2" charset="0"/>
            </a:endParaRPr>
          </a:p>
        </p:txBody>
      </p:sp>
    </p:spTree>
    <p:extLst>
      <p:ext uri="{BB962C8B-B14F-4D97-AF65-F5344CB8AC3E}">
        <p14:creationId xmlns:p14="http://schemas.microsoft.com/office/powerpoint/2010/main" xmlns="" val="73755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183880" cy="1051560"/>
          </a:xfrm>
        </p:spPr>
        <p:txBody>
          <a:bodyPr anchor="t" anchorCtr="0">
            <a:normAutofit/>
          </a:bodyPr>
          <a:lstStyle/>
          <a:p>
            <a:pPr fontAlgn="auto">
              <a:spcAft>
                <a:spcPts val="0"/>
              </a:spcAft>
              <a:defRPr/>
            </a:pPr>
            <a:r>
              <a:rPr lang="en-US" sz="2800" dirty="0" smtClean="0">
                <a:solidFill>
                  <a:srgbClr val="004B8D"/>
                </a:solidFill>
              </a:rPr>
              <a:t>What New Teachers Really Need </a:t>
            </a:r>
            <a:br>
              <a:rPr lang="en-US" sz="2800" dirty="0" smtClean="0">
                <a:solidFill>
                  <a:srgbClr val="004B8D"/>
                </a:solidFill>
              </a:rPr>
            </a:br>
            <a:r>
              <a:rPr lang="en-US" sz="2800" dirty="0" smtClean="0">
                <a:solidFill>
                  <a:srgbClr val="004B8D"/>
                </a:solidFill>
              </a:rPr>
              <a:t>(Mandel, 2006)</a:t>
            </a:r>
            <a:endParaRPr lang="en-US" sz="2400" dirty="0">
              <a:solidFill>
                <a:srgbClr val="004B8D"/>
              </a:solidFill>
            </a:endParaRPr>
          </a:p>
        </p:txBody>
      </p:sp>
      <p:sp>
        <p:nvSpPr>
          <p:cNvPr id="6" name="Content Placeholder 5"/>
          <p:cNvSpPr>
            <a:spLocks noGrp="1"/>
          </p:cNvSpPr>
          <p:nvPr>
            <p:ph sz="quarter" idx="4"/>
          </p:nvPr>
        </p:nvSpPr>
        <p:spPr>
          <a:xfrm>
            <a:off x="4652169" y="990600"/>
            <a:ext cx="3931920" cy="3947160"/>
          </a:xfrm>
        </p:spPr>
        <p:txBody>
          <a:bodyPr/>
          <a:lstStyle/>
          <a:p>
            <a:pPr marL="0" indent="0">
              <a:spcBef>
                <a:spcPct val="0"/>
              </a:spcBef>
              <a:buClr>
                <a:srgbClr val="439639"/>
              </a:buClr>
              <a:buNone/>
              <a:defRPr/>
            </a:pPr>
            <a:endParaRPr lang="en-US" sz="2000" dirty="0" smtClean="0">
              <a:solidFill>
                <a:srgbClr val="439639"/>
              </a:solidFill>
              <a:cs typeface="Arial" charset="0"/>
            </a:endParaRPr>
          </a:p>
          <a:p>
            <a:pPr marL="0" indent="0">
              <a:spcBef>
                <a:spcPct val="0"/>
              </a:spcBef>
              <a:buClr>
                <a:srgbClr val="439639"/>
              </a:buClr>
              <a:buNone/>
              <a:defRPr/>
            </a:pPr>
            <a:endParaRPr lang="en-US" sz="2000" dirty="0" smtClean="0">
              <a:solidFill>
                <a:srgbClr val="439639"/>
              </a:solidFill>
              <a:cs typeface="Arial" charset="0"/>
            </a:endParaRPr>
          </a:p>
          <a:p>
            <a:pPr>
              <a:spcBef>
                <a:spcPct val="0"/>
              </a:spcBef>
              <a:buClr>
                <a:srgbClr val="439639"/>
              </a:buClr>
              <a:defRPr/>
            </a:pPr>
            <a:r>
              <a:rPr lang="en-US" sz="2000" dirty="0" smtClean="0">
                <a:solidFill>
                  <a:srgbClr val="439639"/>
                </a:solidFill>
                <a:cs typeface="Arial" charset="0"/>
              </a:rPr>
              <a:t>As a table, how do the needs identified on chart paper </a:t>
            </a:r>
            <a:r>
              <a:rPr lang="en-US" sz="2000" b="1" i="1" dirty="0" smtClean="0">
                <a:solidFill>
                  <a:schemeClr val="bg2">
                    <a:lumMod val="75000"/>
                  </a:schemeClr>
                </a:solidFill>
                <a:cs typeface="Arial" charset="0"/>
              </a:rPr>
              <a:t>compare to Monica's experience </a:t>
            </a:r>
            <a:r>
              <a:rPr lang="en-US" sz="2000" dirty="0" smtClean="0">
                <a:solidFill>
                  <a:srgbClr val="439639"/>
                </a:solidFill>
                <a:cs typeface="Arial" charset="0"/>
              </a:rPr>
              <a:t>out there?</a:t>
            </a:r>
          </a:p>
          <a:p>
            <a:pPr>
              <a:spcBef>
                <a:spcPct val="0"/>
              </a:spcBef>
              <a:buClr>
                <a:srgbClr val="439639"/>
              </a:buClr>
              <a:defRPr/>
            </a:pPr>
            <a:endParaRPr lang="en-US" sz="2000" dirty="0">
              <a:solidFill>
                <a:srgbClr val="439639"/>
              </a:solidFill>
              <a:cs typeface="Arial" charset="0"/>
            </a:endParaRPr>
          </a:p>
          <a:p>
            <a:pPr>
              <a:spcBef>
                <a:spcPct val="0"/>
              </a:spcBef>
              <a:buClr>
                <a:srgbClr val="439639"/>
              </a:buClr>
              <a:defRPr/>
            </a:pPr>
            <a:r>
              <a:rPr lang="en-US" sz="2000" dirty="0" smtClean="0">
                <a:solidFill>
                  <a:srgbClr val="439639"/>
                </a:solidFill>
                <a:cs typeface="Arial" charset="0"/>
              </a:rPr>
              <a:t>How do you currently </a:t>
            </a:r>
            <a:r>
              <a:rPr lang="en-US" sz="2000" b="1" i="1" dirty="0" smtClean="0">
                <a:solidFill>
                  <a:schemeClr val="bg2">
                    <a:lumMod val="75000"/>
                  </a:schemeClr>
                </a:solidFill>
                <a:cs typeface="Arial" charset="0"/>
              </a:rPr>
              <a:t>seek out </a:t>
            </a:r>
            <a:r>
              <a:rPr lang="en-US" sz="2000" dirty="0" smtClean="0">
                <a:solidFill>
                  <a:srgbClr val="439639"/>
                </a:solidFill>
                <a:cs typeface="Arial" charset="0"/>
              </a:rPr>
              <a:t>the needs of your new teachers?</a:t>
            </a:r>
            <a:endParaRPr lang="en-US" sz="2000" dirty="0">
              <a:solidFill>
                <a:srgbClr val="439639"/>
              </a:solidFill>
              <a:cs typeface="Arial"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55</a:t>
            </a:fld>
            <a:endParaRPr lang="en-US" dirty="0">
              <a:solidFill>
                <a:srgbClr val="0083A9">
                  <a:shade val="50000"/>
                </a:srgbClr>
              </a:solidFill>
            </a:endParaRPr>
          </a:p>
        </p:txBody>
      </p:sp>
      <p:pic>
        <p:nvPicPr>
          <p:cNvPr id="9" name="Content Placeholder 8"/>
          <p:cNvPicPr>
            <a:picLocks noGrp="1" noChangeAspect="1"/>
          </p:cNvPicPr>
          <p:nvPr>
            <p:ph sz="quarter" idx="2"/>
          </p:nvPr>
        </p:nvPicPr>
        <p:blipFill>
          <a:blip r:embed="rId3" cstate="print">
            <a:extLst>
              <a:ext uri="{28A0092B-C50C-407E-A947-70E740481C1C}">
                <a14:useLocalDpi xmlns:a14="http://schemas.microsoft.com/office/drawing/2010/main" xmlns="" val="0"/>
              </a:ext>
            </a:extLst>
          </a:blip>
          <a:stretch>
            <a:fillRect/>
          </a:stretch>
        </p:blipFill>
        <p:spPr>
          <a:xfrm>
            <a:off x="828675" y="914400"/>
            <a:ext cx="3794125" cy="4022725"/>
          </a:xfrm>
        </p:spPr>
      </p:pic>
    </p:spTree>
    <p:extLst>
      <p:ext uri="{BB962C8B-B14F-4D97-AF65-F5344CB8AC3E}">
        <p14:creationId xmlns:p14="http://schemas.microsoft.com/office/powerpoint/2010/main" xmlns="" val="27758484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257800"/>
            <a:ext cx="8183880" cy="777240"/>
          </a:xfrm>
        </p:spPr>
        <p:txBody>
          <a:bodyPr anchor="t" anchorCtr="0">
            <a:normAutofit/>
          </a:bodyPr>
          <a:lstStyle/>
          <a:p>
            <a:pPr fontAlgn="auto">
              <a:spcAft>
                <a:spcPts val="0"/>
              </a:spcAft>
              <a:defRPr/>
            </a:pPr>
            <a:r>
              <a:rPr lang="en-US" sz="3200" dirty="0" smtClean="0">
                <a:solidFill>
                  <a:srgbClr val="004B8D"/>
                </a:solidFill>
              </a:rPr>
              <a:t>What does the research reveal?</a:t>
            </a:r>
            <a:endParaRPr lang="en-US" sz="3200" dirty="0">
              <a:solidFill>
                <a:srgbClr val="004B8D"/>
              </a:solidFill>
            </a:endParaRPr>
          </a:p>
        </p:txBody>
      </p:sp>
      <p:sp>
        <p:nvSpPr>
          <p:cNvPr id="5" name="Content Placeholder 4"/>
          <p:cNvSpPr>
            <a:spLocks noGrp="1"/>
          </p:cNvSpPr>
          <p:nvPr>
            <p:ph idx="1"/>
          </p:nvPr>
        </p:nvSpPr>
        <p:spPr/>
        <p:txBody>
          <a:bodyPr/>
          <a:lstStyle/>
          <a:p>
            <a:pPr marL="0" indent="0">
              <a:buNone/>
            </a:pPr>
            <a:r>
              <a:rPr lang="en-US" sz="2000" b="1" u="sng" dirty="0" smtClean="0">
                <a:solidFill>
                  <a:schemeClr val="bg2">
                    <a:lumMod val="75000"/>
                  </a:schemeClr>
                </a:solidFill>
              </a:rPr>
              <a:t>Association for Middle Level Education</a:t>
            </a:r>
            <a:br>
              <a:rPr lang="en-US" sz="2000" b="1" u="sng" dirty="0" smtClean="0">
                <a:solidFill>
                  <a:schemeClr val="bg2">
                    <a:lumMod val="75000"/>
                  </a:schemeClr>
                </a:solidFill>
              </a:rPr>
            </a:br>
            <a:r>
              <a:rPr lang="en-US" sz="2000" dirty="0" smtClean="0">
                <a:solidFill>
                  <a:schemeClr val="bg2">
                    <a:lumMod val="75000"/>
                  </a:schemeClr>
                </a:solidFill>
              </a:rPr>
              <a:t>New </a:t>
            </a:r>
            <a:r>
              <a:rPr lang="en-US" sz="2000" dirty="0">
                <a:solidFill>
                  <a:schemeClr val="bg2">
                    <a:lumMod val="75000"/>
                  </a:schemeClr>
                </a:solidFill>
              </a:rPr>
              <a:t>Teacher </a:t>
            </a:r>
            <a:r>
              <a:rPr lang="en-US" sz="2000" dirty="0" smtClean="0">
                <a:solidFill>
                  <a:schemeClr val="bg2">
                    <a:lumMod val="75000"/>
                  </a:schemeClr>
                </a:solidFill>
              </a:rPr>
              <a:t>Induction</a:t>
            </a:r>
            <a:br>
              <a:rPr lang="en-US" sz="2000" dirty="0" smtClean="0">
                <a:solidFill>
                  <a:schemeClr val="bg2">
                    <a:lumMod val="75000"/>
                  </a:schemeClr>
                </a:solidFill>
              </a:rPr>
            </a:br>
            <a:r>
              <a:rPr lang="en-US" sz="2000" dirty="0" smtClean="0">
                <a:solidFill>
                  <a:schemeClr val="bg2">
                    <a:lumMod val="75000"/>
                  </a:schemeClr>
                </a:solidFill>
              </a:rPr>
              <a:t>(May </a:t>
            </a:r>
            <a:r>
              <a:rPr lang="en-US" sz="2000" dirty="0">
                <a:solidFill>
                  <a:schemeClr val="bg2">
                    <a:lumMod val="75000"/>
                  </a:schemeClr>
                </a:solidFill>
              </a:rPr>
              <a:t>2012) </a:t>
            </a:r>
            <a:endParaRPr lang="en-US" sz="2000" dirty="0" smtClean="0">
              <a:solidFill>
                <a:schemeClr val="bg2">
                  <a:lumMod val="75000"/>
                </a:schemeClr>
              </a:solidFill>
            </a:endParaRPr>
          </a:p>
          <a:p>
            <a:pPr marL="0" indent="0">
              <a:buNone/>
            </a:pPr>
            <a:endParaRPr lang="en-US" sz="1400" dirty="0">
              <a:solidFill>
                <a:schemeClr val="bg2">
                  <a:lumMod val="75000"/>
                </a:schemeClr>
              </a:solidFill>
            </a:endParaRPr>
          </a:p>
          <a:p>
            <a:pPr marL="0" indent="0">
              <a:buNone/>
            </a:pPr>
            <a:r>
              <a:rPr lang="en-US" sz="2000" b="1" u="sng" dirty="0" smtClean="0">
                <a:solidFill>
                  <a:schemeClr val="bg2">
                    <a:lumMod val="75000"/>
                  </a:schemeClr>
                </a:solidFill>
              </a:rPr>
              <a:t>Educational Leadership</a:t>
            </a:r>
            <a:r>
              <a:rPr lang="en-US" sz="2000" dirty="0" smtClean="0">
                <a:solidFill>
                  <a:schemeClr val="bg2">
                    <a:lumMod val="75000"/>
                  </a:schemeClr>
                </a:solidFill>
              </a:rPr>
              <a:t/>
            </a:r>
            <a:br>
              <a:rPr lang="en-US" sz="2000" dirty="0" smtClean="0">
                <a:solidFill>
                  <a:schemeClr val="bg2">
                    <a:lumMod val="75000"/>
                  </a:schemeClr>
                </a:solidFill>
              </a:rPr>
            </a:br>
            <a:r>
              <a:rPr lang="en-US" sz="2000" dirty="0" smtClean="0">
                <a:solidFill>
                  <a:schemeClr val="bg2">
                    <a:lumMod val="75000"/>
                  </a:schemeClr>
                </a:solidFill>
              </a:rPr>
              <a:t>What </a:t>
            </a:r>
            <a:r>
              <a:rPr lang="en-US" sz="2000" dirty="0">
                <a:solidFill>
                  <a:schemeClr val="bg2">
                    <a:lumMod val="75000"/>
                  </a:schemeClr>
                </a:solidFill>
              </a:rPr>
              <a:t>New Teachers Need to Learn (2003</a:t>
            </a:r>
            <a:r>
              <a:rPr lang="en-US" sz="2000" dirty="0" smtClean="0">
                <a:solidFill>
                  <a:schemeClr val="bg2">
                    <a:lumMod val="75000"/>
                  </a:schemeClr>
                </a:solidFill>
              </a:rPr>
              <a:t>)</a:t>
            </a:r>
          </a:p>
          <a:p>
            <a:pPr marL="0" indent="0">
              <a:buNone/>
            </a:pPr>
            <a:endParaRPr lang="en-US" sz="1400" dirty="0">
              <a:solidFill>
                <a:schemeClr val="bg2">
                  <a:lumMod val="75000"/>
                </a:schemeClr>
              </a:solidFill>
            </a:endParaRPr>
          </a:p>
          <a:p>
            <a:pPr marL="0" indent="0">
              <a:buNone/>
            </a:pPr>
            <a:r>
              <a:rPr lang="en-US" sz="2000" b="1" u="sng" dirty="0" smtClean="0">
                <a:solidFill>
                  <a:schemeClr val="bg2">
                    <a:lumMod val="75000"/>
                  </a:schemeClr>
                </a:solidFill>
              </a:rPr>
              <a:t>National Forum of Educational Administration and Supervision Journal</a:t>
            </a:r>
            <a:r>
              <a:rPr lang="en-US" sz="2000" dirty="0">
                <a:solidFill>
                  <a:schemeClr val="bg2">
                    <a:lumMod val="75000"/>
                  </a:schemeClr>
                </a:solidFill>
              </a:rPr>
              <a:t/>
            </a:r>
            <a:br>
              <a:rPr lang="en-US" sz="2000" dirty="0">
                <a:solidFill>
                  <a:schemeClr val="bg2">
                    <a:lumMod val="75000"/>
                  </a:schemeClr>
                </a:solidFill>
              </a:rPr>
            </a:br>
            <a:r>
              <a:rPr lang="en-US" sz="2000" dirty="0">
                <a:solidFill>
                  <a:schemeClr val="bg2">
                    <a:lumMod val="75000"/>
                  </a:schemeClr>
                </a:solidFill>
              </a:rPr>
              <a:t>Orientation </a:t>
            </a:r>
            <a:r>
              <a:rPr lang="en-US" sz="2000" dirty="0" smtClean="0">
                <a:solidFill>
                  <a:schemeClr val="bg2">
                    <a:lumMod val="75000"/>
                  </a:schemeClr>
                </a:solidFill>
              </a:rPr>
              <a:t>and Induction of Beginning Teachers (2011)</a:t>
            </a:r>
          </a:p>
          <a:p>
            <a:pPr marL="0" indent="0">
              <a:buNone/>
            </a:pPr>
            <a:endParaRPr lang="en-US" sz="1400" dirty="0">
              <a:solidFill>
                <a:schemeClr val="bg2">
                  <a:lumMod val="75000"/>
                </a:schemeClr>
              </a:solidFill>
            </a:endParaRPr>
          </a:p>
          <a:p>
            <a:pPr marL="0" indent="0">
              <a:buNone/>
            </a:pPr>
            <a:r>
              <a:rPr lang="en-US" sz="2000" b="1" u="sng" dirty="0">
                <a:solidFill>
                  <a:schemeClr val="bg2">
                    <a:lumMod val="75000"/>
                  </a:schemeClr>
                </a:solidFill>
              </a:rPr>
              <a:t>Florida Journal of Educational Administration &amp; Policy</a:t>
            </a:r>
            <a:r>
              <a:rPr lang="en-US" sz="2000" dirty="0">
                <a:solidFill>
                  <a:schemeClr val="bg2">
                    <a:lumMod val="75000"/>
                  </a:schemeClr>
                </a:solidFill>
              </a:rPr>
              <a:t/>
            </a:r>
            <a:br>
              <a:rPr lang="en-US" sz="2000" dirty="0">
                <a:solidFill>
                  <a:schemeClr val="bg2">
                    <a:lumMod val="75000"/>
                  </a:schemeClr>
                </a:solidFill>
              </a:rPr>
            </a:br>
            <a:r>
              <a:rPr lang="en-US" sz="2000" dirty="0">
                <a:solidFill>
                  <a:schemeClr val="bg2">
                    <a:lumMod val="75000"/>
                  </a:schemeClr>
                </a:solidFill>
              </a:rPr>
              <a:t>Promoting Self-Efficacy in Early Career Teachers: A Principal’s Guide for Differentiated Mentoring and </a:t>
            </a:r>
            <a:r>
              <a:rPr lang="en-US" sz="2000" dirty="0" smtClean="0">
                <a:solidFill>
                  <a:schemeClr val="bg2">
                    <a:lumMod val="75000"/>
                  </a:schemeClr>
                </a:solidFill>
              </a:rPr>
              <a:t>Supervision (2010)</a:t>
            </a:r>
            <a:endParaRPr lang="en-US" sz="2000" dirty="0">
              <a:solidFill>
                <a:schemeClr val="bg2">
                  <a:lumMod val="75000"/>
                </a:schemeClr>
              </a:solidFill>
            </a:endParaRPr>
          </a:p>
          <a:p>
            <a:endParaRPr lang="en-US" dirty="0">
              <a:solidFill>
                <a:schemeClr val="bg2">
                  <a:lumMod val="75000"/>
                </a:schemeClr>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56</a:t>
            </a:fld>
            <a:endParaRPr lang="en-US" dirty="0">
              <a:solidFill>
                <a:srgbClr val="0083A9">
                  <a:shade val="50000"/>
                </a:srgbClr>
              </a:solidFill>
            </a:endParaRPr>
          </a:p>
        </p:txBody>
      </p:sp>
    </p:spTree>
    <p:extLst>
      <p:ext uri="{BB962C8B-B14F-4D97-AF65-F5344CB8AC3E}">
        <p14:creationId xmlns:p14="http://schemas.microsoft.com/office/powerpoint/2010/main" xmlns="" val="263977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57</a:t>
            </a:fld>
            <a:endParaRPr lang="en-US">
              <a:solidFill>
                <a:srgbClr val="0083A9">
                  <a:shade val="50000"/>
                </a:srgbClr>
              </a:solidFill>
            </a:endParaRPr>
          </a:p>
        </p:txBody>
      </p:sp>
      <p:graphicFrame>
        <p:nvGraphicFramePr>
          <p:cNvPr id="3" name="Diagram 2"/>
          <p:cNvGraphicFramePr/>
          <p:nvPr>
            <p:extLst>
              <p:ext uri="{D42A27DB-BD31-4B8C-83A1-F6EECF244321}">
                <p14:modId xmlns:p14="http://schemas.microsoft.com/office/powerpoint/2010/main" xmlns="" val="3989882679"/>
              </p:ext>
            </p:extLst>
          </p:nvPr>
        </p:nvGraphicFramePr>
        <p:xfrm>
          <a:off x="762000" y="1828800"/>
          <a:ext cx="7848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ight Arrow 3"/>
          <p:cNvSpPr/>
          <p:nvPr/>
        </p:nvSpPr>
        <p:spPr>
          <a:xfrm>
            <a:off x="3200400" y="4038600"/>
            <a:ext cx="4114800" cy="1905000"/>
          </a:xfrm>
          <a:prstGeom prst="rightArrow">
            <a:avLst/>
          </a:prstGeom>
          <a:no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439639"/>
              </a:solidFill>
            </a:endParaRPr>
          </a:p>
        </p:txBody>
      </p:sp>
      <p:sp>
        <p:nvSpPr>
          <p:cNvPr id="5" name="Rectangle 4"/>
          <p:cNvSpPr/>
          <p:nvPr/>
        </p:nvSpPr>
        <p:spPr>
          <a:xfrm>
            <a:off x="716280" y="685800"/>
            <a:ext cx="7741920" cy="646331"/>
          </a:xfrm>
          <a:prstGeom prst="rect">
            <a:avLst/>
          </a:prstGeom>
        </p:spPr>
        <p:txBody>
          <a:bodyPr wrap="square">
            <a:spAutoFit/>
          </a:bodyPr>
          <a:lstStyle/>
          <a:p>
            <a:r>
              <a:rPr lang="en-US" b="1" dirty="0">
                <a:solidFill>
                  <a:srgbClr val="0083A9">
                    <a:lumMod val="75000"/>
                  </a:srgbClr>
                </a:solidFill>
              </a:rPr>
              <a:t>Through extensive research, SPS found the following “themes” regarding the needs of the Year 1, 2, and 3-5 </a:t>
            </a:r>
            <a:r>
              <a:rPr lang="en-US" b="1" dirty="0" smtClean="0">
                <a:solidFill>
                  <a:srgbClr val="0083A9">
                    <a:lumMod val="75000"/>
                  </a:srgbClr>
                </a:solidFill>
              </a:rPr>
              <a:t>teacher:</a:t>
            </a:r>
            <a:endParaRPr lang="en-US" dirty="0">
              <a:solidFill>
                <a:srgbClr val="0083A9">
                  <a:lumMod val="75000"/>
                </a:srgbClr>
              </a:solidFill>
            </a:endParaRPr>
          </a:p>
        </p:txBody>
      </p:sp>
    </p:spTree>
    <p:extLst>
      <p:ext uri="{BB962C8B-B14F-4D97-AF65-F5344CB8AC3E}">
        <p14:creationId xmlns:p14="http://schemas.microsoft.com/office/powerpoint/2010/main" xmlns="" val="1856783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According to SPS…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58</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400" dirty="0" smtClean="0">
              <a:solidFill>
                <a:srgbClr val="439639"/>
              </a:solidFill>
              <a:latin typeface="Verdana"/>
            </a:endParaRPr>
          </a:p>
          <a:p>
            <a:pPr>
              <a:buClr>
                <a:srgbClr val="439639"/>
              </a:buClr>
              <a:buSzPct val="80000"/>
              <a:defRPr/>
            </a:pPr>
            <a:r>
              <a:rPr lang="en-US" sz="2400" dirty="0" smtClean="0">
                <a:solidFill>
                  <a:srgbClr val="439639"/>
                </a:solidFill>
                <a:latin typeface="Verdana"/>
              </a:rPr>
              <a:t>By focusing new teacher development efforts on foundational needs, and those teaching and learning practices proven to be high-yield…</a:t>
            </a:r>
          </a:p>
          <a:p>
            <a:pPr>
              <a:buClr>
                <a:srgbClr val="439639"/>
              </a:buClr>
              <a:buSzPct val="80000"/>
              <a:defRPr/>
            </a:pPr>
            <a:endParaRPr lang="en-US" sz="2400" dirty="0">
              <a:solidFill>
                <a:srgbClr val="439639"/>
              </a:solidFill>
              <a:latin typeface="Verdana"/>
            </a:endParaRPr>
          </a:p>
          <a:p>
            <a:pPr algn="ctr">
              <a:buClr>
                <a:srgbClr val="439639"/>
              </a:buClr>
              <a:buSzPct val="80000"/>
              <a:defRPr/>
            </a:pPr>
            <a:r>
              <a:rPr lang="en-US" sz="3200" dirty="0" smtClean="0">
                <a:solidFill>
                  <a:srgbClr val="0083A9">
                    <a:lumMod val="75000"/>
                  </a:srgbClr>
                </a:solidFill>
                <a:latin typeface="Aharoni" panose="02010803020104030203" pitchFamily="2" charset="-79"/>
                <a:cs typeface="Aharoni" panose="02010803020104030203" pitchFamily="2" charset="-79"/>
              </a:rPr>
              <a:t>It won’t matter much if the curriculum, district goals, professional development, technology, etc. change in the future…</a:t>
            </a:r>
          </a:p>
          <a:p>
            <a:pPr algn="ctr">
              <a:buClr>
                <a:srgbClr val="439639"/>
              </a:buClr>
              <a:buSzPct val="80000"/>
              <a:defRPr/>
            </a:pPr>
            <a:endParaRPr lang="en-US" sz="3200" dirty="0" smtClean="0">
              <a:solidFill>
                <a:srgbClr val="0083A9">
                  <a:lumMod val="75000"/>
                </a:srgbClr>
              </a:solidFill>
              <a:latin typeface="Aharoni" panose="02010803020104030203" pitchFamily="2" charset="-79"/>
              <a:cs typeface="Aharoni" panose="02010803020104030203" pitchFamily="2" charset="-79"/>
            </a:endParaRPr>
          </a:p>
          <a:p>
            <a:pPr algn="ctr">
              <a:buClr>
                <a:srgbClr val="439639"/>
              </a:buClr>
              <a:buSzPct val="80000"/>
              <a:defRPr/>
            </a:pPr>
            <a:r>
              <a:rPr lang="en-US" sz="3200" dirty="0">
                <a:solidFill>
                  <a:srgbClr val="0083A9">
                    <a:lumMod val="75000"/>
                  </a:srgbClr>
                </a:solidFill>
                <a:latin typeface="Aharoni" panose="02010803020104030203" pitchFamily="2" charset="-79"/>
                <a:cs typeface="Aharoni" panose="02010803020104030203" pitchFamily="2" charset="-79"/>
              </a:rPr>
              <a:t>T</a:t>
            </a:r>
            <a:r>
              <a:rPr lang="en-US" sz="3200" dirty="0" smtClean="0">
                <a:solidFill>
                  <a:srgbClr val="0083A9">
                    <a:lumMod val="75000"/>
                  </a:srgbClr>
                </a:solidFill>
                <a:latin typeface="Aharoni" panose="02010803020104030203" pitchFamily="2" charset="-79"/>
                <a:cs typeface="Aharoni" panose="02010803020104030203" pitchFamily="2" charset="-79"/>
              </a:rPr>
              <a:t>hese teachers will be ready!</a:t>
            </a:r>
            <a:endParaRPr lang="en-US" sz="3200" dirty="0">
              <a:solidFill>
                <a:srgbClr val="0083A9">
                  <a:lumMod val="75000"/>
                </a:srgbClr>
              </a:solidFill>
              <a:latin typeface="Aharoni" panose="02010803020104030203" pitchFamily="2" charset="-79"/>
              <a:cs typeface="Aharoni" panose="02010803020104030203" pitchFamily="2" charset="-79"/>
            </a:endParaRPr>
          </a:p>
          <a:p>
            <a:pPr>
              <a:buClr>
                <a:srgbClr val="439639"/>
              </a:buClr>
              <a:buSzPct val="80000"/>
              <a:defRPr/>
            </a:pPr>
            <a:endParaRPr lang="en-US" sz="2600" dirty="0" smtClean="0">
              <a:solidFill>
                <a:srgbClr val="439639"/>
              </a:solidFill>
              <a:latin typeface="Verdana"/>
            </a:endParaRPr>
          </a:p>
          <a:p>
            <a:pPr marL="36513" indent="-265113">
              <a:buClr>
                <a:srgbClr val="439639"/>
              </a:buClr>
              <a:buSzPct val="80000"/>
              <a:buFont typeface="Wingdings 2" pitchFamily="18" charset="2"/>
              <a:buChar char=""/>
              <a:defRPr/>
            </a:pPr>
            <a:endParaRPr lang="en-US" sz="2600" dirty="0">
              <a:solidFill>
                <a:srgbClr val="439639"/>
              </a:solidFill>
              <a:latin typeface="Verdana"/>
            </a:endParaRPr>
          </a:p>
          <a:p>
            <a:pPr marL="36513" indent="-265113">
              <a:buClr>
                <a:srgbClr val="439639"/>
              </a:buClr>
              <a:buSzPct val="80000"/>
              <a:buFont typeface="Wingdings 2" pitchFamily="18" charset="2"/>
              <a:buChar char=""/>
              <a:defRPr/>
            </a:pPr>
            <a:endParaRPr lang="en-US" sz="2600" dirty="0" smtClean="0">
              <a:solidFill>
                <a:srgbClr val="439639"/>
              </a:solidFill>
              <a:latin typeface="Verdana"/>
            </a:endParaRPr>
          </a:p>
        </p:txBody>
      </p:sp>
    </p:spTree>
    <p:extLst>
      <p:ext uri="{BB962C8B-B14F-4D97-AF65-F5344CB8AC3E}">
        <p14:creationId xmlns:p14="http://schemas.microsoft.com/office/powerpoint/2010/main" xmlns="" val="145216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dirty="0" smtClean="0">
                <a:solidFill>
                  <a:srgbClr val="004B8D"/>
                </a:solidFill>
              </a:rPr>
              <a:t>Did you see an opportunity for a focused continuum of support?</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59</a:t>
            </a:fld>
            <a:endParaRPr lang="en-US" dirty="0">
              <a:solidFill>
                <a:srgbClr val="0083A9">
                  <a:shade val="50000"/>
                </a:srgb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1836419"/>
            <a:ext cx="2987040" cy="3326128"/>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24200" y="1836419"/>
            <a:ext cx="2987040" cy="3326128"/>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91200" y="1836419"/>
            <a:ext cx="2987040" cy="3326128"/>
          </a:xfrm>
          <a:prstGeom prst="rect">
            <a:avLst/>
          </a:prstGeom>
        </p:spPr>
      </p:pic>
      <p:sp>
        <p:nvSpPr>
          <p:cNvPr id="17" name="TextBox 16"/>
          <p:cNvSpPr txBox="1"/>
          <p:nvPr/>
        </p:nvSpPr>
        <p:spPr>
          <a:xfrm>
            <a:off x="1074420" y="5486400"/>
            <a:ext cx="1752600" cy="707886"/>
          </a:xfrm>
          <a:prstGeom prst="rect">
            <a:avLst/>
          </a:prstGeom>
          <a:noFill/>
        </p:spPr>
        <p:txBody>
          <a:bodyPr wrap="square" rtlCol="0">
            <a:spAutoFit/>
          </a:bodyPr>
          <a:lstStyle/>
          <a:p>
            <a:pPr algn="ctr"/>
            <a:r>
              <a:rPr lang="en-US" sz="2000" dirty="0" smtClean="0">
                <a:solidFill>
                  <a:schemeClr val="bg2">
                    <a:lumMod val="75000"/>
                  </a:schemeClr>
                </a:solidFill>
                <a:latin typeface="Franklin Gothic Demi Cond" panose="020B0706030402020204" pitchFamily="34" charset="0"/>
                <a:cs typeface="MV Boli" pitchFamily="2" charset="0"/>
              </a:rPr>
              <a:t>Year</a:t>
            </a:r>
            <a:r>
              <a:rPr lang="en-US" sz="2000" dirty="0" smtClean="0">
                <a:solidFill>
                  <a:srgbClr val="0083A9">
                    <a:lumMod val="75000"/>
                  </a:srgbClr>
                </a:solidFill>
                <a:latin typeface="Franklin Gothic Demi Cond" panose="020B0706030402020204" pitchFamily="34" charset="0"/>
                <a:cs typeface="MV Boli" pitchFamily="2" charset="0"/>
              </a:rPr>
              <a:t> 1 </a:t>
            </a:r>
            <a:br>
              <a:rPr lang="en-US" sz="2000" dirty="0" smtClean="0">
                <a:solidFill>
                  <a:srgbClr val="0083A9">
                    <a:lumMod val="75000"/>
                  </a:srgbClr>
                </a:solidFill>
                <a:latin typeface="Franklin Gothic Demi Cond" panose="020B0706030402020204" pitchFamily="34" charset="0"/>
                <a:cs typeface="MV Boli" pitchFamily="2" charset="0"/>
              </a:rPr>
            </a:br>
            <a:r>
              <a:rPr lang="en-US" sz="2000" dirty="0" smtClean="0">
                <a:solidFill>
                  <a:srgbClr val="0083A9">
                    <a:lumMod val="75000"/>
                  </a:srgbClr>
                </a:solidFill>
                <a:latin typeface="Franklin Gothic Demi Cond" panose="020B0706030402020204" pitchFamily="34" charset="0"/>
                <a:cs typeface="MV Boli" pitchFamily="2" charset="0"/>
              </a:rPr>
              <a:t>Teacher</a:t>
            </a:r>
            <a:endParaRPr lang="en-US" sz="2000" dirty="0">
              <a:solidFill>
                <a:srgbClr val="0083A9">
                  <a:lumMod val="75000"/>
                </a:srgbClr>
              </a:solidFill>
              <a:latin typeface="Franklin Gothic Demi Cond" panose="020B0706030402020204" pitchFamily="34" charset="0"/>
              <a:cs typeface="MV Boli" pitchFamily="2" charset="0"/>
            </a:endParaRPr>
          </a:p>
        </p:txBody>
      </p:sp>
      <p:sp>
        <p:nvSpPr>
          <p:cNvPr id="18" name="TextBox 17"/>
          <p:cNvSpPr txBox="1"/>
          <p:nvPr/>
        </p:nvSpPr>
        <p:spPr>
          <a:xfrm>
            <a:off x="3741420" y="5486400"/>
            <a:ext cx="1752600" cy="707886"/>
          </a:xfrm>
          <a:prstGeom prst="rect">
            <a:avLst/>
          </a:prstGeom>
          <a:noFill/>
        </p:spPr>
        <p:txBody>
          <a:bodyPr wrap="square" rtlCol="0">
            <a:spAutoFit/>
          </a:bodyPr>
          <a:lstStyle/>
          <a:p>
            <a:pPr algn="ctr"/>
            <a:r>
              <a:rPr lang="en-US" sz="2000" dirty="0" smtClean="0">
                <a:solidFill>
                  <a:schemeClr val="bg2">
                    <a:lumMod val="75000"/>
                  </a:schemeClr>
                </a:solidFill>
                <a:latin typeface="Franklin Gothic Demi Cond" panose="020B0706030402020204" pitchFamily="34" charset="0"/>
                <a:cs typeface="Aharoni" panose="02010803020104030203" pitchFamily="2" charset="-79"/>
              </a:rPr>
              <a:t>Year 2 </a:t>
            </a:r>
            <a:br>
              <a:rPr lang="en-US" sz="2000" dirty="0" smtClean="0">
                <a:solidFill>
                  <a:schemeClr val="bg2">
                    <a:lumMod val="75000"/>
                  </a:schemeClr>
                </a:solidFill>
                <a:latin typeface="Franklin Gothic Demi Cond" panose="020B0706030402020204" pitchFamily="34" charset="0"/>
                <a:cs typeface="Aharoni" panose="02010803020104030203" pitchFamily="2" charset="-79"/>
              </a:rPr>
            </a:br>
            <a:r>
              <a:rPr lang="en-US" sz="2000" dirty="0" smtClean="0">
                <a:solidFill>
                  <a:schemeClr val="bg2">
                    <a:lumMod val="75000"/>
                  </a:schemeClr>
                </a:solidFill>
                <a:latin typeface="Franklin Gothic Demi Cond" panose="020B0706030402020204" pitchFamily="34" charset="0"/>
                <a:cs typeface="Aharoni" panose="02010803020104030203" pitchFamily="2" charset="-79"/>
              </a:rPr>
              <a:t>Teacher</a:t>
            </a:r>
            <a:endParaRPr lang="en-US" sz="2000" dirty="0">
              <a:solidFill>
                <a:schemeClr val="bg2">
                  <a:lumMod val="75000"/>
                </a:schemeClr>
              </a:solidFill>
              <a:latin typeface="Franklin Gothic Demi Cond" panose="020B0706030402020204" pitchFamily="34" charset="0"/>
              <a:cs typeface="Aharoni" panose="02010803020104030203" pitchFamily="2" charset="-79"/>
            </a:endParaRPr>
          </a:p>
        </p:txBody>
      </p:sp>
      <p:sp>
        <p:nvSpPr>
          <p:cNvPr id="19" name="TextBox 18"/>
          <p:cNvSpPr txBox="1"/>
          <p:nvPr/>
        </p:nvSpPr>
        <p:spPr>
          <a:xfrm>
            <a:off x="6408420" y="5486400"/>
            <a:ext cx="1752600" cy="707886"/>
          </a:xfrm>
          <a:prstGeom prst="rect">
            <a:avLst/>
          </a:prstGeom>
          <a:noFill/>
        </p:spPr>
        <p:txBody>
          <a:bodyPr wrap="square" rtlCol="0">
            <a:spAutoFit/>
          </a:bodyPr>
          <a:lstStyle/>
          <a:p>
            <a:pPr algn="ctr"/>
            <a:r>
              <a:rPr lang="en-US" sz="2000" dirty="0" smtClean="0">
                <a:solidFill>
                  <a:srgbClr val="0083A9">
                    <a:lumMod val="75000"/>
                  </a:srgbClr>
                </a:solidFill>
                <a:latin typeface="Franklin Gothic Demi Cond" panose="020B0706030402020204" pitchFamily="34" charset="0"/>
                <a:cs typeface="MV Boli" pitchFamily="2" charset="0"/>
              </a:rPr>
              <a:t>Years 3-5 </a:t>
            </a:r>
            <a:br>
              <a:rPr lang="en-US" sz="2000" dirty="0" smtClean="0">
                <a:solidFill>
                  <a:srgbClr val="0083A9">
                    <a:lumMod val="75000"/>
                  </a:srgbClr>
                </a:solidFill>
                <a:latin typeface="Franklin Gothic Demi Cond" panose="020B0706030402020204" pitchFamily="34" charset="0"/>
                <a:cs typeface="MV Boli" pitchFamily="2" charset="0"/>
              </a:rPr>
            </a:br>
            <a:r>
              <a:rPr lang="en-US" sz="2000" dirty="0" smtClean="0">
                <a:solidFill>
                  <a:srgbClr val="0083A9">
                    <a:lumMod val="75000"/>
                  </a:srgbClr>
                </a:solidFill>
                <a:latin typeface="Franklin Gothic Demi Cond" panose="020B0706030402020204" pitchFamily="34" charset="0"/>
                <a:cs typeface="MV Boli" pitchFamily="2" charset="0"/>
              </a:rPr>
              <a:t>Teacher</a:t>
            </a:r>
            <a:endParaRPr lang="en-US" sz="2000" dirty="0">
              <a:solidFill>
                <a:srgbClr val="0083A9">
                  <a:lumMod val="75000"/>
                </a:srgbClr>
              </a:solidFill>
              <a:latin typeface="Franklin Gothic Demi Cond" panose="020B0706030402020204" pitchFamily="34" charset="0"/>
              <a:cs typeface="MV Boli" pitchFamily="2" charset="0"/>
            </a:endParaRPr>
          </a:p>
        </p:txBody>
      </p:sp>
      <p:sp>
        <p:nvSpPr>
          <p:cNvPr id="12" name="Right Arrow 11"/>
          <p:cNvSpPr/>
          <p:nvPr/>
        </p:nvSpPr>
        <p:spPr>
          <a:xfrm>
            <a:off x="5410200" y="2667000"/>
            <a:ext cx="2788920" cy="1905000"/>
          </a:xfrm>
          <a:prstGeom prst="rightArrow">
            <a:avLst/>
          </a:prstGeom>
          <a:no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439639"/>
              </a:solidFill>
            </a:endParaRPr>
          </a:p>
        </p:txBody>
      </p:sp>
      <p:sp>
        <p:nvSpPr>
          <p:cNvPr id="11" name="Rectangle 10"/>
          <p:cNvSpPr/>
          <p:nvPr/>
        </p:nvSpPr>
        <p:spPr>
          <a:xfrm>
            <a:off x="6934200" y="4800600"/>
            <a:ext cx="1723549" cy="523220"/>
          </a:xfrm>
          <a:prstGeom prst="rect">
            <a:avLst/>
          </a:prstGeom>
        </p:spPr>
        <p:txBody>
          <a:bodyPr wrap="none">
            <a:spAutoFit/>
          </a:bodyPr>
          <a:lstStyle/>
          <a:p>
            <a:pPr lvl="0">
              <a:buClr>
                <a:srgbClr val="439639"/>
              </a:buClr>
              <a:defRPr/>
            </a:pPr>
            <a:r>
              <a:rPr lang="en-US" sz="2800" b="1" dirty="0" smtClean="0">
                <a:solidFill>
                  <a:srgbClr val="0083A9">
                    <a:lumMod val="75000"/>
                  </a:srgbClr>
                </a:solidFill>
              </a:rPr>
              <a:t>WB 3-4-5</a:t>
            </a:r>
            <a:endParaRPr lang="en-US" sz="2800" b="1" dirty="0">
              <a:solidFill>
                <a:srgbClr val="0083A9">
                  <a:lumMod val="75000"/>
                </a:srgbClr>
              </a:solidFill>
            </a:endParaRPr>
          </a:p>
        </p:txBody>
      </p:sp>
    </p:spTree>
    <p:extLst>
      <p:ext uri="{BB962C8B-B14F-4D97-AF65-F5344CB8AC3E}">
        <p14:creationId xmlns:p14="http://schemas.microsoft.com/office/powerpoint/2010/main" xmlns="" val="197549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50925"/>
          </a:xfrm>
        </p:spPr>
        <p:txBody>
          <a:bodyPr anchor="t" anchorCtr="0">
            <a:noAutofit/>
          </a:bodyPr>
          <a:lstStyle/>
          <a:p>
            <a:pPr algn="ctr" fontAlgn="auto">
              <a:spcAft>
                <a:spcPts val="0"/>
              </a:spcAft>
              <a:defRPr/>
            </a:pPr>
            <a:r>
              <a:rPr lang="en-US" sz="3200" dirty="0" smtClean="0">
                <a:solidFill>
                  <a:srgbClr val="004B8D"/>
                </a:solidFill>
              </a:rPr>
              <a:t>Why is </a:t>
            </a:r>
            <a:r>
              <a:rPr lang="en-US" sz="3200" dirty="0" smtClean="0">
                <a:solidFill>
                  <a:srgbClr val="004B8D"/>
                </a:solidFill>
                <a:latin typeface="Desyrel" pitchFamily="2" charset="0"/>
              </a:rPr>
              <a:t>Educator Evaluation </a:t>
            </a:r>
            <a:r>
              <a:rPr lang="en-US" sz="3200" dirty="0" smtClean="0">
                <a:solidFill>
                  <a:srgbClr val="004B8D"/>
                </a:solidFill>
              </a:rPr>
              <a:t>Important?</a:t>
            </a:r>
            <a:endParaRPr lang="en-US" sz="32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6</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sz="2700" dirty="0" smtClean="0">
                <a:solidFill>
                  <a:srgbClr val="439639"/>
                </a:solidFill>
                <a:latin typeface="Verdana"/>
              </a:rPr>
              <a:t>Having </a:t>
            </a:r>
            <a:r>
              <a:rPr lang="en-US" sz="2700" dirty="0">
                <a:solidFill>
                  <a:srgbClr val="439639"/>
                </a:solidFill>
                <a:latin typeface="Verdana"/>
              </a:rPr>
              <a:t>a high-quality teacher throughout elementary school can </a:t>
            </a:r>
            <a:r>
              <a:rPr lang="en-US" sz="2700" b="1" i="1" dirty="0">
                <a:solidFill>
                  <a:srgbClr val="0083A9">
                    <a:lumMod val="75000"/>
                  </a:srgbClr>
                </a:solidFill>
                <a:latin typeface="Verdana"/>
              </a:rPr>
              <a:t>substantially offset </a:t>
            </a:r>
            <a:r>
              <a:rPr lang="en-US" sz="2700" b="1" i="1" dirty="0" smtClean="0">
                <a:solidFill>
                  <a:srgbClr val="0083A9">
                    <a:lumMod val="75000"/>
                  </a:srgbClr>
                </a:solidFill>
                <a:latin typeface="Verdana"/>
              </a:rPr>
              <a:t>or </a:t>
            </a:r>
            <a:r>
              <a:rPr lang="en-US" sz="2700" b="1" i="1" dirty="0">
                <a:solidFill>
                  <a:srgbClr val="0083A9">
                    <a:lumMod val="75000"/>
                  </a:srgbClr>
                </a:solidFill>
                <a:latin typeface="Verdana"/>
              </a:rPr>
              <a:t>even eliminate</a:t>
            </a:r>
            <a:r>
              <a:rPr lang="en-US" sz="2700" b="1" dirty="0">
                <a:solidFill>
                  <a:srgbClr val="0083A9">
                    <a:lumMod val="75000"/>
                  </a:srgbClr>
                </a:solidFill>
                <a:latin typeface="Verdana"/>
              </a:rPr>
              <a:t> </a:t>
            </a:r>
            <a:r>
              <a:rPr lang="en-US" sz="2700" dirty="0" smtClean="0">
                <a:solidFill>
                  <a:srgbClr val="439639"/>
                </a:solidFill>
                <a:latin typeface="Verdana"/>
              </a:rPr>
              <a:t>the disadvantage </a:t>
            </a:r>
            <a:r>
              <a:rPr lang="en-US" sz="2700" dirty="0">
                <a:solidFill>
                  <a:srgbClr val="439639"/>
                </a:solidFill>
                <a:latin typeface="Verdana"/>
              </a:rPr>
              <a:t>of low </a:t>
            </a:r>
            <a:r>
              <a:rPr lang="en-US" sz="2700" dirty="0" smtClean="0">
                <a:solidFill>
                  <a:srgbClr val="439639"/>
                </a:solidFill>
                <a:latin typeface="Verdana"/>
              </a:rPr>
              <a:t/>
            </a:r>
            <a:br>
              <a:rPr lang="en-US" sz="2700" dirty="0" smtClean="0">
                <a:solidFill>
                  <a:srgbClr val="439639"/>
                </a:solidFill>
                <a:latin typeface="Verdana"/>
              </a:rPr>
            </a:br>
            <a:r>
              <a:rPr lang="en-US" sz="2700" dirty="0" smtClean="0">
                <a:solidFill>
                  <a:srgbClr val="439639"/>
                </a:solidFill>
                <a:latin typeface="Verdana"/>
              </a:rPr>
              <a:t>socio-economic </a:t>
            </a:r>
            <a:r>
              <a:rPr lang="en-US" sz="2700" dirty="0">
                <a:solidFill>
                  <a:srgbClr val="439639"/>
                </a:solidFill>
                <a:latin typeface="Verdana"/>
              </a:rPr>
              <a:t>background</a:t>
            </a:r>
            <a:r>
              <a:rPr lang="en-US" sz="2700" dirty="0" smtClean="0">
                <a:solidFill>
                  <a:srgbClr val="439639"/>
                </a:solidFill>
                <a:latin typeface="Verdana"/>
              </a:rPr>
              <a:t>.</a:t>
            </a:r>
          </a:p>
          <a:p>
            <a:pPr>
              <a:buClr>
                <a:srgbClr val="439639"/>
              </a:buClr>
              <a:buSzPct val="80000"/>
              <a:defRPr/>
            </a:pPr>
            <a:endParaRPr lang="en-US" sz="2700" dirty="0" smtClean="0">
              <a:solidFill>
                <a:srgbClr val="439639"/>
              </a:solidFill>
              <a:latin typeface="Verdana"/>
            </a:endParaRPr>
          </a:p>
          <a:p>
            <a:pPr>
              <a:buClr>
                <a:srgbClr val="439639"/>
              </a:buClr>
              <a:buSzPct val="80000"/>
              <a:defRPr/>
            </a:pPr>
            <a:r>
              <a:rPr lang="en-US" sz="2700" dirty="0" err="1" smtClean="0">
                <a:solidFill>
                  <a:srgbClr val="439639"/>
                </a:solidFill>
                <a:latin typeface="Verdana"/>
              </a:rPr>
              <a:t>Rivkin</a:t>
            </a:r>
            <a:r>
              <a:rPr lang="en-US" sz="2700" dirty="0">
                <a:solidFill>
                  <a:srgbClr val="439639"/>
                </a:solidFill>
                <a:latin typeface="Verdana"/>
              </a:rPr>
              <a:t>, </a:t>
            </a:r>
            <a:r>
              <a:rPr lang="en-US" sz="2700" dirty="0" err="1">
                <a:solidFill>
                  <a:srgbClr val="439639"/>
                </a:solidFill>
                <a:latin typeface="Verdana"/>
              </a:rPr>
              <a:t>Hanushek</a:t>
            </a:r>
            <a:r>
              <a:rPr lang="en-US" sz="2700" dirty="0">
                <a:solidFill>
                  <a:srgbClr val="439639"/>
                </a:solidFill>
                <a:latin typeface="Verdana"/>
              </a:rPr>
              <a:t> and </a:t>
            </a:r>
            <a:r>
              <a:rPr lang="en-US" sz="2700" dirty="0" err="1">
                <a:solidFill>
                  <a:srgbClr val="439639"/>
                </a:solidFill>
                <a:latin typeface="Verdana"/>
              </a:rPr>
              <a:t>Kain</a:t>
            </a:r>
            <a:r>
              <a:rPr lang="en-US" sz="2700" dirty="0" smtClean="0">
                <a:solidFill>
                  <a:srgbClr val="439639"/>
                </a:solidFill>
                <a:latin typeface="Verdana"/>
              </a:rPr>
              <a:t>, 2002</a:t>
            </a:r>
            <a:endParaRPr lang="en-US" sz="2700" dirty="0">
              <a:solidFill>
                <a:srgbClr val="439639"/>
              </a:solidFill>
              <a:latin typeface="Verdana"/>
            </a:endParaRPr>
          </a:p>
          <a:p>
            <a:pPr>
              <a:buClr>
                <a:srgbClr val="439639"/>
              </a:buClr>
              <a:buSzPct val="80000"/>
              <a:defRPr/>
            </a:pPr>
            <a:endParaRPr lang="en-US" sz="2400" dirty="0" smtClean="0">
              <a:solidFill>
                <a:srgbClr val="439639"/>
              </a:solidFill>
              <a:latin typeface="Verdana"/>
            </a:endParaRPr>
          </a:p>
        </p:txBody>
      </p:sp>
    </p:spTree>
    <p:extLst>
      <p:ext uri="{BB962C8B-B14F-4D97-AF65-F5344CB8AC3E}">
        <p14:creationId xmlns:p14="http://schemas.microsoft.com/office/powerpoint/2010/main" xmlns="" val="280722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4B8D"/>
                </a:solidFill>
              </a:rPr>
              <a:t>Action Plan*</a:t>
            </a:r>
            <a:endParaRPr lang="en-US" dirty="0">
              <a:solidFill>
                <a:srgbClr val="004B8D"/>
              </a:solidFill>
            </a:endParaRPr>
          </a:p>
        </p:txBody>
      </p:sp>
      <p:sp>
        <p:nvSpPr>
          <p:cNvPr id="3" name="Content Placeholder 2"/>
          <p:cNvSpPr>
            <a:spLocks noGrp="1"/>
          </p:cNvSpPr>
          <p:nvPr>
            <p:ph idx="1"/>
          </p:nvPr>
        </p:nvSpPr>
        <p:spPr>
          <a:xfrm>
            <a:off x="502920" y="530352"/>
            <a:ext cx="8183880" cy="4651248"/>
          </a:xfrm>
        </p:spPr>
        <p:txBody>
          <a:bodyPr/>
          <a:lstStyle/>
          <a:p>
            <a:pPr marL="0" indent="0">
              <a:buClr>
                <a:srgbClr val="439639"/>
              </a:buClr>
              <a:buNone/>
            </a:pPr>
            <a:r>
              <a:rPr lang="en-US" sz="2400" b="1" dirty="0" smtClean="0">
                <a:solidFill>
                  <a:srgbClr val="439639"/>
                </a:solidFill>
              </a:rPr>
              <a:t>Step 1:</a:t>
            </a:r>
          </a:p>
          <a:p>
            <a:pPr marL="0" indent="0">
              <a:buClr>
                <a:srgbClr val="439639"/>
              </a:buClr>
              <a:buNone/>
            </a:pPr>
            <a:endParaRPr lang="en-US" sz="2400" b="1" dirty="0" smtClean="0">
              <a:solidFill>
                <a:srgbClr val="439639"/>
              </a:solidFill>
            </a:endParaRPr>
          </a:p>
          <a:p>
            <a:pPr marL="0" indent="0">
              <a:buClr>
                <a:srgbClr val="439639"/>
              </a:buClr>
              <a:buNone/>
            </a:pPr>
            <a:r>
              <a:rPr lang="en-US" sz="2000" b="1" dirty="0">
                <a:solidFill>
                  <a:srgbClr val="439639"/>
                </a:solidFill>
              </a:rPr>
              <a:t>At this time, have conversation at your table on the following:</a:t>
            </a:r>
          </a:p>
          <a:p>
            <a:pPr marL="0" indent="0">
              <a:buClr>
                <a:srgbClr val="439639"/>
              </a:buClr>
              <a:buNone/>
            </a:pPr>
            <a:endParaRPr lang="en-US" sz="2000" b="1" dirty="0">
              <a:solidFill>
                <a:srgbClr val="439639"/>
              </a:solidFill>
            </a:endParaRPr>
          </a:p>
          <a:p>
            <a:pPr marL="0" indent="0">
              <a:buClr>
                <a:srgbClr val="439639"/>
              </a:buClr>
              <a:buNone/>
            </a:pPr>
            <a:r>
              <a:rPr lang="en-US" sz="2000" b="1" dirty="0">
                <a:solidFill>
                  <a:srgbClr val="439639"/>
                </a:solidFill>
              </a:rPr>
              <a:t>Does your current induction system adequately support and develop effective practices of </a:t>
            </a:r>
            <a:r>
              <a:rPr lang="en-US" sz="2000" b="1" dirty="0" smtClean="0">
                <a:solidFill>
                  <a:srgbClr val="439639"/>
                </a:solidFill>
              </a:rPr>
              <a:t/>
            </a:r>
            <a:br>
              <a:rPr lang="en-US" sz="2000" b="1" dirty="0" smtClean="0">
                <a:solidFill>
                  <a:srgbClr val="439639"/>
                </a:solidFill>
              </a:rPr>
            </a:br>
            <a:r>
              <a:rPr lang="en-US" sz="2000" b="1" dirty="0" smtClean="0">
                <a:solidFill>
                  <a:srgbClr val="439639"/>
                </a:solidFill>
              </a:rPr>
              <a:t>Year </a:t>
            </a:r>
            <a:r>
              <a:rPr lang="en-US" sz="2000" b="1" dirty="0">
                <a:solidFill>
                  <a:srgbClr val="439639"/>
                </a:solidFill>
              </a:rPr>
              <a:t>1, Year 2, and Years 3-5?  </a:t>
            </a:r>
            <a:r>
              <a:rPr lang="en-US" sz="2000" b="1" i="1" dirty="0" smtClean="0">
                <a:solidFill>
                  <a:schemeClr val="bg2">
                    <a:lumMod val="75000"/>
                  </a:schemeClr>
                </a:solidFill>
              </a:rPr>
              <a:t>Yes or No?</a:t>
            </a:r>
          </a:p>
          <a:p>
            <a:pPr marL="0" indent="0">
              <a:buClr>
                <a:srgbClr val="439639"/>
              </a:buClr>
              <a:buNone/>
            </a:pPr>
            <a:endParaRPr lang="en-US" sz="2400" b="1" dirty="0" smtClean="0">
              <a:solidFill>
                <a:srgbClr val="439639"/>
              </a:solidFill>
            </a:endParaRPr>
          </a:p>
          <a:p>
            <a:pPr marL="0" indent="0">
              <a:buClr>
                <a:srgbClr val="439639"/>
              </a:buClr>
              <a:buNone/>
            </a:pPr>
            <a:r>
              <a:rPr lang="en-US" sz="2000" b="1" i="1" dirty="0" smtClean="0">
                <a:solidFill>
                  <a:schemeClr val="bg1"/>
                </a:solidFill>
              </a:rPr>
              <a:t>What </a:t>
            </a:r>
            <a:r>
              <a:rPr lang="en-US" sz="2000" b="1" i="1" dirty="0">
                <a:solidFill>
                  <a:schemeClr val="bg1"/>
                </a:solidFill>
              </a:rPr>
              <a:t>is </a:t>
            </a:r>
            <a:r>
              <a:rPr lang="en-US" sz="2000" b="1" i="1" dirty="0">
                <a:solidFill>
                  <a:schemeClr val="bg2">
                    <a:lumMod val="75000"/>
                  </a:schemeClr>
                </a:solidFill>
              </a:rPr>
              <a:t>working</a:t>
            </a:r>
            <a:r>
              <a:rPr lang="en-US" sz="2000" b="1" i="1" dirty="0">
                <a:solidFill>
                  <a:schemeClr val="bg1"/>
                </a:solidFill>
              </a:rPr>
              <a:t>?</a:t>
            </a:r>
          </a:p>
          <a:p>
            <a:pPr marL="0" indent="0">
              <a:buClr>
                <a:srgbClr val="439639"/>
              </a:buClr>
              <a:buNone/>
            </a:pPr>
            <a:endParaRPr lang="en-US" sz="2000" b="1" dirty="0">
              <a:solidFill>
                <a:srgbClr val="439639"/>
              </a:solidFill>
            </a:endParaRPr>
          </a:p>
          <a:p>
            <a:pPr marL="0" indent="0">
              <a:buClr>
                <a:srgbClr val="439639"/>
              </a:buClr>
              <a:buNone/>
            </a:pPr>
            <a:r>
              <a:rPr lang="en-US" sz="2000" b="1" i="1" dirty="0">
                <a:solidFill>
                  <a:schemeClr val="bg1"/>
                </a:solidFill>
              </a:rPr>
              <a:t>What is </a:t>
            </a:r>
            <a:r>
              <a:rPr lang="en-US" sz="2000" b="1" i="1" dirty="0">
                <a:solidFill>
                  <a:schemeClr val="bg2">
                    <a:lumMod val="75000"/>
                  </a:schemeClr>
                </a:solidFill>
              </a:rPr>
              <a:t>missing </a:t>
            </a:r>
            <a:r>
              <a:rPr lang="en-US" sz="2000" b="1" i="1" dirty="0">
                <a:solidFill>
                  <a:srgbClr val="439639"/>
                </a:solidFill>
              </a:rPr>
              <a:t>(and would strengthen both “support” and “development” of probationary teachers)?</a:t>
            </a:r>
          </a:p>
          <a:p>
            <a:pPr marL="0" indent="0">
              <a:buClr>
                <a:srgbClr val="439639"/>
              </a:buClr>
              <a:buNone/>
            </a:pPr>
            <a:endParaRPr lang="en-US" sz="2000" b="1" dirty="0">
              <a:solidFill>
                <a:srgbClr val="439639"/>
              </a:solidFill>
            </a:endParaRPr>
          </a:p>
        </p:txBody>
      </p:sp>
      <p:sp>
        <p:nvSpPr>
          <p:cNvPr id="4" name="Slide Number Placeholder 3"/>
          <p:cNvSpPr>
            <a:spLocks noGrp="1"/>
          </p:cNvSpPr>
          <p:nvPr>
            <p:ph type="sldNum" sz="quarter" idx="12"/>
          </p:nvPr>
        </p:nvSpPr>
        <p:spPr/>
        <p:txBody>
          <a:bodyPr/>
          <a:lstStyle/>
          <a:p>
            <a:pPr>
              <a:defRPr/>
            </a:pPr>
            <a:fld id="{1142BE09-1E92-44E6-8E7D-7B09777B68A7}" type="slidenum">
              <a:rPr lang="en-US" smtClean="0">
                <a:solidFill>
                  <a:srgbClr val="0083A9">
                    <a:shade val="50000"/>
                  </a:srgbClr>
                </a:solidFill>
              </a:rPr>
              <a:pPr>
                <a:defRPr/>
              </a:pPr>
              <a:t>60</a:t>
            </a:fld>
            <a:endParaRPr lang="en-US">
              <a:solidFill>
                <a:srgbClr val="0083A9">
                  <a:shade val="50000"/>
                </a:srgbClr>
              </a:solidFill>
            </a:endParaRPr>
          </a:p>
        </p:txBody>
      </p:sp>
    </p:spTree>
    <p:extLst>
      <p:ext uri="{BB962C8B-B14F-4D97-AF65-F5344CB8AC3E}">
        <p14:creationId xmlns:p14="http://schemas.microsoft.com/office/powerpoint/2010/main" xmlns="" val="208171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057400"/>
            <a:ext cx="8534400" cy="1828800"/>
          </a:xfrm>
        </p:spPr>
        <p:txBody>
          <a:bodyPr>
            <a:normAutofit/>
          </a:bodyPr>
          <a:lstStyle/>
          <a:p>
            <a:pPr algn="ctr"/>
            <a:r>
              <a:rPr lang="en-US" sz="5400" dirty="0" smtClean="0">
                <a:solidFill>
                  <a:schemeClr val="bg2">
                    <a:lumMod val="75000"/>
                  </a:schemeClr>
                </a:solidFill>
                <a:latin typeface="Desyrel" pitchFamily="2" charset="0"/>
                <a:cs typeface="Miriam Fixed" pitchFamily="49" charset="-79"/>
              </a:rPr>
              <a:t>“Comprehensive”</a:t>
            </a:r>
            <a:r>
              <a:rPr lang="en-US" sz="4000" dirty="0" smtClean="0">
                <a:solidFill>
                  <a:schemeClr val="bg2">
                    <a:lumMod val="75000"/>
                  </a:schemeClr>
                </a:solidFill>
                <a:latin typeface="Desyrel" pitchFamily="2" charset="0"/>
                <a:cs typeface="Miriam Fixed" pitchFamily="49" charset="-79"/>
              </a:rPr>
              <a:t> </a:t>
            </a:r>
            <a:r>
              <a:rPr lang="en-US" sz="4800" dirty="0" smtClean="0">
                <a:solidFill>
                  <a:schemeClr val="bg2">
                    <a:lumMod val="75000"/>
                  </a:schemeClr>
                </a:solidFill>
              </a:rPr>
              <a:t/>
            </a:r>
            <a:br>
              <a:rPr lang="en-US" sz="4800" dirty="0" smtClean="0">
                <a:solidFill>
                  <a:schemeClr val="bg2">
                    <a:lumMod val="75000"/>
                  </a:schemeClr>
                </a:solidFill>
              </a:rPr>
            </a:br>
            <a:r>
              <a:rPr lang="en-US" sz="4800" dirty="0" smtClean="0">
                <a:solidFill>
                  <a:schemeClr val="bg2">
                    <a:lumMod val="75000"/>
                  </a:schemeClr>
                </a:solidFill>
              </a:rPr>
              <a:t>Induction System</a:t>
            </a:r>
            <a:endParaRPr lang="en-US" sz="4800" dirty="0">
              <a:solidFill>
                <a:schemeClr val="bg2">
                  <a:lumMod val="75000"/>
                </a:schemeClr>
              </a:solidFill>
            </a:endParaRPr>
          </a:p>
        </p:txBody>
      </p:sp>
    </p:spTree>
    <p:extLst>
      <p:ext uri="{BB962C8B-B14F-4D97-AF65-F5344CB8AC3E}">
        <p14:creationId xmlns:p14="http://schemas.microsoft.com/office/powerpoint/2010/main" xmlns="" val="19293190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dirty="0" smtClean="0">
                <a:solidFill>
                  <a:srgbClr val="004B8D"/>
                </a:solidFill>
              </a:rPr>
              <a:t>Comprehensive Induction* </a:t>
            </a:r>
            <a:br>
              <a:rPr lang="en-US" dirty="0" smtClean="0">
                <a:solidFill>
                  <a:srgbClr val="004B8D"/>
                </a:solidFill>
              </a:rPr>
            </a:br>
            <a:r>
              <a:rPr lang="en-US" sz="2700" dirty="0" smtClean="0">
                <a:solidFill>
                  <a:srgbClr val="004B8D"/>
                </a:solidFill>
              </a:rPr>
              <a:t>(EES Probationary Guideline)</a:t>
            </a:r>
            <a:endParaRPr lang="en-US" sz="27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62</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000" dirty="0" smtClean="0">
              <a:solidFill>
                <a:srgbClr val="439639"/>
              </a:solidFill>
              <a:latin typeface="Verdana"/>
            </a:endParaRPr>
          </a:p>
          <a:p>
            <a:pPr>
              <a:buClr>
                <a:srgbClr val="439639"/>
              </a:buClr>
              <a:buSzPct val="80000"/>
              <a:defRPr/>
            </a:pPr>
            <a:r>
              <a:rPr lang="en-US" sz="2000" dirty="0" smtClean="0">
                <a:solidFill>
                  <a:srgbClr val="439639"/>
                </a:solidFill>
                <a:latin typeface="Verdana"/>
              </a:rPr>
              <a:t>Induction </a:t>
            </a:r>
            <a:r>
              <a:rPr lang="en-US" sz="2000" dirty="0">
                <a:solidFill>
                  <a:srgbClr val="439639"/>
                </a:solidFill>
                <a:latin typeface="Verdana"/>
              </a:rPr>
              <a:t>is a </a:t>
            </a:r>
            <a:r>
              <a:rPr lang="en-US" sz="2000" b="1" i="1" dirty="0">
                <a:solidFill>
                  <a:srgbClr val="0083A9">
                    <a:lumMod val="75000"/>
                  </a:srgbClr>
                </a:solidFill>
                <a:latin typeface="Verdana"/>
              </a:rPr>
              <a:t>comprehensive, multi-year process </a:t>
            </a:r>
            <a:r>
              <a:rPr lang="en-US" sz="2000" dirty="0">
                <a:solidFill>
                  <a:srgbClr val="439639"/>
                </a:solidFill>
                <a:latin typeface="Verdana"/>
              </a:rPr>
              <a:t>designed to </a:t>
            </a:r>
            <a:r>
              <a:rPr lang="en-US" sz="2000" b="1" i="1" dirty="0">
                <a:solidFill>
                  <a:srgbClr val="0083A9">
                    <a:lumMod val="75000"/>
                  </a:srgbClr>
                </a:solidFill>
                <a:latin typeface="Verdana"/>
              </a:rPr>
              <a:t>train and </a:t>
            </a:r>
            <a:r>
              <a:rPr lang="en-US" sz="2000" b="1" i="1" dirty="0" smtClean="0">
                <a:solidFill>
                  <a:srgbClr val="0083A9">
                    <a:lumMod val="75000"/>
                  </a:srgbClr>
                </a:solidFill>
                <a:latin typeface="Verdana"/>
              </a:rPr>
              <a:t>acculturate </a:t>
            </a:r>
            <a:r>
              <a:rPr lang="en-US" sz="2000" dirty="0" smtClean="0">
                <a:solidFill>
                  <a:srgbClr val="439639"/>
                </a:solidFill>
                <a:latin typeface="Verdana"/>
              </a:rPr>
              <a:t>new </a:t>
            </a:r>
            <a:r>
              <a:rPr lang="en-US" sz="2000" dirty="0">
                <a:solidFill>
                  <a:srgbClr val="439639"/>
                </a:solidFill>
                <a:latin typeface="Verdana"/>
              </a:rPr>
              <a:t>teachers in the academic standards and vision of the district. </a:t>
            </a:r>
            <a:endParaRPr lang="en-US" sz="2000" dirty="0" smtClean="0">
              <a:solidFill>
                <a:srgbClr val="439639"/>
              </a:solidFill>
              <a:latin typeface="Verdana"/>
            </a:endParaRPr>
          </a:p>
          <a:p>
            <a:pPr>
              <a:buClr>
                <a:srgbClr val="439639"/>
              </a:buClr>
              <a:buSzPct val="80000"/>
              <a:defRPr/>
            </a:pPr>
            <a:endParaRPr lang="en-US" sz="2000" dirty="0">
              <a:solidFill>
                <a:srgbClr val="439639"/>
              </a:solidFill>
              <a:latin typeface="Verdana"/>
            </a:endParaRPr>
          </a:p>
          <a:p>
            <a:pPr>
              <a:buClr>
                <a:srgbClr val="439639"/>
              </a:buClr>
              <a:buSzPct val="80000"/>
              <a:defRPr/>
            </a:pPr>
            <a:r>
              <a:rPr lang="en-US" sz="2000" dirty="0" smtClean="0">
                <a:solidFill>
                  <a:srgbClr val="439639"/>
                </a:solidFill>
                <a:latin typeface="Verdana"/>
              </a:rPr>
              <a:t>All effective induction </a:t>
            </a:r>
            <a:r>
              <a:rPr lang="en-US" sz="2000" dirty="0">
                <a:solidFill>
                  <a:srgbClr val="439639"/>
                </a:solidFill>
                <a:latin typeface="Verdana"/>
              </a:rPr>
              <a:t>programs have three basic </a:t>
            </a:r>
            <a:r>
              <a:rPr lang="en-US" sz="2000" dirty="0" smtClean="0">
                <a:solidFill>
                  <a:srgbClr val="439639"/>
                </a:solidFill>
                <a:latin typeface="Verdana"/>
              </a:rPr>
              <a:t>parts:</a:t>
            </a:r>
          </a:p>
          <a:p>
            <a:pPr>
              <a:buClr>
                <a:srgbClr val="439639"/>
              </a:buClr>
              <a:buSzPct val="80000"/>
              <a:defRPr/>
            </a:pPr>
            <a:endParaRPr lang="en-US" sz="2000" dirty="0" smtClean="0">
              <a:solidFill>
                <a:srgbClr val="439639"/>
              </a:solidFill>
              <a:latin typeface="Verdana"/>
            </a:endParaRPr>
          </a:p>
          <a:p>
            <a:pPr marL="342900" indent="-342900">
              <a:buClr>
                <a:srgbClr val="439639"/>
              </a:buClr>
              <a:buSzPct val="80000"/>
              <a:buFont typeface="Arial" pitchFamily="34" charset="0"/>
              <a:buChar char="•"/>
              <a:defRPr/>
            </a:pPr>
            <a:endParaRPr lang="en-US" sz="2000" dirty="0">
              <a:solidFill>
                <a:srgbClr val="0083A9">
                  <a:lumMod val="75000"/>
                </a:srgbClr>
              </a:solidFill>
              <a:latin typeface="Verdana"/>
            </a:endParaRPr>
          </a:p>
          <a:p>
            <a:pPr>
              <a:buClr>
                <a:schemeClr val="bg2">
                  <a:lumMod val="75000"/>
                </a:schemeClr>
              </a:buClr>
              <a:buSzPct val="80000"/>
              <a:defRPr/>
            </a:pPr>
            <a:r>
              <a:rPr lang="en-US" sz="2000" b="1" dirty="0" smtClean="0">
                <a:solidFill>
                  <a:srgbClr val="0083A9">
                    <a:lumMod val="75000"/>
                  </a:srgbClr>
                </a:solidFill>
                <a:latin typeface="Verdana"/>
              </a:rPr>
              <a:t>1.  Comprehensive</a:t>
            </a:r>
            <a:r>
              <a:rPr lang="en-US" sz="2000" dirty="0">
                <a:solidFill>
                  <a:srgbClr val="0083A9">
                    <a:lumMod val="75000"/>
                  </a:srgbClr>
                </a:solidFill>
                <a:latin typeface="Verdana"/>
              </a:rPr>
              <a:t>: There is </a:t>
            </a:r>
            <a:r>
              <a:rPr lang="en-US" sz="2000" dirty="0" smtClean="0">
                <a:solidFill>
                  <a:srgbClr val="0083A9">
                    <a:lumMod val="75000"/>
                  </a:srgbClr>
                </a:solidFill>
                <a:latin typeface="Verdana"/>
              </a:rPr>
              <a:t>an organization </a:t>
            </a:r>
            <a:r>
              <a:rPr lang="en-US" sz="2000" dirty="0">
                <a:solidFill>
                  <a:srgbClr val="0083A9">
                    <a:lumMod val="75000"/>
                  </a:srgbClr>
                </a:solidFill>
                <a:latin typeface="Verdana"/>
              </a:rPr>
              <a:t>or </a:t>
            </a:r>
            <a:r>
              <a:rPr lang="en-US" sz="2000" dirty="0" smtClean="0">
                <a:solidFill>
                  <a:srgbClr val="0083A9">
                    <a:lumMod val="75000"/>
                  </a:srgbClr>
                </a:solidFill>
                <a:latin typeface="Verdana"/>
              </a:rPr>
              <a:t>structure     the </a:t>
            </a:r>
            <a:r>
              <a:rPr lang="en-US" sz="2000" dirty="0">
                <a:solidFill>
                  <a:srgbClr val="0083A9">
                    <a:lumMod val="75000"/>
                  </a:srgbClr>
                </a:solidFill>
                <a:latin typeface="Verdana"/>
              </a:rPr>
              <a:t>program consisting of many activities and </a:t>
            </a:r>
            <a:r>
              <a:rPr lang="en-US" sz="2000" dirty="0" smtClean="0">
                <a:solidFill>
                  <a:srgbClr val="0083A9">
                    <a:lumMod val="75000"/>
                  </a:srgbClr>
                </a:solidFill>
                <a:latin typeface="Verdana"/>
              </a:rPr>
              <a:t>many people </a:t>
            </a:r>
            <a:r>
              <a:rPr lang="en-US" sz="2000" dirty="0">
                <a:solidFill>
                  <a:srgbClr val="0083A9">
                    <a:lumMod val="75000"/>
                  </a:srgbClr>
                </a:solidFill>
                <a:latin typeface="Verdana"/>
              </a:rPr>
              <a:t>who are involved. There is a group that oversees the program </a:t>
            </a:r>
            <a:r>
              <a:rPr lang="en-US" sz="2000" dirty="0" smtClean="0">
                <a:solidFill>
                  <a:srgbClr val="0083A9">
                    <a:lumMod val="75000"/>
                  </a:srgbClr>
                </a:solidFill>
                <a:latin typeface="Verdana"/>
              </a:rPr>
              <a:t>and rigorously </a:t>
            </a:r>
            <a:r>
              <a:rPr lang="en-US" sz="2000" dirty="0">
                <a:solidFill>
                  <a:srgbClr val="0083A9">
                    <a:lumMod val="75000"/>
                  </a:srgbClr>
                </a:solidFill>
                <a:latin typeface="Verdana"/>
              </a:rPr>
              <a:t>monitors it to be sure that it stays the course towards student </a:t>
            </a:r>
            <a:r>
              <a:rPr lang="en-US" sz="2000" dirty="0" smtClean="0">
                <a:solidFill>
                  <a:srgbClr val="0083A9">
                    <a:lumMod val="75000"/>
                  </a:srgbClr>
                </a:solidFill>
                <a:latin typeface="Verdana"/>
              </a:rPr>
              <a:t>learning.</a:t>
            </a:r>
          </a:p>
        </p:txBody>
      </p:sp>
      <p:sp>
        <p:nvSpPr>
          <p:cNvPr id="5" name="Rectangle 4"/>
          <p:cNvSpPr/>
          <p:nvPr/>
        </p:nvSpPr>
        <p:spPr>
          <a:xfrm>
            <a:off x="6400800" y="5867400"/>
            <a:ext cx="1210588" cy="584775"/>
          </a:xfrm>
          <a:prstGeom prst="rect">
            <a:avLst/>
          </a:prstGeom>
        </p:spPr>
        <p:txBody>
          <a:bodyPr wrap="none">
            <a:spAutoFit/>
          </a:bodyPr>
          <a:lstStyle/>
          <a:p>
            <a:pPr lvl="0">
              <a:buClr>
                <a:srgbClr val="439639"/>
              </a:buClr>
              <a:defRPr/>
            </a:pPr>
            <a:r>
              <a:rPr lang="en-US" sz="3200" b="1" dirty="0" smtClean="0">
                <a:solidFill>
                  <a:srgbClr val="0083A9">
                    <a:lumMod val="75000"/>
                  </a:srgbClr>
                </a:solidFill>
              </a:rPr>
              <a:t>WB 6</a:t>
            </a:r>
            <a:endParaRPr lang="en-US" sz="3200" b="1" dirty="0">
              <a:solidFill>
                <a:srgbClr val="0083A9">
                  <a:lumMod val="75000"/>
                </a:srgbClr>
              </a:solidFill>
            </a:endParaRPr>
          </a:p>
        </p:txBody>
      </p:sp>
    </p:spTree>
    <p:extLst>
      <p:ext uri="{BB962C8B-B14F-4D97-AF65-F5344CB8AC3E}">
        <p14:creationId xmlns:p14="http://schemas.microsoft.com/office/powerpoint/2010/main" xmlns="" val="7231945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sz="3200" dirty="0">
                <a:solidFill>
                  <a:srgbClr val="004B8D"/>
                </a:solidFill>
              </a:rPr>
              <a:t>Comprehensive Induction </a:t>
            </a:r>
            <a:br>
              <a:rPr lang="en-US" sz="3200" dirty="0">
                <a:solidFill>
                  <a:srgbClr val="004B8D"/>
                </a:solidFill>
              </a:rPr>
            </a:br>
            <a:r>
              <a:rPr lang="en-US" sz="2400" dirty="0">
                <a:solidFill>
                  <a:srgbClr val="004B8D"/>
                </a:solidFill>
              </a:rPr>
              <a:t>(EES Probationary Guideline)</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63</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marL="457200" indent="-457200">
              <a:buClr>
                <a:srgbClr val="439639"/>
              </a:buClr>
              <a:buSzPct val="80000"/>
              <a:buFontTx/>
              <a:buAutoNum type="arabicPeriod"/>
              <a:defRPr/>
            </a:pPr>
            <a:endParaRPr lang="en-US" sz="2000" b="1" dirty="0">
              <a:solidFill>
                <a:srgbClr val="439639"/>
              </a:solidFill>
              <a:latin typeface="Verdana"/>
            </a:endParaRPr>
          </a:p>
          <a:p>
            <a:pPr>
              <a:buClr>
                <a:srgbClr val="439639"/>
              </a:buClr>
              <a:buSzPct val="80000"/>
              <a:defRPr/>
            </a:pPr>
            <a:r>
              <a:rPr lang="en-US" sz="2000" b="1" dirty="0" smtClean="0">
                <a:solidFill>
                  <a:srgbClr val="0083A9">
                    <a:lumMod val="75000"/>
                  </a:srgbClr>
                </a:solidFill>
                <a:latin typeface="Verdana"/>
              </a:rPr>
              <a:t>2.  Coherent</a:t>
            </a:r>
            <a:r>
              <a:rPr lang="en-US" sz="2000" b="1" dirty="0">
                <a:solidFill>
                  <a:srgbClr val="0083A9">
                    <a:lumMod val="75000"/>
                  </a:srgbClr>
                </a:solidFill>
                <a:latin typeface="Verdana"/>
              </a:rPr>
              <a:t>: </a:t>
            </a:r>
            <a:r>
              <a:rPr lang="en-US" sz="2000" dirty="0">
                <a:solidFill>
                  <a:srgbClr val="0083A9">
                    <a:lumMod val="75000"/>
                  </a:srgbClr>
                </a:solidFill>
                <a:latin typeface="Verdana"/>
              </a:rPr>
              <a:t>The various activities and people </a:t>
            </a:r>
            <a:r>
              <a:rPr lang="en-US" sz="2000" dirty="0" smtClean="0">
                <a:solidFill>
                  <a:srgbClr val="0083A9">
                    <a:lumMod val="75000"/>
                  </a:srgbClr>
                </a:solidFill>
                <a:latin typeface="Verdana"/>
              </a:rPr>
              <a:t>are</a:t>
            </a:r>
          </a:p>
          <a:p>
            <a:pPr>
              <a:buClr>
                <a:srgbClr val="439639"/>
              </a:buClr>
              <a:buSzPct val="80000"/>
              <a:defRPr/>
            </a:pPr>
            <a:r>
              <a:rPr lang="en-US" sz="2000" dirty="0" smtClean="0">
                <a:solidFill>
                  <a:srgbClr val="0083A9">
                    <a:lumMod val="75000"/>
                  </a:srgbClr>
                </a:solidFill>
                <a:latin typeface="Verdana"/>
              </a:rPr>
              <a:t>logically </a:t>
            </a:r>
            <a:r>
              <a:rPr lang="en-US" sz="2000" dirty="0">
                <a:solidFill>
                  <a:srgbClr val="0083A9">
                    <a:lumMod val="75000"/>
                  </a:srgbClr>
                </a:solidFill>
                <a:latin typeface="Verdana"/>
              </a:rPr>
              <a:t>connected to </a:t>
            </a:r>
            <a:r>
              <a:rPr lang="en-US" sz="2000" dirty="0" smtClean="0">
                <a:solidFill>
                  <a:srgbClr val="0083A9">
                    <a:lumMod val="75000"/>
                  </a:srgbClr>
                </a:solidFill>
                <a:latin typeface="Verdana"/>
              </a:rPr>
              <a:t>each other</a:t>
            </a:r>
            <a:r>
              <a:rPr lang="en-US" sz="2000" dirty="0">
                <a:solidFill>
                  <a:srgbClr val="0083A9">
                    <a:lumMod val="75000"/>
                  </a:srgbClr>
                </a:solidFill>
                <a:latin typeface="Verdana"/>
              </a:rPr>
              <a:t>.</a:t>
            </a:r>
            <a:r>
              <a:rPr lang="en-US" sz="2000" dirty="0" smtClean="0">
                <a:solidFill>
                  <a:srgbClr val="0083A9">
                    <a:lumMod val="75000"/>
                  </a:srgbClr>
                </a:solidFill>
                <a:latin typeface="Verdana"/>
              </a:rPr>
              <a:t> </a:t>
            </a:r>
          </a:p>
          <a:p>
            <a:pPr>
              <a:buClr>
                <a:srgbClr val="439639"/>
              </a:buClr>
              <a:buSzPct val="80000"/>
              <a:defRPr/>
            </a:pPr>
            <a:endParaRPr lang="en-US" sz="2000" b="1" dirty="0">
              <a:solidFill>
                <a:srgbClr val="0083A9">
                  <a:lumMod val="75000"/>
                </a:srgbClr>
              </a:solidFill>
              <a:latin typeface="Verdana"/>
            </a:endParaRPr>
          </a:p>
          <a:p>
            <a:pPr>
              <a:buClr>
                <a:srgbClr val="439639"/>
              </a:buClr>
              <a:buSzPct val="80000"/>
              <a:defRPr/>
            </a:pPr>
            <a:r>
              <a:rPr lang="en-US" sz="2000" b="1" dirty="0" smtClean="0">
                <a:solidFill>
                  <a:srgbClr val="0083A9">
                    <a:lumMod val="75000"/>
                  </a:srgbClr>
                </a:solidFill>
                <a:latin typeface="Verdana"/>
              </a:rPr>
              <a:t>3.  Sustained</a:t>
            </a:r>
            <a:r>
              <a:rPr lang="en-US" sz="2000" b="1" dirty="0">
                <a:solidFill>
                  <a:srgbClr val="0083A9">
                    <a:lumMod val="75000"/>
                  </a:srgbClr>
                </a:solidFill>
                <a:latin typeface="Verdana"/>
              </a:rPr>
              <a:t>: </a:t>
            </a:r>
            <a:r>
              <a:rPr lang="en-US" sz="2000" dirty="0">
                <a:solidFill>
                  <a:srgbClr val="0083A9">
                    <a:lumMod val="75000"/>
                  </a:srgbClr>
                </a:solidFill>
                <a:latin typeface="Verdana"/>
              </a:rPr>
              <a:t>The comprehensive and </a:t>
            </a:r>
            <a:r>
              <a:rPr lang="en-US" sz="2000" dirty="0" smtClean="0">
                <a:solidFill>
                  <a:srgbClr val="0083A9">
                    <a:lumMod val="75000"/>
                  </a:srgbClr>
                </a:solidFill>
                <a:latin typeface="Verdana"/>
              </a:rPr>
              <a:t>coherent program </a:t>
            </a:r>
            <a:r>
              <a:rPr lang="en-US" sz="2000" dirty="0">
                <a:solidFill>
                  <a:srgbClr val="0083A9">
                    <a:lumMod val="75000"/>
                  </a:srgbClr>
                </a:solidFill>
                <a:latin typeface="Verdana"/>
              </a:rPr>
              <a:t>continues </a:t>
            </a:r>
            <a:r>
              <a:rPr lang="en-US" sz="2000" dirty="0" smtClean="0">
                <a:solidFill>
                  <a:srgbClr val="0083A9">
                    <a:lumMod val="75000"/>
                  </a:srgbClr>
                </a:solidFill>
                <a:latin typeface="Verdana"/>
              </a:rPr>
              <a:t>for many </a:t>
            </a:r>
            <a:r>
              <a:rPr lang="en-US" sz="2000" dirty="0">
                <a:solidFill>
                  <a:srgbClr val="0083A9">
                    <a:lumMod val="75000"/>
                  </a:srgbClr>
                </a:solidFill>
                <a:latin typeface="Verdana"/>
              </a:rPr>
              <a:t>years</a:t>
            </a:r>
            <a:r>
              <a:rPr lang="en-US" sz="2000" dirty="0" smtClean="0">
                <a:solidFill>
                  <a:srgbClr val="0083A9">
                    <a:lumMod val="75000"/>
                  </a:srgbClr>
                </a:solidFill>
                <a:latin typeface="Verdana"/>
              </a:rPr>
              <a:t>.</a:t>
            </a:r>
          </a:p>
          <a:p>
            <a:pPr>
              <a:buClr>
                <a:srgbClr val="439639"/>
              </a:buClr>
              <a:buSzPct val="80000"/>
              <a:defRPr/>
            </a:pPr>
            <a:endParaRPr lang="en-US" sz="2000" b="1" dirty="0">
              <a:solidFill>
                <a:srgbClr val="439639"/>
              </a:solidFill>
              <a:latin typeface="Verdana"/>
            </a:endParaRPr>
          </a:p>
          <a:p>
            <a:pPr>
              <a:buClr>
                <a:srgbClr val="439639"/>
              </a:buClr>
              <a:buSzPct val="80000"/>
              <a:defRPr/>
            </a:pPr>
            <a:endParaRPr lang="en-US" sz="2000" b="1" dirty="0">
              <a:solidFill>
                <a:srgbClr val="439639"/>
              </a:solidFill>
              <a:latin typeface="Verdana"/>
            </a:endParaRPr>
          </a:p>
          <a:p>
            <a:pPr>
              <a:buClr>
                <a:srgbClr val="439639"/>
              </a:buClr>
              <a:buSzPct val="80000"/>
              <a:defRPr/>
            </a:pPr>
            <a:r>
              <a:rPr lang="en-US" dirty="0">
                <a:solidFill>
                  <a:srgbClr val="439639"/>
                </a:solidFill>
                <a:latin typeface="Verdana"/>
              </a:rPr>
              <a:t>Wong, </a:t>
            </a:r>
            <a:r>
              <a:rPr lang="en-US" dirty="0" smtClean="0">
                <a:solidFill>
                  <a:srgbClr val="439639"/>
                </a:solidFill>
                <a:latin typeface="Verdana"/>
              </a:rPr>
              <a:t>Harry K. “New </a:t>
            </a:r>
            <a:r>
              <a:rPr lang="en-US" dirty="0">
                <a:solidFill>
                  <a:srgbClr val="439639"/>
                </a:solidFill>
                <a:latin typeface="Verdana"/>
              </a:rPr>
              <a:t>Teacher Induction: The Foundation for Comprehensive, </a:t>
            </a:r>
            <a:r>
              <a:rPr lang="en-US" dirty="0" smtClean="0">
                <a:solidFill>
                  <a:srgbClr val="439639"/>
                </a:solidFill>
                <a:latin typeface="Verdana"/>
              </a:rPr>
              <a:t>Coherent, and </a:t>
            </a:r>
            <a:r>
              <a:rPr lang="en-US" dirty="0">
                <a:solidFill>
                  <a:srgbClr val="439639"/>
                </a:solidFill>
                <a:latin typeface="Verdana"/>
              </a:rPr>
              <a:t>Sustained Professional </a:t>
            </a:r>
            <a:r>
              <a:rPr lang="en-US" dirty="0" smtClean="0">
                <a:solidFill>
                  <a:srgbClr val="439639"/>
                </a:solidFill>
                <a:latin typeface="Verdana"/>
              </a:rPr>
              <a:t>Development,” in New Teacher Induction and Mentoring: The</a:t>
            </a:r>
          </a:p>
          <a:p>
            <a:pPr>
              <a:buClr>
                <a:srgbClr val="439639"/>
              </a:buClr>
              <a:buSzPct val="80000"/>
              <a:defRPr/>
            </a:pPr>
            <a:r>
              <a:rPr lang="en-US" dirty="0" smtClean="0">
                <a:solidFill>
                  <a:srgbClr val="439639"/>
                </a:solidFill>
                <a:latin typeface="Verdana"/>
              </a:rPr>
              <a:t>State of the Art and Beyond, ed. Hal </a:t>
            </a:r>
            <a:r>
              <a:rPr lang="en-US" dirty="0" err="1" smtClean="0">
                <a:solidFill>
                  <a:srgbClr val="439639"/>
                </a:solidFill>
                <a:latin typeface="Verdana"/>
              </a:rPr>
              <a:t>Portner</a:t>
            </a:r>
            <a:r>
              <a:rPr lang="en-US" dirty="0" smtClean="0">
                <a:solidFill>
                  <a:srgbClr val="439639"/>
                </a:solidFill>
                <a:latin typeface="Verdana"/>
              </a:rPr>
              <a:t> (Thousand Oaks, </a:t>
            </a:r>
            <a:br>
              <a:rPr lang="en-US" dirty="0" smtClean="0">
                <a:solidFill>
                  <a:srgbClr val="439639"/>
                </a:solidFill>
                <a:latin typeface="Verdana"/>
              </a:rPr>
            </a:br>
            <a:r>
              <a:rPr lang="en-US" dirty="0" err="1" smtClean="0">
                <a:solidFill>
                  <a:srgbClr val="439639"/>
                </a:solidFill>
                <a:latin typeface="Verdana"/>
              </a:rPr>
              <a:t>Calif</a:t>
            </a:r>
            <a:r>
              <a:rPr lang="en-US" dirty="0" smtClean="0">
                <a:solidFill>
                  <a:srgbClr val="439639"/>
                </a:solidFill>
                <a:latin typeface="Verdana"/>
              </a:rPr>
              <a:t>: Corwin Press, 2005).</a:t>
            </a:r>
          </a:p>
          <a:p>
            <a:pPr>
              <a:buClr>
                <a:srgbClr val="439639"/>
              </a:buClr>
              <a:buSzPct val="80000"/>
              <a:defRPr/>
            </a:pPr>
            <a:endParaRPr lang="en-US" sz="2000" b="1" dirty="0" smtClean="0">
              <a:solidFill>
                <a:srgbClr val="439639"/>
              </a:solidFill>
              <a:latin typeface="Verdana"/>
            </a:endParaRPr>
          </a:p>
          <a:p>
            <a:pPr marL="36513" indent="-265113">
              <a:buClr>
                <a:srgbClr val="439639"/>
              </a:buClr>
              <a:buSzPct val="80000"/>
              <a:buFont typeface="Wingdings 2" pitchFamily="18" charset="2"/>
              <a:buChar char=""/>
              <a:defRPr/>
            </a:pPr>
            <a:endParaRPr lang="en-US" sz="2000" b="1" dirty="0">
              <a:solidFill>
                <a:srgbClr val="439639"/>
              </a:solidFill>
              <a:latin typeface="Verdana"/>
            </a:endParaRPr>
          </a:p>
          <a:p>
            <a:pPr>
              <a:buClr>
                <a:srgbClr val="439639"/>
              </a:buClr>
              <a:buSzPct val="80000"/>
              <a:defRPr/>
            </a:pPr>
            <a:endParaRPr lang="en-US" sz="2000" b="1" dirty="0" smtClean="0">
              <a:solidFill>
                <a:srgbClr val="439639"/>
              </a:solidFill>
              <a:latin typeface="Verdana"/>
            </a:endParaRPr>
          </a:p>
          <a:p>
            <a:pPr marL="36513" indent="-265113">
              <a:buClr>
                <a:srgbClr val="439639"/>
              </a:buClr>
              <a:buSzPct val="80000"/>
              <a:buFont typeface="Wingdings 2" pitchFamily="18" charset="2"/>
              <a:buChar char=""/>
              <a:defRPr/>
            </a:pPr>
            <a:endParaRPr lang="en-US" sz="2000" b="1" dirty="0">
              <a:solidFill>
                <a:srgbClr val="439639"/>
              </a:solidFill>
              <a:latin typeface="Verdana"/>
            </a:endParaRPr>
          </a:p>
          <a:p>
            <a:pPr marL="36513" indent="-265113">
              <a:buClr>
                <a:srgbClr val="439639"/>
              </a:buClr>
              <a:buSzPct val="80000"/>
              <a:buFont typeface="Wingdings 2" pitchFamily="18" charset="2"/>
              <a:buChar char=""/>
              <a:defRPr/>
            </a:pPr>
            <a:endParaRPr lang="en-US" sz="2000" b="1" dirty="0" smtClean="0">
              <a:solidFill>
                <a:srgbClr val="439639"/>
              </a:solidFill>
              <a:latin typeface="Verdana"/>
            </a:endParaRPr>
          </a:p>
        </p:txBody>
      </p:sp>
    </p:spTree>
    <p:extLst>
      <p:ext uri="{BB962C8B-B14F-4D97-AF65-F5344CB8AC3E}">
        <p14:creationId xmlns:p14="http://schemas.microsoft.com/office/powerpoint/2010/main" xmlns="" val="6492786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pPr>
                <a:defRPr/>
              </a:pPr>
              <a:t>64</a:t>
            </a:fld>
            <a:endParaRPr lang="en-US"/>
          </a:p>
        </p:txBody>
      </p:sp>
      <p:graphicFrame>
        <p:nvGraphicFramePr>
          <p:cNvPr id="4" name="Chart 3"/>
          <p:cNvGraphicFramePr>
            <a:graphicFrameLocks/>
          </p:cNvGraphicFramePr>
          <p:nvPr>
            <p:extLst>
              <p:ext uri="{D42A27DB-BD31-4B8C-83A1-F6EECF244321}">
                <p14:modId xmlns:p14="http://schemas.microsoft.com/office/powerpoint/2010/main" xmlns="" val="695157690"/>
              </p:ext>
            </p:extLst>
          </p:nvPr>
        </p:nvGraphicFramePr>
        <p:xfrm>
          <a:off x="609600" y="609600"/>
          <a:ext cx="80772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1833686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sz="3200" dirty="0">
                <a:solidFill>
                  <a:srgbClr val="004B8D"/>
                </a:solidFill>
              </a:rPr>
              <a:t>Comprehensive Induction </a:t>
            </a:r>
            <a:br>
              <a:rPr lang="en-US" sz="3200" dirty="0">
                <a:solidFill>
                  <a:srgbClr val="004B8D"/>
                </a:solidFill>
              </a:rPr>
            </a:br>
            <a:r>
              <a:rPr lang="en-US" sz="2400" dirty="0">
                <a:solidFill>
                  <a:srgbClr val="004B8D"/>
                </a:solidFill>
              </a:rPr>
              <a:t>(EES Probationary Guideline)</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65</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000" dirty="0" smtClean="0">
              <a:solidFill>
                <a:srgbClr val="439639"/>
              </a:solidFill>
              <a:latin typeface="Verdana"/>
            </a:endParaRPr>
          </a:p>
          <a:p>
            <a:pPr>
              <a:buClr>
                <a:srgbClr val="439639"/>
              </a:buClr>
              <a:buSzPct val="80000"/>
              <a:defRPr/>
            </a:pPr>
            <a:r>
              <a:rPr lang="en-US" sz="2000" dirty="0" smtClean="0">
                <a:solidFill>
                  <a:srgbClr val="439639"/>
                </a:solidFill>
                <a:latin typeface="Verdana"/>
              </a:rPr>
              <a:t>A </a:t>
            </a:r>
            <a:r>
              <a:rPr lang="en-US" sz="2000" dirty="0">
                <a:solidFill>
                  <a:srgbClr val="439639"/>
                </a:solidFill>
                <a:latin typeface="Verdana"/>
              </a:rPr>
              <a:t>comprehensive induction process that is successful in </a:t>
            </a:r>
            <a:r>
              <a:rPr lang="en-US" sz="2000" b="1" i="1" dirty="0">
                <a:solidFill>
                  <a:srgbClr val="0083A9">
                    <a:lumMod val="75000"/>
                  </a:srgbClr>
                </a:solidFill>
                <a:latin typeface="Verdana"/>
              </a:rPr>
              <a:t>orientating, socializing and developing </a:t>
            </a:r>
            <a:r>
              <a:rPr lang="en-US" sz="2000" dirty="0">
                <a:solidFill>
                  <a:srgbClr val="439639"/>
                </a:solidFill>
                <a:latin typeface="Verdana"/>
              </a:rPr>
              <a:t>the novice educator includes these components:</a:t>
            </a:r>
          </a:p>
          <a:p>
            <a:pPr>
              <a:buClr>
                <a:srgbClr val="439639"/>
              </a:buClr>
              <a:buSzPct val="80000"/>
              <a:defRPr/>
            </a:pPr>
            <a:endParaRPr lang="en-US" sz="2000" dirty="0">
              <a:solidFill>
                <a:srgbClr val="439639"/>
              </a:solidFill>
              <a:latin typeface="Verdana"/>
            </a:endParaRPr>
          </a:p>
          <a:p>
            <a:pPr>
              <a:buClr>
                <a:srgbClr val="439639"/>
              </a:buClr>
              <a:buSzPct val="80000"/>
              <a:defRPr/>
            </a:pPr>
            <a:r>
              <a:rPr lang="en-US" sz="2000" dirty="0">
                <a:solidFill>
                  <a:srgbClr val="439639"/>
                </a:solidFill>
                <a:latin typeface="Verdana"/>
              </a:rPr>
              <a:t>• </a:t>
            </a:r>
            <a:r>
              <a:rPr lang="en-US" sz="2000" b="1" dirty="0">
                <a:solidFill>
                  <a:srgbClr val="0083A9">
                    <a:lumMod val="75000"/>
                  </a:srgbClr>
                </a:solidFill>
                <a:latin typeface="Verdana"/>
              </a:rPr>
              <a:t>Builds on the </a:t>
            </a:r>
            <a:r>
              <a:rPr lang="en-US" sz="2000" b="1" dirty="0" err="1" smtClean="0">
                <a:solidFill>
                  <a:srgbClr val="0083A9">
                    <a:lumMod val="75000"/>
                  </a:srgbClr>
                </a:solidFill>
                <a:latin typeface="Verdana"/>
              </a:rPr>
              <a:t>preservice</a:t>
            </a:r>
            <a:r>
              <a:rPr lang="en-US" sz="2000" b="1" dirty="0" smtClean="0">
                <a:solidFill>
                  <a:srgbClr val="0083A9">
                    <a:lumMod val="75000"/>
                  </a:srgbClr>
                </a:solidFill>
                <a:latin typeface="Verdana"/>
              </a:rPr>
              <a:t> </a:t>
            </a:r>
            <a:r>
              <a:rPr lang="en-US" sz="2000" b="1" dirty="0">
                <a:solidFill>
                  <a:srgbClr val="0083A9">
                    <a:lumMod val="75000"/>
                  </a:srgbClr>
                </a:solidFill>
                <a:latin typeface="Verdana"/>
              </a:rPr>
              <a:t>experience </a:t>
            </a:r>
            <a:r>
              <a:rPr lang="en-US" sz="2000" dirty="0">
                <a:solidFill>
                  <a:srgbClr val="439639"/>
                </a:solidFill>
                <a:latin typeface="Verdana"/>
              </a:rPr>
              <a:t>of the </a:t>
            </a:r>
            <a:r>
              <a:rPr lang="en-US" sz="2000" dirty="0" smtClean="0">
                <a:solidFill>
                  <a:srgbClr val="439639"/>
                </a:solidFill>
                <a:latin typeface="Verdana"/>
              </a:rPr>
              <a:t>teacher</a:t>
            </a:r>
          </a:p>
          <a:p>
            <a:pPr>
              <a:buClr>
                <a:srgbClr val="439639"/>
              </a:buClr>
              <a:buSzPct val="80000"/>
              <a:defRPr/>
            </a:pPr>
            <a:r>
              <a:rPr lang="en-US" sz="2000" dirty="0">
                <a:solidFill>
                  <a:srgbClr val="439639"/>
                </a:solidFill>
                <a:latin typeface="Verdana"/>
              </a:rPr>
              <a:t> </a:t>
            </a:r>
            <a:r>
              <a:rPr lang="en-US" sz="2000" dirty="0" smtClean="0">
                <a:solidFill>
                  <a:srgbClr val="439639"/>
                </a:solidFill>
                <a:latin typeface="Verdana"/>
              </a:rPr>
              <a:t>  candidate</a:t>
            </a:r>
          </a:p>
          <a:p>
            <a:pPr>
              <a:buClr>
                <a:srgbClr val="439639"/>
              </a:buClr>
              <a:buSzPct val="80000"/>
              <a:defRPr/>
            </a:pPr>
            <a:endParaRPr lang="en-US" sz="2000" dirty="0">
              <a:solidFill>
                <a:srgbClr val="439639"/>
              </a:solidFill>
              <a:latin typeface="Verdana"/>
            </a:endParaRPr>
          </a:p>
          <a:p>
            <a:pPr>
              <a:buClr>
                <a:srgbClr val="439639"/>
              </a:buClr>
              <a:buSzPct val="80000"/>
              <a:defRPr/>
            </a:pPr>
            <a:r>
              <a:rPr lang="en-US" sz="2000" dirty="0">
                <a:solidFill>
                  <a:srgbClr val="439639"/>
                </a:solidFill>
                <a:latin typeface="Verdana"/>
              </a:rPr>
              <a:t>• Offers support and guidance </a:t>
            </a:r>
            <a:r>
              <a:rPr lang="en-US" sz="2000" b="1" dirty="0">
                <a:solidFill>
                  <a:srgbClr val="0083A9">
                    <a:lumMod val="75000"/>
                  </a:srgbClr>
                </a:solidFill>
                <a:latin typeface="Verdana"/>
              </a:rPr>
              <a:t>prior to </a:t>
            </a:r>
            <a:r>
              <a:rPr lang="en-US" sz="2000" dirty="0">
                <a:solidFill>
                  <a:srgbClr val="439639"/>
                </a:solidFill>
                <a:latin typeface="Verdana"/>
              </a:rPr>
              <a:t>the </a:t>
            </a:r>
            <a:r>
              <a:rPr lang="en-US" sz="2000" dirty="0" smtClean="0">
                <a:solidFill>
                  <a:srgbClr val="439639"/>
                </a:solidFill>
                <a:latin typeface="Verdana"/>
              </a:rPr>
              <a:t>actual</a:t>
            </a:r>
          </a:p>
          <a:p>
            <a:pPr>
              <a:buClr>
                <a:srgbClr val="439639"/>
              </a:buClr>
              <a:buSzPct val="80000"/>
              <a:defRPr/>
            </a:pPr>
            <a:r>
              <a:rPr lang="en-US" sz="2000" dirty="0">
                <a:solidFill>
                  <a:srgbClr val="439639"/>
                </a:solidFill>
                <a:latin typeface="Verdana"/>
              </a:rPr>
              <a:t> </a:t>
            </a:r>
            <a:r>
              <a:rPr lang="en-US" sz="2000" dirty="0" smtClean="0">
                <a:solidFill>
                  <a:srgbClr val="439639"/>
                </a:solidFill>
                <a:latin typeface="Verdana"/>
              </a:rPr>
              <a:t>  beginning </a:t>
            </a:r>
            <a:r>
              <a:rPr lang="en-US" sz="2000" dirty="0">
                <a:solidFill>
                  <a:srgbClr val="439639"/>
                </a:solidFill>
                <a:latin typeface="Verdana"/>
              </a:rPr>
              <a:t>of the school </a:t>
            </a:r>
            <a:r>
              <a:rPr lang="en-US" sz="2000" dirty="0" smtClean="0">
                <a:solidFill>
                  <a:srgbClr val="439639"/>
                </a:solidFill>
                <a:latin typeface="Verdana"/>
              </a:rPr>
              <a:t>year</a:t>
            </a:r>
          </a:p>
          <a:p>
            <a:pPr>
              <a:buClr>
                <a:srgbClr val="439639"/>
              </a:buClr>
              <a:buSzPct val="80000"/>
              <a:defRPr/>
            </a:pPr>
            <a:endParaRPr lang="en-US" sz="2000" dirty="0">
              <a:solidFill>
                <a:srgbClr val="439639"/>
              </a:solidFill>
              <a:latin typeface="Verdana"/>
            </a:endParaRPr>
          </a:p>
          <a:p>
            <a:pPr>
              <a:buClr>
                <a:srgbClr val="439639"/>
              </a:buClr>
              <a:buSzPct val="80000"/>
              <a:defRPr/>
            </a:pPr>
            <a:r>
              <a:rPr lang="en-US" sz="2000" dirty="0">
                <a:solidFill>
                  <a:srgbClr val="439639"/>
                </a:solidFill>
                <a:latin typeface="Verdana"/>
              </a:rPr>
              <a:t>• Part of a </a:t>
            </a:r>
            <a:r>
              <a:rPr lang="en-US" sz="2000" b="1" dirty="0">
                <a:solidFill>
                  <a:srgbClr val="0083A9">
                    <a:lumMod val="75000"/>
                  </a:srgbClr>
                </a:solidFill>
                <a:latin typeface="Verdana"/>
              </a:rPr>
              <a:t>continuum of professional </a:t>
            </a:r>
            <a:r>
              <a:rPr lang="en-US" sz="2000" b="1" dirty="0" smtClean="0">
                <a:solidFill>
                  <a:srgbClr val="0083A9">
                    <a:lumMod val="75000"/>
                  </a:srgbClr>
                </a:solidFill>
                <a:latin typeface="Verdana"/>
              </a:rPr>
              <a:t>development</a:t>
            </a:r>
          </a:p>
          <a:p>
            <a:pPr>
              <a:buClr>
                <a:srgbClr val="439639"/>
              </a:buClr>
              <a:buSzPct val="80000"/>
              <a:defRPr/>
            </a:pPr>
            <a:r>
              <a:rPr lang="en-US" sz="2000" dirty="0">
                <a:solidFill>
                  <a:srgbClr val="0083A9">
                    <a:lumMod val="75000"/>
                  </a:srgbClr>
                </a:solidFill>
                <a:latin typeface="Verdana"/>
              </a:rPr>
              <a:t> </a:t>
            </a:r>
            <a:r>
              <a:rPr lang="en-US" sz="2000" dirty="0" smtClean="0">
                <a:solidFill>
                  <a:srgbClr val="0083A9">
                    <a:lumMod val="75000"/>
                  </a:srgbClr>
                </a:solidFill>
                <a:latin typeface="Verdana"/>
              </a:rPr>
              <a:t>  </a:t>
            </a:r>
            <a:r>
              <a:rPr lang="en-US" sz="2000" dirty="0" smtClean="0">
                <a:solidFill>
                  <a:srgbClr val="439639"/>
                </a:solidFill>
                <a:latin typeface="Verdana"/>
              </a:rPr>
              <a:t>with </a:t>
            </a:r>
            <a:r>
              <a:rPr lang="en-US" sz="2000" dirty="0">
                <a:solidFill>
                  <a:srgbClr val="439639"/>
                </a:solidFill>
                <a:latin typeface="Verdana"/>
              </a:rPr>
              <a:t>systematic training throughout the five </a:t>
            </a:r>
            <a:r>
              <a:rPr lang="en-US" sz="2000" dirty="0" smtClean="0">
                <a:solidFill>
                  <a:srgbClr val="439639"/>
                </a:solidFill>
                <a:latin typeface="Verdana"/>
              </a:rPr>
              <a:t>year</a:t>
            </a:r>
          </a:p>
          <a:p>
            <a:pPr>
              <a:buClr>
                <a:srgbClr val="439639"/>
              </a:buClr>
              <a:buSzPct val="80000"/>
              <a:defRPr/>
            </a:pPr>
            <a:r>
              <a:rPr lang="en-US" sz="2000" dirty="0">
                <a:solidFill>
                  <a:srgbClr val="439639"/>
                </a:solidFill>
                <a:latin typeface="Verdana"/>
              </a:rPr>
              <a:t> </a:t>
            </a:r>
            <a:r>
              <a:rPr lang="en-US" sz="2000" dirty="0" smtClean="0">
                <a:solidFill>
                  <a:srgbClr val="439639"/>
                </a:solidFill>
                <a:latin typeface="Verdana"/>
              </a:rPr>
              <a:t>  period</a:t>
            </a:r>
          </a:p>
          <a:p>
            <a:pPr>
              <a:buClr>
                <a:srgbClr val="439639"/>
              </a:buClr>
              <a:buSzPct val="80000"/>
              <a:defRPr/>
            </a:pPr>
            <a:endParaRPr lang="en-US" sz="2000" dirty="0">
              <a:solidFill>
                <a:srgbClr val="439639"/>
              </a:solidFill>
              <a:latin typeface="Verdana"/>
            </a:endParaRPr>
          </a:p>
        </p:txBody>
      </p:sp>
    </p:spTree>
    <p:extLst>
      <p:ext uri="{BB962C8B-B14F-4D97-AF65-F5344CB8AC3E}">
        <p14:creationId xmlns:p14="http://schemas.microsoft.com/office/powerpoint/2010/main" xmlns="" val="7519413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sz="3200" dirty="0">
                <a:solidFill>
                  <a:srgbClr val="004B8D"/>
                </a:solidFill>
              </a:rPr>
              <a:t>Comprehensive Induction </a:t>
            </a:r>
            <a:br>
              <a:rPr lang="en-US" sz="3200" dirty="0">
                <a:solidFill>
                  <a:srgbClr val="004B8D"/>
                </a:solidFill>
              </a:rPr>
            </a:br>
            <a:r>
              <a:rPr lang="en-US" sz="2400" dirty="0">
                <a:solidFill>
                  <a:srgbClr val="004B8D"/>
                </a:solidFill>
              </a:rPr>
              <a:t>(EES Probationary Guideline</a:t>
            </a:r>
            <a:r>
              <a:rPr lang="en-US" sz="2400" dirty="0" smtClean="0">
                <a:solidFill>
                  <a:srgbClr val="004B8D"/>
                </a:solidFill>
              </a:rPr>
              <a:t>)</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66</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000" dirty="0" smtClean="0">
              <a:solidFill>
                <a:srgbClr val="439639"/>
              </a:solidFill>
              <a:latin typeface="Verdana"/>
            </a:endParaRPr>
          </a:p>
          <a:p>
            <a:pPr>
              <a:buClr>
                <a:srgbClr val="439639"/>
              </a:buClr>
              <a:buSzPct val="80000"/>
              <a:defRPr/>
            </a:pPr>
            <a:r>
              <a:rPr lang="en-US" sz="2000" dirty="0" smtClean="0">
                <a:solidFill>
                  <a:srgbClr val="439639"/>
                </a:solidFill>
                <a:latin typeface="Verdana"/>
              </a:rPr>
              <a:t>• </a:t>
            </a:r>
            <a:r>
              <a:rPr lang="en-US" sz="2000" dirty="0">
                <a:solidFill>
                  <a:srgbClr val="439639"/>
                </a:solidFill>
                <a:latin typeface="Verdana"/>
              </a:rPr>
              <a:t>Includes </a:t>
            </a:r>
            <a:r>
              <a:rPr lang="en-US" sz="2000" b="1" dirty="0">
                <a:solidFill>
                  <a:srgbClr val="0083A9">
                    <a:lumMod val="75000"/>
                  </a:srgbClr>
                </a:solidFill>
                <a:latin typeface="Verdana"/>
              </a:rPr>
              <a:t>study groups </a:t>
            </a:r>
            <a:r>
              <a:rPr lang="en-US" sz="2000" dirty="0">
                <a:solidFill>
                  <a:srgbClr val="439639"/>
                </a:solidFill>
                <a:latin typeface="Verdana"/>
              </a:rPr>
              <a:t>where new teachers can network and build support, commitment, and leadership </a:t>
            </a:r>
            <a:endParaRPr lang="en-US" sz="2000" dirty="0" smtClean="0">
              <a:solidFill>
                <a:srgbClr val="439639"/>
              </a:solidFill>
              <a:latin typeface="Verdana"/>
            </a:endParaRPr>
          </a:p>
          <a:p>
            <a:pPr>
              <a:buClr>
                <a:srgbClr val="439639"/>
              </a:buClr>
              <a:buSzPct val="80000"/>
              <a:defRPr/>
            </a:pPr>
            <a:endParaRPr lang="en-US" sz="2000" dirty="0">
              <a:solidFill>
                <a:srgbClr val="439639"/>
              </a:solidFill>
              <a:latin typeface="Verdana"/>
            </a:endParaRPr>
          </a:p>
          <a:p>
            <a:pPr>
              <a:buClr>
                <a:srgbClr val="439639"/>
              </a:buClr>
              <a:buSzPct val="80000"/>
              <a:defRPr/>
            </a:pPr>
            <a:r>
              <a:rPr lang="en-US" sz="2000" dirty="0">
                <a:solidFill>
                  <a:srgbClr val="439639"/>
                </a:solidFill>
                <a:latin typeface="Verdana"/>
              </a:rPr>
              <a:t>• Incorporates a strong and significant </a:t>
            </a:r>
            <a:r>
              <a:rPr lang="en-US" sz="2000" dirty="0" smtClean="0">
                <a:solidFill>
                  <a:srgbClr val="439639"/>
                </a:solidFill>
                <a:latin typeface="Verdana"/>
              </a:rPr>
              <a:t/>
            </a:r>
            <a:br>
              <a:rPr lang="en-US" sz="2000" dirty="0" smtClean="0">
                <a:solidFill>
                  <a:srgbClr val="439639"/>
                </a:solidFill>
                <a:latin typeface="Verdana"/>
              </a:rPr>
            </a:br>
            <a:r>
              <a:rPr lang="en-US" sz="2000" dirty="0" smtClean="0">
                <a:solidFill>
                  <a:srgbClr val="439639"/>
                </a:solidFill>
                <a:latin typeface="Verdana"/>
              </a:rPr>
              <a:t>   </a:t>
            </a:r>
            <a:r>
              <a:rPr lang="en-US" sz="2000" b="1" dirty="0" smtClean="0">
                <a:solidFill>
                  <a:srgbClr val="0083A9">
                    <a:lumMod val="75000"/>
                  </a:srgbClr>
                </a:solidFill>
                <a:latin typeface="Verdana"/>
              </a:rPr>
              <a:t>administrative presence</a:t>
            </a:r>
          </a:p>
          <a:p>
            <a:pPr>
              <a:buClr>
                <a:srgbClr val="439639"/>
              </a:buClr>
              <a:buSzPct val="80000"/>
              <a:defRPr/>
            </a:pPr>
            <a:endParaRPr lang="en-US" sz="2000" dirty="0">
              <a:solidFill>
                <a:srgbClr val="439639"/>
              </a:solidFill>
              <a:latin typeface="Verdana"/>
            </a:endParaRPr>
          </a:p>
          <a:p>
            <a:pPr>
              <a:buClr>
                <a:srgbClr val="439639"/>
              </a:buClr>
              <a:buSzPct val="80000"/>
              <a:defRPr/>
            </a:pPr>
            <a:r>
              <a:rPr lang="en-US" sz="2000" dirty="0">
                <a:solidFill>
                  <a:srgbClr val="439639"/>
                </a:solidFill>
                <a:latin typeface="Verdana"/>
              </a:rPr>
              <a:t>• Integrates a </a:t>
            </a:r>
            <a:r>
              <a:rPr lang="en-US" sz="2000" b="1" dirty="0">
                <a:solidFill>
                  <a:srgbClr val="0083A9">
                    <a:lumMod val="75000"/>
                  </a:srgbClr>
                </a:solidFill>
                <a:latin typeface="Verdana"/>
              </a:rPr>
              <a:t>mentoring </a:t>
            </a:r>
            <a:r>
              <a:rPr lang="en-US" sz="2000" b="1" dirty="0" smtClean="0">
                <a:solidFill>
                  <a:srgbClr val="0083A9">
                    <a:lumMod val="75000"/>
                  </a:srgbClr>
                </a:solidFill>
                <a:latin typeface="Verdana"/>
              </a:rPr>
              <a:t>component</a:t>
            </a:r>
          </a:p>
          <a:p>
            <a:pPr>
              <a:buClr>
                <a:srgbClr val="439639"/>
              </a:buClr>
              <a:buSzPct val="80000"/>
              <a:defRPr/>
            </a:pPr>
            <a:endParaRPr lang="en-US" sz="2000" dirty="0">
              <a:solidFill>
                <a:srgbClr val="439639"/>
              </a:solidFill>
              <a:latin typeface="Verdana"/>
            </a:endParaRPr>
          </a:p>
          <a:p>
            <a:pPr>
              <a:buClr>
                <a:srgbClr val="439639"/>
              </a:buClr>
              <a:buSzPct val="80000"/>
              <a:defRPr/>
            </a:pPr>
            <a:r>
              <a:rPr lang="en-US" sz="2000" dirty="0">
                <a:solidFill>
                  <a:srgbClr val="439639"/>
                </a:solidFill>
                <a:latin typeface="Verdana"/>
              </a:rPr>
              <a:t>• Presents a </a:t>
            </a:r>
            <a:r>
              <a:rPr lang="en-US" sz="2000" b="1" dirty="0">
                <a:solidFill>
                  <a:srgbClr val="0083A9">
                    <a:lumMod val="75000"/>
                  </a:srgbClr>
                </a:solidFill>
                <a:latin typeface="Verdana"/>
              </a:rPr>
              <a:t>structure for modeling effective </a:t>
            </a:r>
            <a:r>
              <a:rPr lang="en-US" sz="2000" b="1" dirty="0" smtClean="0">
                <a:solidFill>
                  <a:srgbClr val="0083A9">
                    <a:lumMod val="75000"/>
                  </a:srgbClr>
                </a:solidFill>
                <a:latin typeface="Verdana"/>
              </a:rPr>
              <a:t>teaching</a:t>
            </a:r>
          </a:p>
          <a:p>
            <a:pPr>
              <a:buClr>
                <a:srgbClr val="439639"/>
              </a:buClr>
              <a:buSzPct val="80000"/>
              <a:defRPr/>
            </a:pPr>
            <a:r>
              <a:rPr lang="en-US" sz="2000" dirty="0">
                <a:solidFill>
                  <a:srgbClr val="0083A9">
                    <a:lumMod val="75000"/>
                  </a:srgbClr>
                </a:solidFill>
                <a:latin typeface="Verdana"/>
              </a:rPr>
              <a:t> </a:t>
            </a:r>
            <a:r>
              <a:rPr lang="en-US" sz="2000" dirty="0" smtClean="0">
                <a:solidFill>
                  <a:srgbClr val="0083A9">
                    <a:lumMod val="75000"/>
                  </a:srgbClr>
                </a:solidFill>
                <a:latin typeface="Verdana"/>
              </a:rPr>
              <a:t>  </a:t>
            </a:r>
            <a:r>
              <a:rPr lang="en-US" sz="2000" dirty="0" smtClean="0">
                <a:solidFill>
                  <a:srgbClr val="439639"/>
                </a:solidFill>
                <a:latin typeface="Verdana"/>
              </a:rPr>
              <a:t>during </a:t>
            </a:r>
            <a:r>
              <a:rPr lang="en-US" sz="2000" dirty="0">
                <a:solidFill>
                  <a:srgbClr val="439639"/>
                </a:solidFill>
                <a:latin typeface="Verdana"/>
              </a:rPr>
              <a:t>in-services, classroom visits, and </a:t>
            </a:r>
            <a:r>
              <a:rPr lang="en-US" sz="2000" dirty="0" smtClean="0">
                <a:solidFill>
                  <a:srgbClr val="439639"/>
                </a:solidFill>
                <a:latin typeface="Verdana"/>
              </a:rPr>
              <a:t>mentoring</a:t>
            </a:r>
          </a:p>
          <a:p>
            <a:pPr>
              <a:buClr>
                <a:srgbClr val="439639"/>
              </a:buClr>
              <a:buSzPct val="80000"/>
              <a:defRPr/>
            </a:pPr>
            <a:endParaRPr lang="en-US" sz="2000" dirty="0">
              <a:solidFill>
                <a:srgbClr val="439639"/>
              </a:solidFill>
              <a:latin typeface="Verdana"/>
            </a:endParaRPr>
          </a:p>
          <a:p>
            <a:pPr>
              <a:buClr>
                <a:srgbClr val="439639"/>
              </a:buClr>
              <a:buSzPct val="80000"/>
              <a:defRPr/>
            </a:pPr>
            <a:r>
              <a:rPr lang="en-US" sz="2000" dirty="0">
                <a:solidFill>
                  <a:srgbClr val="439639"/>
                </a:solidFill>
                <a:latin typeface="Verdana"/>
              </a:rPr>
              <a:t>• Includes the </a:t>
            </a:r>
            <a:r>
              <a:rPr lang="en-US" sz="2000" b="1" dirty="0">
                <a:solidFill>
                  <a:srgbClr val="0083A9">
                    <a:lumMod val="75000"/>
                  </a:srgbClr>
                </a:solidFill>
                <a:latin typeface="Verdana"/>
              </a:rPr>
              <a:t>collection of baseline performance </a:t>
            </a:r>
            <a:r>
              <a:rPr lang="en-US" sz="2000" b="1" dirty="0" smtClean="0">
                <a:solidFill>
                  <a:srgbClr val="0083A9">
                    <a:lumMod val="75000"/>
                  </a:srgbClr>
                </a:solidFill>
                <a:latin typeface="Verdana"/>
              </a:rPr>
              <a:t>data</a:t>
            </a:r>
          </a:p>
          <a:p>
            <a:pPr>
              <a:buClr>
                <a:srgbClr val="439639"/>
              </a:buClr>
              <a:buSzPct val="80000"/>
              <a:defRPr/>
            </a:pPr>
            <a:r>
              <a:rPr lang="en-US" sz="2000" dirty="0">
                <a:solidFill>
                  <a:srgbClr val="0083A9">
                    <a:lumMod val="75000"/>
                  </a:srgbClr>
                </a:solidFill>
                <a:latin typeface="Verdana"/>
              </a:rPr>
              <a:t> </a:t>
            </a:r>
            <a:r>
              <a:rPr lang="en-US" sz="2000" dirty="0" smtClean="0">
                <a:solidFill>
                  <a:srgbClr val="0083A9">
                    <a:lumMod val="75000"/>
                  </a:srgbClr>
                </a:solidFill>
                <a:latin typeface="Verdana"/>
              </a:rPr>
              <a:t>  </a:t>
            </a:r>
            <a:r>
              <a:rPr lang="en-US" sz="2000" dirty="0" smtClean="0">
                <a:solidFill>
                  <a:srgbClr val="439639"/>
                </a:solidFill>
                <a:latin typeface="Verdana"/>
              </a:rPr>
              <a:t>and </a:t>
            </a:r>
            <a:r>
              <a:rPr lang="en-US" sz="2000" dirty="0">
                <a:solidFill>
                  <a:srgbClr val="439639"/>
                </a:solidFill>
                <a:latin typeface="Verdana"/>
              </a:rPr>
              <a:t>the identification of </a:t>
            </a:r>
            <a:r>
              <a:rPr lang="en-US" sz="2000" b="1" i="1" dirty="0">
                <a:solidFill>
                  <a:schemeClr val="bg2">
                    <a:lumMod val="75000"/>
                  </a:schemeClr>
                </a:solidFill>
                <a:latin typeface="Verdana"/>
              </a:rPr>
              <a:t>initial strengths </a:t>
            </a:r>
            <a:r>
              <a:rPr lang="en-US" sz="2000" b="1" i="1" dirty="0" smtClean="0">
                <a:solidFill>
                  <a:schemeClr val="bg2">
                    <a:lumMod val="75000"/>
                  </a:schemeClr>
                </a:solidFill>
                <a:latin typeface="Verdana"/>
              </a:rPr>
              <a:t>and</a:t>
            </a:r>
          </a:p>
          <a:p>
            <a:pPr>
              <a:buClr>
                <a:srgbClr val="439639"/>
              </a:buClr>
              <a:buSzPct val="80000"/>
              <a:defRPr/>
            </a:pPr>
            <a:r>
              <a:rPr lang="en-US" sz="2000" b="1" i="1" dirty="0">
                <a:solidFill>
                  <a:schemeClr val="bg2">
                    <a:lumMod val="75000"/>
                  </a:schemeClr>
                </a:solidFill>
                <a:latin typeface="Verdana"/>
              </a:rPr>
              <a:t> </a:t>
            </a:r>
            <a:r>
              <a:rPr lang="en-US" sz="2000" b="1" i="1" dirty="0" smtClean="0">
                <a:solidFill>
                  <a:schemeClr val="bg2">
                    <a:lumMod val="75000"/>
                  </a:schemeClr>
                </a:solidFill>
                <a:latin typeface="Verdana"/>
              </a:rPr>
              <a:t>  opportunities </a:t>
            </a:r>
            <a:r>
              <a:rPr lang="en-US" sz="2000" b="1" i="1" dirty="0">
                <a:solidFill>
                  <a:schemeClr val="bg2">
                    <a:lumMod val="75000"/>
                  </a:schemeClr>
                </a:solidFill>
                <a:latin typeface="Verdana"/>
              </a:rPr>
              <a:t>for growth</a:t>
            </a:r>
          </a:p>
          <a:p>
            <a:pPr>
              <a:buClr>
                <a:srgbClr val="439639"/>
              </a:buClr>
              <a:buSzPct val="80000"/>
              <a:defRPr/>
            </a:pPr>
            <a:endParaRPr lang="en-US" sz="2000" dirty="0" smtClean="0">
              <a:solidFill>
                <a:srgbClr val="0083A9">
                  <a:lumMod val="75000"/>
                </a:srgbClr>
              </a:solidFill>
              <a:latin typeface="Verdana"/>
            </a:endParaRPr>
          </a:p>
          <a:p>
            <a:pPr marL="36513" indent="-265113">
              <a:buClr>
                <a:srgbClr val="439639"/>
              </a:buClr>
              <a:buSzPct val="80000"/>
              <a:buFont typeface="Wingdings 2" pitchFamily="18" charset="2"/>
              <a:buChar char=""/>
              <a:defRPr/>
            </a:pPr>
            <a:endParaRPr lang="en-US" sz="2000" dirty="0">
              <a:solidFill>
                <a:srgbClr val="0083A9">
                  <a:lumMod val="75000"/>
                </a:srgbClr>
              </a:solidFill>
              <a:latin typeface="Verdana"/>
            </a:endParaRPr>
          </a:p>
          <a:p>
            <a:pPr>
              <a:buClr>
                <a:srgbClr val="439639"/>
              </a:buClr>
              <a:buSzPct val="80000"/>
              <a:defRPr/>
            </a:pPr>
            <a:endParaRPr lang="en-US" sz="2000" dirty="0" smtClean="0">
              <a:solidFill>
                <a:srgbClr val="0083A9">
                  <a:lumMod val="75000"/>
                </a:srgbClr>
              </a:solidFill>
              <a:latin typeface="Verdana"/>
            </a:endParaRPr>
          </a:p>
          <a:p>
            <a:pPr marL="36513" indent="-265113">
              <a:buClr>
                <a:srgbClr val="439639"/>
              </a:buClr>
              <a:buSzPct val="80000"/>
              <a:buFont typeface="Wingdings 2" pitchFamily="18" charset="2"/>
              <a:buChar char=""/>
              <a:defRPr/>
            </a:pPr>
            <a:endParaRPr lang="en-US" sz="2000" dirty="0">
              <a:solidFill>
                <a:srgbClr val="0083A9">
                  <a:lumMod val="75000"/>
                </a:srgbClr>
              </a:solidFill>
              <a:latin typeface="Verdana"/>
            </a:endParaRPr>
          </a:p>
          <a:p>
            <a:pPr marL="36513" indent="-265113">
              <a:buClr>
                <a:srgbClr val="439639"/>
              </a:buClr>
              <a:buSzPct val="80000"/>
              <a:buFont typeface="Wingdings 2" pitchFamily="18" charset="2"/>
              <a:buChar char=""/>
              <a:defRPr/>
            </a:pPr>
            <a:endParaRPr lang="en-US" sz="2000" dirty="0" smtClean="0">
              <a:solidFill>
                <a:srgbClr val="0083A9">
                  <a:lumMod val="75000"/>
                </a:srgbClr>
              </a:solidFill>
              <a:latin typeface="Verdana"/>
            </a:endParaRPr>
          </a:p>
        </p:txBody>
      </p:sp>
    </p:spTree>
    <p:extLst>
      <p:ext uri="{BB962C8B-B14F-4D97-AF65-F5344CB8AC3E}">
        <p14:creationId xmlns:p14="http://schemas.microsoft.com/office/powerpoint/2010/main" xmlns="" val="25444603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a:bodyPr>
          <a:lstStyle/>
          <a:p>
            <a:pPr algn="ctr" fontAlgn="auto">
              <a:spcAft>
                <a:spcPts val="0"/>
              </a:spcAft>
              <a:defRPr/>
            </a:pPr>
            <a:r>
              <a:rPr lang="en-US" sz="3200" dirty="0">
                <a:solidFill>
                  <a:srgbClr val="004B8D"/>
                </a:solidFill>
              </a:rPr>
              <a:t>Comprehensive Induction </a:t>
            </a:r>
            <a:br>
              <a:rPr lang="en-US" sz="3200" dirty="0">
                <a:solidFill>
                  <a:srgbClr val="004B8D"/>
                </a:solidFill>
              </a:rPr>
            </a:br>
            <a:r>
              <a:rPr lang="en-US" sz="2400" dirty="0">
                <a:solidFill>
                  <a:srgbClr val="004B8D"/>
                </a:solidFill>
              </a:rPr>
              <a:t>(EES Probationary Guideline</a:t>
            </a:r>
            <a:r>
              <a:rPr lang="en-US" sz="2400" dirty="0" smtClean="0">
                <a:solidFill>
                  <a:srgbClr val="004B8D"/>
                </a:solidFill>
              </a:rPr>
              <a:t>)</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67</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sz="2000" dirty="0">
                <a:solidFill>
                  <a:srgbClr val="439639"/>
                </a:solidFill>
                <a:latin typeface="Verdana"/>
              </a:rPr>
              <a:t>An induction process is designed to assist new teachers in experiencing </a:t>
            </a:r>
            <a:r>
              <a:rPr lang="en-US" sz="2000" b="1" i="1" dirty="0">
                <a:solidFill>
                  <a:srgbClr val="0083A9">
                    <a:lumMod val="75000"/>
                  </a:srgbClr>
                </a:solidFill>
                <a:latin typeface="Verdana"/>
              </a:rPr>
              <a:t>early success </a:t>
            </a:r>
            <a:r>
              <a:rPr lang="en-US" sz="2000" dirty="0">
                <a:solidFill>
                  <a:srgbClr val="439639"/>
                </a:solidFill>
                <a:latin typeface="Verdana"/>
              </a:rPr>
              <a:t>through ongoing improvement and increased effectiveness</a:t>
            </a:r>
            <a:r>
              <a:rPr lang="en-US" sz="2000" dirty="0" smtClean="0">
                <a:solidFill>
                  <a:srgbClr val="439639"/>
                </a:solidFill>
                <a:latin typeface="Verdana"/>
              </a:rPr>
              <a:t>.</a:t>
            </a:r>
          </a:p>
          <a:p>
            <a:pPr>
              <a:buClr>
                <a:srgbClr val="439639"/>
              </a:buClr>
              <a:buSzPct val="80000"/>
              <a:defRPr/>
            </a:pPr>
            <a:endParaRPr lang="en-US" sz="2000" dirty="0">
              <a:solidFill>
                <a:srgbClr val="439639"/>
              </a:solidFill>
              <a:latin typeface="Verdana"/>
            </a:endParaRPr>
          </a:p>
          <a:p>
            <a:pPr>
              <a:buClr>
                <a:srgbClr val="439639"/>
              </a:buClr>
              <a:buSzPct val="80000"/>
              <a:defRPr/>
            </a:pPr>
            <a:r>
              <a:rPr lang="en-US" sz="2000" dirty="0" smtClean="0">
                <a:solidFill>
                  <a:srgbClr val="439639"/>
                </a:solidFill>
                <a:latin typeface="Verdana"/>
              </a:rPr>
              <a:t>A </a:t>
            </a:r>
            <a:r>
              <a:rPr lang="en-US" sz="2000" dirty="0">
                <a:solidFill>
                  <a:srgbClr val="439639"/>
                </a:solidFill>
                <a:latin typeface="Verdana"/>
              </a:rPr>
              <a:t>successful induction process is highly-structured, comprehensive, rigorous and </a:t>
            </a:r>
            <a:r>
              <a:rPr lang="en-US" sz="2000" b="1" i="1" dirty="0">
                <a:solidFill>
                  <a:srgbClr val="0083A9">
                    <a:lumMod val="75000"/>
                  </a:srgbClr>
                </a:solidFill>
                <a:latin typeface="Verdana"/>
              </a:rPr>
              <a:t>well-monitored with well-defined leadership roles for administrators, instructors, staff developers, mentors, etc. </a:t>
            </a:r>
            <a:endParaRPr lang="en-US" sz="2000" b="1" i="1" dirty="0" smtClean="0">
              <a:solidFill>
                <a:srgbClr val="0083A9">
                  <a:lumMod val="75000"/>
                </a:srgbClr>
              </a:solidFill>
              <a:latin typeface="Verdana"/>
            </a:endParaRPr>
          </a:p>
          <a:p>
            <a:pPr>
              <a:buClr>
                <a:srgbClr val="439639"/>
              </a:buClr>
              <a:buSzPct val="80000"/>
              <a:defRPr/>
            </a:pPr>
            <a:endParaRPr lang="en-US" sz="2000" dirty="0">
              <a:solidFill>
                <a:srgbClr val="439639"/>
              </a:solidFill>
              <a:latin typeface="Verdana"/>
            </a:endParaRPr>
          </a:p>
          <a:p>
            <a:pPr>
              <a:buClr>
                <a:srgbClr val="439639"/>
              </a:buClr>
              <a:buSzPct val="80000"/>
              <a:defRPr/>
            </a:pPr>
            <a:r>
              <a:rPr lang="en-US" sz="2000" dirty="0" smtClean="0">
                <a:solidFill>
                  <a:srgbClr val="439639"/>
                </a:solidFill>
                <a:latin typeface="Verdana"/>
              </a:rPr>
              <a:t>It </a:t>
            </a:r>
            <a:r>
              <a:rPr lang="en-US" sz="2000" dirty="0">
                <a:solidFill>
                  <a:srgbClr val="439639"/>
                </a:solidFill>
                <a:latin typeface="Verdana"/>
              </a:rPr>
              <a:t>is </a:t>
            </a:r>
            <a:r>
              <a:rPr lang="en-US" sz="2000" b="1" i="1" dirty="0">
                <a:solidFill>
                  <a:srgbClr val="0083A9">
                    <a:lumMod val="75000"/>
                  </a:srgbClr>
                </a:solidFill>
                <a:latin typeface="Verdana"/>
              </a:rPr>
              <a:t>one phase of an overall professional learning process </a:t>
            </a:r>
            <a:r>
              <a:rPr lang="en-US" sz="2000" dirty="0">
                <a:solidFill>
                  <a:srgbClr val="439639"/>
                </a:solidFill>
                <a:latin typeface="Verdana"/>
              </a:rPr>
              <a:t>designed to deliver growth, support and professionalism to teachers. It includes professional collaboration that is understood, fostered, and accepted as a part of the teaching culture with shared experiences, practices, tools, and a common language.</a:t>
            </a:r>
            <a:endParaRPr lang="en-US" sz="2000" dirty="0" smtClean="0">
              <a:solidFill>
                <a:srgbClr val="439639"/>
              </a:solidFill>
              <a:latin typeface="Verdana"/>
            </a:endParaRPr>
          </a:p>
          <a:p>
            <a:pPr marL="36513" indent="-265113">
              <a:buClr>
                <a:srgbClr val="439639"/>
              </a:buClr>
              <a:buSzPct val="80000"/>
              <a:buFont typeface="Wingdings 2" pitchFamily="18" charset="2"/>
              <a:buChar char=""/>
              <a:defRPr/>
            </a:pPr>
            <a:endParaRPr lang="en-US" sz="2000" dirty="0">
              <a:solidFill>
                <a:srgbClr val="439639"/>
              </a:solidFill>
              <a:latin typeface="Verdana"/>
            </a:endParaRPr>
          </a:p>
          <a:p>
            <a:pPr>
              <a:buClr>
                <a:srgbClr val="439639"/>
              </a:buClr>
              <a:buSzPct val="80000"/>
              <a:defRPr/>
            </a:pPr>
            <a:endParaRPr lang="en-US" sz="2000" dirty="0" smtClean="0">
              <a:solidFill>
                <a:srgbClr val="439639"/>
              </a:solidFill>
              <a:latin typeface="Verdana"/>
            </a:endParaRPr>
          </a:p>
          <a:p>
            <a:pPr marL="36513" indent="-265113">
              <a:buClr>
                <a:srgbClr val="439639"/>
              </a:buClr>
              <a:buSzPct val="80000"/>
              <a:buFont typeface="Wingdings 2" pitchFamily="18" charset="2"/>
              <a:buChar char=""/>
              <a:defRPr/>
            </a:pPr>
            <a:endParaRPr lang="en-US" sz="2000" dirty="0">
              <a:solidFill>
                <a:srgbClr val="439639"/>
              </a:solidFill>
              <a:latin typeface="Verdana"/>
            </a:endParaRPr>
          </a:p>
          <a:p>
            <a:pPr marL="36513" indent="-265113">
              <a:buClr>
                <a:srgbClr val="439639"/>
              </a:buClr>
              <a:buSzPct val="80000"/>
              <a:buFont typeface="Wingdings 2" pitchFamily="18" charset="2"/>
              <a:buChar char=""/>
              <a:defRPr/>
            </a:pPr>
            <a:endParaRPr lang="en-US" sz="2000" dirty="0" smtClean="0">
              <a:solidFill>
                <a:srgbClr val="439639"/>
              </a:solidFill>
              <a:latin typeface="Verdana"/>
            </a:endParaRPr>
          </a:p>
        </p:txBody>
      </p:sp>
      <p:sp>
        <p:nvSpPr>
          <p:cNvPr id="5" name="Rectangle 4"/>
          <p:cNvSpPr/>
          <p:nvPr/>
        </p:nvSpPr>
        <p:spPr>
          <a:xfrm>
            <a:off x="6477000" y="6019800"/>
            <a:ext cx="1947969" cy="461665"/>
          </a:xfrm>
          <a:prstGeom prst="rect">
            <a:avLst/>
          </a:prstGeom>
        </p:spPr>
        <p:txBody>
          <a:bodyPr wrap="none">
            <a:spAutoFit/>
          </a:bodyPr>
          <a:lstStyle/>
          <a:p>
            <a:pPr lvl="0">
              <a:buClr>
                <a:srgbClr val="439639"/>
              </a:buClr>
              <a:defRPr/>
            </a:pPr>
            <a:r>
              <a:rPr lang="en-US" sz="2400" b="1" dirty="0" smtClean="0">
                <a:solidFill>
                  <a:srgbClr val="0083A9">
                    <a:lumMod val="75000"/>
                  </a:srgbClr>
                </a:solidFill>
              </a:rPr>
              <a:t>WB 7-8-9-10</a:t>
            </a:r>
            <a:endParaRPr lang="en-US" sz="2400" b="1" dirty="0">
              <a:solidFill>
                <a:srgbClr val="0083A9">
                  <a:lumMod val="75000"/>
                </a:srgbClr>
              </a:solidFill>
            </a:endParaRPr>
          </a:p>
        </p:txBody>
      </p:sp>
    </p:spTree>
    <p:extLst>
      <p:ext uri="{BB962C8B-B14F-4D97-AF65-F5344CB8AC3E}">
        <p14:creationId xmlns:p14="http://schemas.microsoft.com/office/powerpoint/2010/main" xmlns="" val="115202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a:bodyPr>
          <a:lstStyle/>
          <a:p>
            <a:pPr algn="ctr" fontAlgn="auto">
              <a:spcAft>
                <a:spcPts val="0"/>
              </a:spcAft>
              <a:defRPr/>
            </a:pPr>
            <a:r>
              <a:rPr lang="en-US" sz="2800" dirty="0" smtClean="0">
                <a:solidFill>
                  <a:srgbClr val="004B8D"/>
                </a:solidFill>
              </a:rPr>
              <a:t>Comprehensive Induction System*</a:t>
            </a:r>
            <a:br>
              <a:rPr lang="en-US" sz="2800" dirty="0" smtClean="0">
                <a:solidFill>
                  <a:srgbClr val="004B8D"/>
                </a:solidFill>
              </a:rPr>
            </a:br>
            <a:r>
              <a:rPr lang="en-US" sz="2800" dirty="0" smtClean="0">
                <a:solidFill>
                  <a:srgbClr val="004B8D"/>
                </a:solidFill>
              </a:rPr>
              <a:t>Self-Monitoring Tool</a:t>
            </a:r>
            <a:endParaRPr lang="en-US" sz="2800" dirty="0">
              <a:solidFill>
                <a:srgbClr val="004B8D"/>
              </a:solidFill>
              <a:latin typeface="Desyrel" pitchFamily="2"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68</a:t>
            </a:fld>
            <a:endParaRPr lang="en-US" dirty="0">
              <a:solidFill>
                <a:srgbClr val="0083A9">
                  <a:shade val="50000"/>
                </a:srgb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694592937"/>
              </p:ext>
            </p:extLst>
          </p:nvPr>
        </p:nvGraphicFramePr>
        <p:xfrm>
          <a:off x="838200" y="1905000"/>
          <a:ext cx="7543801" cy="4383913"/>
        </p:xfrm>
        <a:graphic>
          <a:graphicData uri="http://schemas.openxmlformats.org/drawingml/2006/table">
            <a:tbl>
              <a:tblPr firstRow="1" firstCol="1" bandRow="1"/>
              <a:tblGrid>
                <a:gridCol w="3728985"/>
                <a:gridCol w="953704"/>
                <a:gridCol w="953704"/>
                <a:gridCol w="953704"/>
                <a:gridCol w="953704"/>
              </a:tblGrid>
              <a:tr h="134010">
                <a:tc>
                  <a:txBody>
                    <a:bodyPr/>
                    <a:lstStyle/>
                    <a:p>
                      <a:pPr marL="0" marR="0">
                        <a:lnSpc>
                          <a:spcPct val="115000"/>
                        </a:lnSpc>
                        <a:spcBef>
                          <a:spcPts val="0"/>
                        </a:spcBef>
                        <a:spcAft>
                          <a:spcPts val="0"/>
                        </a:spcAft>
                      </a:pPr>
                      <a:r>
                        <a:rPr lang="en-US" sz="900" b="1" dirty="0">
                          <a:solidFill>
                            <a:srgbClr val="000000"/>
                          </a:solidFill>
                          <a:effectLst/>
                          <a:latin typeface="Tahoma"/>
                          <a:ea typeface="Century Gothic"/>
                        </a:rPr>
                        <a:t>Comprehensive Induction System Component</a:t>
                      </a:r>
                      <a:endParaRPr lang="en-US" sz="800" dirty="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Tahoma"/>
                          <a:ea typeface="Century Gothic"/>
                        </a:rPr>
                        <a:t>Highly Effective</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Tahoma"/>
                          <a:ea typeface="Century Gothic"/>
                        </a:rPr>
                        <a:t>Effective</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Tahoma"/>
                          <a:ea typeface="Century Gothic"/>
                        </a:rPr>
                        <a:t>Slightly Effective</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Tahoma"/>
                          <a:ea typeface="Century Gothic"/>
                        </a:rPr>
                        <a:t>Not Effective</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2643">
                <a:tc>
                  <a:txBody>
                    <a:bodyPr/>
                    <a:lstStyle/>
                    <a:p>
                      <a:pPr marL="0" marR="0">
                        <a:lnSpc>
                          <a:spcPct val="115000"/>
                        </a:lnSpc>
                        <a:spcBef>
                          <a:spcPts val="0"/>
                        </a:spcBef>
                        <a:spcAft>
                          <a:spcPts val="0"/>
                        </a:spcAft>
                      </a:pPr>
                      <a:r>
                        <a:rPr lang="en-US" sz="800" b="1" dirty="0">
                          <a:solidFill>
                            <a:srgbClr val="000000"/>
                          </a:solidFill>
                          <a:effectLst/>
                          <a:latin typeface="Tahoma"/>
                          <a:ea typeface="Century Gothic"/>
                        </a:rPr>
                        <a:t>A.  Builds on the pre-service experience of the teacher candidate</a:t>
                      </a:r>
                      <a:endParaRPr lang="en-US" sz="800" dirty="0">
                        <a:solidFill>
                          <a:srgbClr val="000000"/>
                        </a:solidFill>
                        <a:effectLst/>
                        <a:latin typeface="Times New Roman"/>
                        <a:ea typeface="Century Gothic"/>
                      </a:endParaRPr>
                    </a:p>
                    <a:p>
                      <a:pPr marL="0" marR="0">
                        <a:lnSpc>
                          <a:spcPct val="115000"/>
                        </a:lnSpc>
                        <a:spcBef>
                          <a:spcPts val="0"/>
                        </a:spcBef>
                        <a:spcAft>
                          <a:spcPts val="0"/>
                        </a:spcAft>
                      </a:pPr>
                      <a:r>
                        <a:rPr lang="en-US" sz="800" dirty="0">
                          <a:solidFill>
                            <a:srgbClr val="000000"/>
                          </a:solidFill>
                          <a:effectLst/>
                          <a:latin typeface="Tahoma"/>
                          <a:ea typeface="Century Gothic"/>
                        </a:rPr>
                        <a:t>This includes the interview and hiring process where the candidate interacts with central office human resource directors and administrators of buildings and is first exposed to the culture of the school setting and its unique priorities.</a:t>
                      </a:r>
                      <a:endParaRPr lang="en-US" sz="800" dirty="0">
                        <a:solidFill>
                          <a:srgbClr val="000000"/>
                        </a:solidFill>
                        <a:effectLst/>
                        <a:latin typeface="Times New Roman"/>
                        <a:ea typeface="Century Gothic"/>
                      </a:endParaRPr>
                    </a:p>
                    <a:p>
                      <a:pPr marL="0" marR="0">
                        <a:lnSpc>
                          <a:spcPct val="115000"/>
                        </a:lnSpc>
                        <a:spcBef>
                          <a:spcPts val="0"/>
                        </a:spcBef>
                        <a:spcAft>
                          <a:spcPts val="0"/>
                        </a:spcAft>
                      </a:pPr>
                      <a:r>
                        <a:rPr lang="en-US" sz="800" dirty="0">
                          <a:solidFill>
                            <a:srgbClr val="000000"/>
                          </a:solidFill>
                          <a:effectLst/>
                          <a:latin typeface="Tahoma"/>
                          <a:ea typeface="Century Gothic"/>
                        </a:rPr>
                        <a:t> </a:t>
                      </a:r>
                      <a:endParaRPr lang="en-US" sz="800" dirty="0">
                        <a:solidFill>
                          <a:srgbClr val="000000"/>
                        </a:solidFill>
                        <a:effectLst/>
                        <a:latin typeface="Times New Roman"/>
                        <a:ea typeface="Century Gothic"/>
                      </a:endParaRPr>
                    </a:p>
                    <a:p>
                      <a:pPr marL="0" marR="0">
                        <a:lnSpc>
                          <a:spcPct val="115000"/>
                        </a:lnSpc>
                        <a:spcBef>
                          <a:spcPts val="0"/>
                        </a:spcBef>
                        <a:spcAft>
                          <a:spcPts val="0"/>
                        </a:spcAft>
                      </a:pPr>
                      <a:r>
                        <a:rPr lang="en-US" sz="800" dirty="0">
                          <a:solidFill>
                            <a:srgbClr val="000000"/>
                          </a:solidFill>
                          <a:effectLst/>
                          <a:latin typeface="Tahoma"/>
                          <a:ea typeface="Century Gothic"/>
                        </a:rPr>
                        <a:t>Evidence:</a:t>
                      </a:r>
                      <a:endParaRPr lang="en-US" sz="800" dirty="0">
                        <a:solidFill>
                          <a:srgbClr val="000000"/>
                        </a:solidFill>
                        <a:effectLst/>
                        <a:latin typeface="Times New Roman"/>
                        <a:ea typeface="Century Gothic"/>
                      </a:endParaRPr>
                    </a:p>
                    <a:p>
                      <a:pPr marL="0" marR="0">
                        <a:lnSpc>
                          <a:spcPct val="115000"/>
                        </a:lnSpc>
                        <a:spcBef>
                          <a:spcPts val="0"/>
                        </a:spcBef>
                        <a:spcAft>
                          <a:spcPts val="0"/>
                        </a:spcAft>
                      </a:pPr>
                      <a:r>
                        <a:rPr lang="en-US" sz="800" dirty="0">
                          <a:solidFill>
                            <a:srgbClr val="000000"/>
                          </a:solidFill>
                          <a:effectLst/>
                          <a:latin typeface="Tahoma"/>
                          <a:ea typeface="Century Gothic"/>
                        </a:rPr>
                        <a:t> </a:t>
                      </a:r>
                      <a:endParaRPr lang="en-US" sz="800" dirty="0">
                        <a:solidFill>
                          <a:srgbClr val="000000"/>
                        </a:solidFill>
                        <a:effectLst/>
                        <a:latin typeface="Times New Roman"/>
                        <a:ea typeface="Century Gothic"/>
                      </a:endParaRPr>
                    </a:p>
                    <a:p>
                      <a:pPr marL="0" marR="0">
                        <a:lnSpc>
                          <a:spcPct val="115000"/>
                        </a:lnSpc>
                        <a:spcBef>
                          <a:spcPts val="0"/>
                        </a:spcBef>
                        <a:spcAft>
                          <a:spcPts val="0"/>
                        </a:spcAft>
                      </a:pPr>
                      <a:r>
                        <a:rPr lang="en-US" sz="800" dirty="0">
                          <a:solidFill>
                            <a:srgbClr val="000000"/>
                          </a:solidFill>
                          <a:effectLst/>
                          <a:latin typeface="Tahoma"/>
                          <a:ea typeface="Century Gothic"/>
                        </a:rPr>
                        <a:t> </a:t>
                      </a:r>
                      <a:endParaRPr lang="en-US" sz="800" dirty="0">
                        <a:solidFill>
                          <a:srgbClr val="000000"/>
                        </a:solidFill>
                        <a:effectLst/>
                        <a:latin typeface="Times New Roman"/>
                        <a:ea typeface="Century Gothic"/>
                      </a:endParaRPr>
                    </a:p>
                    <a:p>
                      <a:pPr marL="0" marR="0">
                        <a:lnSpc>
                          <a:spcPct val="115000"/>
                        </a:lnSpc>
                        <a:spcBef>
                          <a:spcPts val="0"/>
                        </a:spcBef>
                        <a:spcAft>
                          <a:spcPts val="0"/>
                        </a:spcAft>
                      </a:pPr>
                      <a:r>
                        <a:rPr lang="en-US" sz="800" dirty="0">
                          <a:solidFill>
                            <a:srgbClr val="000000"/>
                          </a:solidFill>
                          <a:effectLst/>
                          <a:latin typeface="Tahoma"/>
                          <a:ea typeface="Century Gothic"/>
                        </a:rPr>
                        <a:t> </a:t>
                      </a:r>
                      <a:endParaRPr lang="en-US" sz="800" dirty="0">
                        <a:solidFill>
                          <a:srgbClr val="000000"/>
                        </a:solidFill>
                        <a:effectLst/>
                        <a:latin typeface="Times New Roman"/>
                        <a:ea typeface="Century Gothic"/>
                      </a:endParaRPr>
                    </a:p>
                    <a:p>
                      <a:pPr marL="0" marR="0">
                        <a:lnSpc>
                          <a:spcPct val="115000"/>
                        </a:lnSpc>
                        <a:spcBef>
                          <a:spcPts val="0"/>
                        </a:spcBef>
                        <a:spcAft>
                          <a:spcPts val="0"/>
                        </a:spcAft>
                      </a:pPr>
                      <a:r>
                        <a:rPr lang="en-US" sz="800" dirty="0">
                          <a:solidFill>
                            <a:srgbClr val="000000"/>
                          </a:solidFill>
                          <a:effectLst/>
                          <a:latin typeface="Tahoma"/>
                          <a:ea typeface="Century Gothic"/>
                        </a:rPr>
                        <a:t> </a:t>
                      </a:r>
                      <a:endParaRPr lang="en-US" sz="800" dirty="0">
                        <a:solidFill>
                          <a:srgbClr val="000000"/>
                        </a:solidFill>
                        <a:effectLst/>
                        <a:latin typeface="Times New Roman"/>
                        <a:ea typeface="Century Gothic"/>
                      </a:endParaRPr>
                    </a:p>
                    <a:p>
                      <a:pPr marL="0" marR="0">
                        <a:lnSpc>
                          <a:spcPct val="115000"/>
                        </a:lnSpc>
                        <a:spcBef>
                          <a:spcPts val="0"/>
                        </a:spcBef>
                        <a:spcAft>
                          <a:spcPts val="0"/>
                        </a:spcAft>
                      </a:pPr>
                      <a:r>
                        <a:rPr lang="en-US" sz="800" dirty="0">
                          <a:solidFill>
                            <a:srgbClr val="000000"/>
                          </a:solidFill>
                          <a:effectLst/>
                          <a:latin typeface="Tahoma"/>
                          <a:ea typeface="Century Gothic"/>
                        </a:rPr>
                        <a:t> </a:t>
                      </a:r>
                      <a:endParaRPr lang="en-US" sz="800" dirty="0">
                        <a:solidFill>
                          <a:srgbClr val="000000"/>
                        </a:solidFill>
                        <a:effectLst/>
                        <a:latin typeface="Times New Roman"/>
                        <a:ea typeface="Century Gothic"/>
                      </a:endParaRPr>
                    </a:p>
                    <a:p>
                      <a:pPr marL="0" marR="0">
                        <a:lnSpc>
                          <a:spcPct val="115000"/>
                        </a:lnSpc>
                        <a:spcBef>
                          <a:spcPts val="0"/>
                        </a:spcBef>
                        <a:spcAft>
                          <a:spcPts val="0"/>
                        </a:spcAft>
                      </a:pPr>
                      <a:r>
                        <a:rPr lang="en-US" sz="800" dirty="0">
                          <a:solidFill>
                            <a:srgbClr val="000000"/>
                          </a:solidFill>
                          <a:effectLst/>
                          <a:latin typeface="Tahoma"/>
                          <a:ea typeface="Century Gothic"/>
                        </a:rPr>
                        <a:t> </a:t>
                      </a:r>
                      <a:endParaRPr lang="en-US" sz="800" dirty="0">
                        <a:solidFill>
                          <a:srgbClr val="000000"/>
                        </a:solidFill>
                        <a:effectLst/>
                        <a:latin typeface="Times New Roman"/>
                        <a:ea typeface="Century Gothic"/>
                      </a:endParaRPr>
                    </a:p>
                    <a:p>
                      <a:pPr marL="0" marR="0">
                        <a:lnSpc>
                          <a:spcPct val="115000"/>
                        </a:lnSpc>
                        <a:spcBef>
                          <a:spcPts val="0"/>
                        </a:spcBef>
                        <a:spcAft>
                          <a:spcPts val="0"/>
                        </a:spcAft>
                      </a:pPr>
                      <a:r>
                        <a:rPr lang="en-US" sz="800" dirty="0">
                          <a:solidFill>
                            <a:srgbClr val="000000"/>
                          </a:solidFill>
                          <a:effectLst/>
                          <a:latin typeface="Tahoma"/>
                          <a:ea typeface="Century Gothic"/>
                        </a:rPr>
                        <a:t> </a:t>
                      </a:r>
                      <a:endParaRPr lang="en-US" sz="800" dirty="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0000"/>
                          </a:solidFill>
                          <a:effectLst/>
                          <a:latin typeface="Tahoma"/>
                          <a:ea typeface="Century Gothic"/>
                        </a:rPr>
                        <a:t> </a:t>
                      </a:r>
                      <a:endParaRPr lang="en-US" sz="800" dirty="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1171">
                <a:tc>
                  <a:txBody>
                    <a:bodyPr/>
                    <a:lstStyle/>
                    <a:p>
                      <a:pPr marL="0" marR="0">
                        <a:lnSpc>
                          <a:spcPct val="115000"/>
                        </a:lnSpc>
                        <a:spcBef>
                          <a:spcPts val="0"/>
                        </a:spcBef>
                        <a:spcAft>
                          <a:spcPts val="0"/>
                        </a:spcAft>
                      </a:pPr>
                      <a:r>
                        <a:rPr lang="en-US" sz="800" b="1">
                          <a:solidFill>
                            <a:srgbClr val="000000"/>
                          </a:solidFill>
                          <a:effectLst/>
                          <a:latin typeface="Tahoma"/>
                          <a:ea typeface="Century Gothic"/>
                        </a:rPr>
                        <a:t>B.  Offers support and guidance prior to the actual beginning of the school year</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This includes the assigning of a mentor for direct support. The induction process ensures that the new teacher is prepared for everything from how to send out a welcome and introduction communication, to arranging the desks and organizing the classroom, to planning lessons and strategies for teaching classroom routines and establishing rapport with students. A support network is in place for the novice educator even before the arrival of students.</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Evidence:</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0000"/>
                          </a:solidFill>
                          <a:effectLst/>
                          <a:latin typeface="Tahoma"/>
                          <a:ea typeface="Century Gothic"/>
                        </a:rPr>
                        <a:t> </a:t>
                      </a:r>
                      <a:endParaRPr lang="en-US" sz="800" dirty="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6477000" y="6019800"/>
            <a:ext cx="1947969" cy="461665"/>
          </a:xfrm>
          <a:prstGeom prst="rect">
            <a:avLst/>
          </a:prstGeom>
        </p:spPr>
        <p:txBody>
          <a:bodyPr wrap="none">
            <a:spAutoFit/>
          </a:bodyPr>
          <a:lstStyle/>
          <a:p>
            <a:pPr lvl="0">
              <a:buClr>
                <a:srgbClr val="439639"/>
              </a:buClr>
              <a:defRPr/>
            </a:pPr>
            <a:r>
              <a:rPr lang="en-US" sz="2400" b="1" dirty="0" smtClean="0">
                <a:solidFill>
                  <a:srgbClr val="0083A9">
                    <a:lumMod val="75000"/>
                  </a:srgbClr>
                </a:solidFill>
              </a:rPr>
              <a:t>WB 7-8-9-10</a:t>
            </a:r>
            <a:endParaRPr lang="en-US" sz="2400" b="1" dirty="0">
              <a:solidFill>
                <a:srgbClr val="0083A9">
                  <a:lumMod val="75000"/>
                </a:srgbClr>
              </a:solidFill>
            </a:endParaRPr>
          </a:p>
        </p:txBody>
      </p:sp>
    </p:spTree>
    <p:extLst>
      <p:ext uri="{BB962C8B-B14F-4D97-AF65-F5344CB8AC3E}">
        <p14:creationId xmlns:p14="http://schemas.microsoft.com/office/powerpoint/2010/main" xmlns="" val="18303420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a:bodyPr>
          <a:lstStyle/>
          <a:p>
            <a:pPr algn="ctr" fontAlgn="auto">
              <a:spcAft>
                <a:spcPts val="0"/>
              </a:spcAft>
              <a:defRPr/>
            </a:pPr>
            <a:r>
              <a:rPr lang="en-US" sz="2800" dirty="0" smtClean="0">
                <a:solidFill>
                  <a:srgbClr val="004B8D"/>
                </a:solidFill>
              </a:rPr>
              <a:t>Comprehensive Induction System*</a:t>
            </a:r>
            <a:br>
              <a:rPr lang="en-US" sz="2800" dirty="0" smtClean="0">
                <a:solidFill>
                  <a:srgbClr val="004B8D"/>
                </a:solidFill>
              </a:rPr>
            </a:br>
            <a:r>
              <a:rPr lang="en-US" sz="2800" dirty="0" smtClean="0">
                <a:solidFill>
                  <a:srgbClr val="004B8D"/>
                </a:solidFill>
              </a:rPr>
              <a:t>Self-Monitoring Tool</a:t>
            </a:r>
            <a:endParaRPr lang="en-US" sz="2800" dirty="0">
              <a:solidFill>
                <a:srgbClr val="004B8D"/>
              </a:solidFill>
              <a:latin typeface="Desyrel" pitchFamily="2"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69</a:t>
            </a:fld>
            <a:endParaRPr lang="en-US" dirty="0">
              <a:solidFill>
                <a:srgbClr val="0083A9">
                  <a:shade val="50000"/>
                </a:srgb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030020865"/>
              </p:ext>
            </p:extLst>
          </p:nvPr>
        </p:nvGraphicFramePr>
        <p:xfrm>
          <a:off x="990601" y="1752600"/>
          <a:ext cx="7391399" cy="4556760"/>
        </p:xfrm>
        <a:graphic>
          <a:graphicData uri="http://schemas.openxmlformats.org/drawingml/2006/table">
            <a:tbl>
              <a:tblPr firstRow="1" firstCol="1" bandRow="1"/>
              <a:tblGrid>
                <a:gridCol w="3653651"/>
                <a:gridCol w="934437"/>
                <a:gridCol w="934437"/>
                <a:gridCol w="934437"/>
                <a:gridCol w="934437"/>
              </a:tblGrid>
              <a:tr h="113954">
                <a:tc>
                  <a:txBody>
                    <a:bodyPr/>
                    <a:lstStyle/>
                    <a:p>
                      <a:pPr marL="0" marR="0">
                        <a:lnSpc>
                          <a:spcPct val="115000"/>
                        </a:lnSpc>
                        <a:spcBef>
                          <a:spcPts val="0"/>
                        </a:spcBef>
                        <a:spcAft>
                          <a:spcPts val="0"/>
                        </a:spcAft>
                      </a:pPr>
                      <a:r>
                        <a:rPr lang="en-US" sz="800" b="1" dirty="0">
                          <a:solidFill>
                            <a:srgbClr val="000000"/>
                          </a:solidFill>
                          <a:effectLst/>
                          <a:latin typeface="Tahoma"/>
                          <a:ea typeface="Century Gothic"/>
                        </a:rPr>
                        <a:t>Comprehensive Induction System Component</a:t>
                      </a:r>
                      <a:endParaRPr lang="en-US" sz="700" dirty="0">
                        <a:solidFill>
                          <a:srgbClr val="000000"/>
                        </a:solidFill>
                        <a:effectLst/>
                        <a:latin typeface="Times New Roman"/>
                        <a:ea typeface="Century Gothic"/>
                      </a:endParaRPr>
                    </a:p>
                  </a:txBody>
                  <a:tcPr marL="37159" marR="37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solidFill>
                            <a:srgbClr val="000000"/>
                          </a:solidFill>
                          <a:effectLst/>
                          <a:latin typeface="Tahoma"/>
                          <a:ea typeface="Century Gothic"/>
                        </a:rPr>
                        <a:t>Highly Effective</a:t>
                      </a:r>
                      <a:endParaRPr lang="en-US" sz="700">
                        <a:solidFill>
                          <a:srgbClr val="000000"/>
                        </a:solidFill>
                        <a:effectLst/>
                        <a:latin typeface="Times New Roman"/>
                        <a:ea typeface="Century Gothic"/>
                      </a:endParaRPr>
                    </a:p>
                  </a:txBody>
                  <a:tcPr marL="37159" marR="37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solidFill>
                            <a:srgbClr val="000000"/>
                          </a:solidFill>
                          <a:effectLst/>
                          <a:latin typeface="Tahoma"/>
                          <a:ea typeface="Century Gothic"/>
                        </a:rPr>
                        <a:t>Effective</a:t>
                      </a:r>
                      <a:endParaRPr lang="en-US" sz="700">
                        <a:solidFill>
                          <a:srgbClr val="000000"/>
                        </a:solidFill>
                        <a:effectLst/>
                        <a:latin typeface="Times New Roman"/>
                        <a:ea typeface="Century Gothic"/>
                      </a:endParaRPr>
                    </a:p>
                  </a:txBody>
                  <a:tcPr marL="37159" marR="37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solidFill>
                            <a:srgbClr val="000000"/>
                          </a:solidFill>
                          <a:effectLst/>
                          <a:latin typeface="Tahoma"/>
                          <a:ea typeface="Century Gothic"/>
                        </a:rPr>
                        <a:t>Slightly Effective</a:t>
                      </a:r>
                      <a:endParaRPr lang="en-US" sz="700">
                        <a:solidFill>
                          <a:srgbClr val="000000"/>
                        </a:solidFill>
                        <a:effectLst/>
                        <a:latin typeface="Times New Roman"/>
                        <a:ea typeface="Century Gothic"/>
                      </a:endParaRPr>
                    </a:p>
                  </a:txBody>
                  <a:tcPr marL="37159" marR="37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solidFill>
                            <a:srgbClr val="000000"/>
                          </a:solidFill>
                          <a:effectLst/>
                          <a:latin typeface="Tahoma"/>
                          <a:ea typeface="Century Gothic"/>
                        </a:rPr>
                        <a:t>Not Effective</a:t>
                      </a:r>
                      <a:endParaRPr lang="en-US" sz="700">
                        <a:solidFill>
                          <a:srgbClr val="000000"/>
                        </a:solidFill>
                        <a:effectLst/>
                        <a:latin typeface="Times New Roman"/>
                        <a:ea typeface="Century Gothic"/>
                      </a:endParaRPr>
                    </a:p>
                  </a:txBody>
                  <a:tcPr marL="37159" marR="37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0248">
                <a:tc>
                  <a:txBody>
                    <a:bodyPr/>
                    <a:lstStyle/>
                    <a:p>
                      <a:pPr marL="0" marR="0">
                        <a:lnSpc>
                          <a:spcPct val="115000"/>
                        </a:lnSpc>
                        <a:spcBef>
                          <a:spcPts val="0"/>
                        </a:spcBef>
                        <a:spcAft>
                          <a:spcPts val="0"/>
                        </a:spcAft>
                      </a:pPr>
                      <a:r>
                        <a:rPr lang="en-US" sz="700" b="1">
                          <a:solidFill>
                            <a:srgbClr val="000000"/>
                          </a:solidFill>
                          <a:effectLst/>
                          <a:latin typeface="Tahoma"/>
                          <a:ea typeface="Century Gothic"/>
                        </a:rPr>
                        <a:t>C.  Part of a continuum of professional development with systematic training throughout the five year period</a:t>
                      </a:r>
                      <a:endParaRPr lang="en-US" sz="700">
                        <a:solidFill>
                          <a:srgbClr val="000000"/>
                        </a:solidFill>
                        <a:effectLst/>
                        <a:latin typeface="Times New Roman"/>
                        <a:ea typeface="Century Gothic"/>
                      </a:endParaRPr>
                    </a:p>
                    <a:p>
                      <a:pPr marL="0" marR="0">
                        <a:lnSpc>
                          <a:spcPct val="115000"/>
                        </a:lnSpc>
                        <a:spcBef>
                          <a:spcPts val="0"/>
                        </a:spcBef>
                        <a:spcAft>
                          <a:spcPts val="0"/>
                        </a:spcAft>
                      </a:pPr>
                      <a:r>
                        <a:rPr lang="en-US" sz="700">
                          <a:solidFill>
                            <a:srgbClr val="000000"/>
                          </a:solidFill>
                          <a:effectLst/>
                          <a:latin typeface="Tahoma"/>
                          <a:ea typeface="Century Gothic"/>
                        </a:rPr>
                        <a:t>It contains sustained support informed less by the amount of experience than by data on the performance of the educator. It is linked to the priorities and needs of students as articulated in the improvement plan for the building and in the district’s comprehensive school improvement plan.</a:t>
                      </a:r>
                      <a:br>
                        <a:rPr lang="en-US" sz="700">
                          <a:solidFill>
                            <a:srgbClr val="000000"/>
                          </a:solidFill>
                          <a:effectLst/>
                          <a:latin typeface="Tahoma"/>
                          <a:ea typeface="Century Gothic"/>
                        </a:rPr>
                      </a:br>
                      <a:r>
                        <a:rPr lang="en-US" sz="700">
                          <a:solidFill>
                            <a:srgbClr val="000000"/>
                          </a:solidFill>
                          <a:effectLst/>
                          <a:latin typeface="Tahoma"/>
                          <a:ea typeface="Century Gothic"/>
                        </a:rPr>
                        <a:t/>
                      </a:r>
                      <a:br>
                        <a:rPr lang="en-US" sz="700">
                          <a:solidFill>
                            <a:srgbClr val="000000"/>
                          </a:solidFill>
                          <a:effectLst/>
                          <a:latin typeface="Tahoma"/>
                          <a:ea typeface="Century Gothic"/>
                        </a:rPr>
                      </a:br>
                      <a:r>
                        <a:rPr lang="en-US" sz="700">
                          <a:solidFill>
                            <a:srgbClr val="000000"/>
                          </a:solidFill>
                          <a:effectLst/>
                          <a:latin typeface="Tahoma"/>
                          <a:ea typeface="Century Gothic"/>
                        </a:rPr>
                        <a:t>Evidence:</a:t>
                      </a:r>
                      <a:endParaRPr lang="en-US" sz="700">
                        <a:solidFill>
                          <a:srgbClr val="000000"/>
                        </a:solidFill>
                        <a:effectLst/>
                        <a:latin typeface="Times New Roman"/>
                        <a:ea typeface="Century Gothic"/>
                      </a:endParaRPr>
                    </a:p>
                    <a:p>
                      <a:pPr marL="0" marR="0">
                        <a:lnSpc>
                          <a:spcPct val="115000"/>
                        </a:lnSpc>
                        <a:spcBef>
                          <a:spcPts val="0"/>
                        </a:spcBef>
                        <a:spcAft>
                          <a:spcPts val="0"/>
                        </a:spcAft>
                      </a:pPr>
                      <a:r>
                        <a:rPr lang="en-US" sz="700">
                          <a:solidFill>
                            <a:srgbClr val="000000"/>
                          </a:solidFill>
                          <a:effectLst/>
                          <a:latin typeface="Tahoma"/>
                          <a:ea typeface="Century Gothic"/>
                        </a:rPr>
                        <a:t> </a:t>
                      </a:r>
                      <a:endParaRPr lang="en-US" sz="700">
                        <a:solidFill>
                          <a:srgbClr val="000000"/>
                        </a:solidFill>
                        <a:effectLst/>
                        <a:latin typeface="Times New Roman"/>
                        <a:ea typeface="Century Gothic"/>
                      </a:endParaRPr>
                    </a:p>
                    <a:p>
                      <a:pPr marL="0" marR="0">
                        <a:lnSpc>
                          <a:spcPct val="115000"/>
                        </a:lnSpc>
                        <a:spcBef>
                          <a:spcPts val="0"/>
                        </a:spcBef>
                        <a:spcAft>
                          <a:spcPts val="0"/>
                        </a:spcAft>
                      </a:pPr>
                      <a:r>
                        <a:rPr lang="en-US" sz="700">
                          <a:solidFill>
                            <a:srgbClr val="000000"/>
                          </a:solidFill>
                          <a:effectLst/>
                          <a:latin typeface="Tahoma"/>
                          <a:ea typeface="Century Gothic"/>
                        </a:rPr>
                        <a:t> </a:t>
                      </a:r>
                      <a:endParaRPr lang="en-US" sz="700">
                        <a:solidFill>
                          <a:srgbClr val="000000"/>
                        </a:solidFill>
                        <a:effectLst/>
                        <a:latin typeface="Times New Roman"/>
                        <a:ea typeface="Century Gothic"/>
                      </a:endParaRPr>
                    </a:p>
                    <a:p>
                      <a:pPr marL="0" marR="0">
                        <a:lnSpc>
                          <a:spcPct val="115000"/>
                        </a:lnSpc>
                        <a:spcBef>
                          <a:spcPts val="0"/>
                        </a:spcBef>
                        <a:spcAft>
                          <a:spcPts val="0"/>
                        </a:spcAft>
                      </a:pPr>
                      <a:r>
                        <a:rPr lang="en-US" sz="700">
                          <a:solidFill>
                            <a:srgbClr val="000000"/>
                          </a:solidFill>
                          <a:effectLst/>
                          <a:latin typeface="Tahoma"/>
                          <a:ea typeface="Century Gothic"/>
                        </a:rPr>
                        <a:t> </a:t>
                      </a:r>
                      <a:endParaRPr lang="en-US" sz="700">
                        <a:solidFill>
                          <a:srgbClr val="000000"/>
                        </a:solidFill>
                        <a:effectLst/>
                        <a:latin typeface="Times New Roman"/>
                        <a:ea typeface="Century Gothic"/>
                      </a:endParaRPr>
                    </a:p>
                    <a:p>
                      <a:pPr marL="0" marR="0">
                        <a:lnSpc>
                          <a:spcPct val="115000"/>
                        </a:lnSpc>
                        <a:spcBef>
                          <a:spcPts val="0"/>
                        </a:spcBef>
                        <a:spcAft>
                          <a:spcPts val="0"/>
                        </a:spcAft>
                      </a:pPr>
                      <a:r>
                        <a:rPr lang="en-US" sz="700">
                          <a:solidFill>
                            <a:srgbClr val="000000"/>
                          </a:solidFill>
                          <a:effectLst/>
                          <a:latin typeface="Tahoma"/>
                          <a:ea typeface="Century Gothic"/>
                        </a:rPr>
                        <a:t> </a:t>
                      </a:r>
                      <a:endParaRPr lang="en-US" sz="700">
                        <a:solidFill>
                          <a:srgbClr val="000000"/>
                        </a:solidFill>
                        <a:effectLst/>
                        <a:latin typeface="Times New Roman"/>
                        <a:ea typeface="Century Gothic"/>
                      </a:endParaRPr>
                    </a:p>
                    <a:p>
                      <a:pPr marL="0" marR="0">
                        <a:lnSpc>
                          <a:spcPct val="115000"/>
                        </a:lnSpc>
                        <a:spcBef>
                          <a:spcPts val="0"/>
                        </a:spcBef>
                        <a:spcAft>
                          <a:spcPts val="0"/>
                        </a:spcAft>
                      </a:pPr>
                      <a:r>
                        <a:rPr lang="en-US" sz="700">
                          <a:solidFill>
                            <a:srgbClr val="000000"/>
                          </a:solidFill>
                          <a:effectLst/>
                          <a:latin typeface="Tahoma"/>
                          <a:ea typeface="Century Gothic"/>
                        </a:rPr>
                        <a:t> </a:t>
                      </a:r>
                      <a:endParaRPr lang="en-US" sz="700">
                        <a:solidFill>
                          <a:srgbClr val="000000"/>
                        </a:solidFill>
                        <a:effectLst/>
                        <a:latin typeface="Times New Roman"/>
                        <a:ea typeface="Century Gothic"/>
                      </a:endParaRPr>
                    </a:p>
                    <a:p>
                      <a:pPr marL="0" marR="0">
                        <a:lnSpc>
                          <a:spcPct val="115000"/>
                        </a:lnSpc>
                        <a:spcBef>
                          <a:spcPts val="0"/>
                        </a:spcBef>
                        <a:spcAft>
                          <a:spcPts val="0"/>
                        </a:spcAft>
                      </a:pPr>
                      <a:r>
                        <a:rPr lang="en-US" sz="700">
                          <a:solidFill>
                            <a:srgbClr val="000000"/>
                          </a:solidFill>
                          <a:effectLst/>
                          <a:latin typeface="Tahoma"/>
                          <a:ea typeface="Century Gothic"/>
                        </a:rPr>
                        <a:t> </a:t>
                      </a:r>
                      <a:endParaRPr lang="en-US" sz="700">
                        <a:solidFill>
                          <a:srgbClr val="000000"/>
                        </a:solidFill>
                        <a:effectLst/>
                        <a:latin typeface="Times New Roman"/>
                        <a:ea typeface="Century Gothic"/>
                      </a:endParaRPr>
                    </a:p>
                    <a:p>
                      <a:pPr marL="0" marR="0">
                        <a:lnSpc>
                          <a:spcPct val="115000"/>
                        </a:lnSpc>
                        <a:spcBef>
                          <a:spcPts val="0"/>
                        </a:spcBef>
                        <a:spcAft>
                          <a:spcPts val="0"/>
                        </a:spcAft>
                      </a:pPr>
                      <a:r>
                        <a:rPr lang="en-US" sz="700">
                          <a:solidFill>
                            <a:srgbClr val="000000"/>
                          </a:solidFill>
                          <a:effectLst/>
                          <a:latin typeface="Tahoma"/>
                          <a:ea typeface="Century Gothic"/>
                        </a:rPr>
                        <a:t> </a:t>
                      </a:r>
                      <a:endParaRPr lang="en-US" sz="700">
                        <a:solidFill>
                          <a:srgbClr val="000000"/>
                        </a:solidFill>
                        <a:effectLst/>
                        <a:latin typeface="Times New Roman"/>
                        <a:ea typeface="Century Gothic"/>
                      </a:endParaRPr>
                    </a:p>
                    <a:p>
                      <a:pPr marL="0" marR="0">
                        <a:lnSpc>
                          <a:spcPct val="115000"/>
                        </a:lnSpc>
                        <a:spcBef>
                          <a:spcPts val="0"/>
                        </a:spcBef>
                        <a:spcAft>
                          <a:spcPts val="0"/>
                        </a:spcAft>
                      </a:pPr>
                      <a:r>
                        <a:rPr lang="en-US" sz="700">
                          <a:solidFill>
                            <a:srgbClr val="000000"/>
                          </a:solidFill>
                          <a:effectLst/>
                          <a:latin typeface="Tahoma"/>
                          <a:ea typeface="Century Gothic"/>
                        </a:rPr>
                        <a:t> </a:t>
                      </a:r>
                      <a:endParaRPr lang="en-US" sz="700">
                        <a:solidFill>
                          <a:srgbClr val="000000"/>
                        </a:solidFill>
                        <a:effectLst/>
                        <a:latin typeface="Times New Roman"/>
                        <a:ea typeface="Century Gothic"/>
                      </a:endParaRPr>
                    </a:p>
                    <a:p>
                      <a:pPr marL="0" marR="0">
                        <a:lnSpc>
                          <a:spcPct val="115000"/>
                        </a:lnSpc>
                        <a:spcBef>
                          <a:spcPts val="0"/>
                        </a:spcBef>
                        <a:spcAft>
                          <a:spcPts val="0"/>
                        </a:spcAft>
                      </a:pPr>
                      <a:r>
                        <a:rPr lang="en-US" sz="700">
                          <a:solidFill>
                            <a:srgbClr val="000000"/>
                          </a:solidFill>
                          <a:effectLst/>
                          <a:latin typeface="Tahoma"/>
                          <a:ea typeface="Century Gothic"/>
                        </a:rPr>
                        <a:t> </a:t>
                      </a:r>
                      <a:endParaRPr lang="en-US" sz="700">
                        <a:solidFill>
                          <a:srgbClr val="000000"/>
                        </a:solidFill>
                        <a:effectLst/>
                        <a:latin typeface="Times New Roman"/>
                        <a:ea typeface="Century Gothic"/>
                      </a:endParaRPr>
                    </a:p>
                  </a:txBody>
                  <a:tcPr marL="37159" marR="37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solidFill>
                            <a:srgbClr val="000000"/>
                          </a:solidFill>
                          <a:effectLst/>
                          <a:latin typeface="Tahoma"/>
                          <a:ea typeface="Century Gothic"/>
                        </a:rPr>
                        <a:t> </a:t>
                      </a:r>
                      <a:endParaRPr lang="en-US" sz="700">
                        <a:solidFill>
                          <a:srgbClr val="000000"/>
                        </a:solidFill>
                        <a:effectLst/>
                        <a:latin typeface="Times New Roman"/>
                        <a:ea typeface="Century Gothic"/>
                      </a:endParaRPr>
                    </a:p>
                  </a:txBody>
                  <a:tcPr marL="37159" marR="37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solidFill>
                            <a:srgbClr val="000000"/>
                          </a:solidFill>
                          <a:effectLst/>
                          <a:latin typeface="Tahoma"/>
                          <a:ea typeface="Century Gothic"/>
                        </a:rPr>
                        <a:t> </a:t>
                      </a:r>
                      <a:endParaRPr lang="en-US" sz="700">
                        <a:solidFill>
                          <a:srgbClr val="000000"/>
                        </a:solidFill>
                        <a:effectLst/>
                        <a:latin typeface="Times New Roman"/>
                        <a:ea typeface="Century Gothic"/>
                      </a:endParaRPr>
                    </a:p>
                  </a:txBody>
                  <a:tcPr marL="37159" marR="37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solidFill>
                            <a:srgbClr val="000000"/>
                          </a:solidFill>
                          <a:effectLst/>
                          <a:latin typeface="Tahoma"/>
                          <a:ea typeface="Century Gothic"/>
                        </a:rPr>
                        <a:t> </a:t>
                      </a:r>
                      <a:endParaRPr lang="en-US" sz="700">
                        <a:solidFill>
                          <a:srgbClr val="000000"/>
                        </a:solidFill>
                        <a:effectLst/>
                        <a:latin typeface="Times New Roman"/>
                        <a:ea typeface="Century Gothic"/>
                      </a:endParaRPr>
                    </a:p>
                  </a:txBody>
                  <a:tcPr marL="37159" marR="37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dirty="0">
                          <a:solidFill>
                            <a:srgbClr val="000000"/>
                          </a:solidFill>
                          <a:effectLst/>
                          <a:latin typeface="Tahoma"/>
                          <a:ea typeface="Century Gothic"/>
                        </a:rPr>
                        <a:t> </a:t>
                      </a:r>
                      <a:endParaRPr lang="en-US" sz="700" dirty="0">
                        <a:solidFill>
                          <a:srgbClr val="000000"/>
                        </a:solidFill>
                        <a:effectLst/>
                        <a:latin typeface="Times New Roman"/>
                        <a:ea typeface="Century Gothic"/>
                      </a:endParaRPr>
                    </a:p>
                  </a:txBody>
                  <a:tcPr marL="37159" marR="37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3622">
                <a:tc>
                  <a:txBody>
                    <a:bodyPr/>
                    <a:lstStyle/>
                    <a:p>
                      <a:pPr marL="0" marR="0">
                        <a:lnSpc>
                          <a:spcPct val="115000"/>
                        </a:lnSpc>
                        <a:spcBef>
                          <a:spcPts val="0"/>
                        </a:spcBef>
                        <a:spcAft>
                          <a:spcPts val="0"/>
                        </a:spcAft>
                      </a:pPr>
                      <a:r>
                        <a:rPr lang="en-US" sz="700" b="1">
                          <a:solidFill>
                            <a:srgbClr val="000000"/>
                          </a:solidFill>
                          <a:effectLst/>
                          <a:latin typeface="Tahoma"/>
                          <a:ea typeface="Century Gothic"/>
                        </a:rPr>
                        <a:t>D.  Includes study groups where new teachers can network and build support, commitment, and leadership</a:t>
                      </a:r>
                      <a:endParaRPr lang="en-US" sz="700">
                        <a:solidFill>
                          <a:srgbClr val="000000"/>
                        </a:solidFill>
                        <a:effectLst/>
                        <a:latin typeface="Times New Roman"/>
                        <a:ea typeface="Century Gothic"/>
                      </a:endParaRPr>
                    </a:p>
                    <a:p>
                      <a:pPr marL="0" marR="0">
                        <a:lnSpc>
                          <a:spcPct val="115000"/>
                        </a:lnSpc>
                        <a:spcBef>
                          <a:spcPts val="0"/>
                        </a:spcBef>
                        <a:spcAft>
                          <a:spcPts val="0"/>
                        </a:spcAft>
                      </a:pPr>
                      <a:r>
                        <a:rPr lang="en-US" sz="700">
                          <a:solidFill>
                            <a:srgbClr val="000000"/>
                          </a:solidFill>
                          <a:effectLst/>
                          <a:latin typeface="Tahoma"/>
                          <a:ea typeface="Century Gothic"/>
                        </a:rPr>
                        <a:t>The process provides opportunities for new teachers to network throughout the school community where new and veteran educators interact and treat one another with respect and are valued for their particular contribution towards the community’s shared values, goals and commitments. Networking highlights the importance of a collaborative culture where teachers can feel connected, contribute meaningfully to a group and experience success by making a difference.</a:t>
                      </a:r>
                      <a:endParaRPr lang="en-US" sz="700">
                        <a:solidFill>
                          <a:srgbClr val="000000"/>
                        </a:solidFill>
                        <a:effectLst/>
                        <a:latin typeface="Times New Roman"/>
                        <a:ea typeface="Century Gothic"/>
                      </a:endParaRPr>
                    </a:p>
                    <a:p>
                      <a:pPr marL="0" marR="0">
                        <a:lnSpc>
                          <a:spcPct val="115000"/>
                        </a:lnSpc>
                        <a:spcBef>
                          <a:spcPts val="0"/>
                        </a:spcBef>
                        <a:spcAft>
                          <a:spcPts val="0"/>
                        </a:spcAft>
                      </a:pPr>
                      <a:r>
                        <a:rPr lang="en-US" sz="700">
                          <a:solidFill>
                            <a:srgbClr val="000000"/>
                          </a:solidFill>
                          <a:effectLst/>
                          <a:latin typeface="Tahoma"/>
                          <a:ea typeface="Century Gothic"/>
                        </a:rPr>
                        <a:t> </a:t>
                      </a:r>
                      <a:endParaRPr lang="en-US" sz="700">
                        <a:solidFill>
                          <a:srgbClr val="000000"/>
                        </a:solidFill>
                        <a:effectLst/>
                        <a:latin typeface="Times New Roman"/>
                        <a:ea typeface="Century Gothic"/>
                      </a:endParaRPr>
                    </a:p>
                    <a:p>
                      <a:pPr marL="0" marR="0">
                        <a:lnSpc>
                          <a:spcPct val="115000"/>
                        </a:lnSpc>
                        <a:spcBef>
                          <a:spcPts val="0"/>
                        </a:spcBef>
                        <a:spcAft>
                          <a:spcPts val="0"/>
                        </a:spcAft>
                      </a:pPr>
                      <a:r>
                        <a:rPr lang="en-US" sz="700">
                          <a:solidFill>
                            <a:srgbClr val="000000"/>
                          </a:solidFill>
                          <a:effectLst/>
                          <a:latin typeface="Tahoma"/>
                          <a:ea typeface="Century Gothic"/>
                        </a:rPr>
                        <a:t>Evidence:</a:t>
                      </a:r>
                      <a:endParaRPr lang="en-US" sz="700">
                        <a:solidFill>
                          <a:srgbClr val="000000"/>
                        </a:solidFill>
                        <a:effectLst/>
                        <a:latin typeface="Times New Roman"/>
                        <a:ea typeface="Century Gothic"/>
                      </a:endParaRPr>
                    </a:p>
                    <a:p>
                      <a:pPr marL="0" marR="0">
                        <a:lnSpc>
                          <a:spcPct val="115000"/>
                        </a:lnSpc>
                        <a:spcBef>
                          <a:spcPts val="0"/>
                        </a:spcBef>
                        <a:spcAft>
                          <a:spcPts val="0"/>
                        </a:spcAft>
                      </a:pPr>
                      <a:r>
                        <a:rPr lang="en-US" sz="700">
                          <a:solidFill>
                            <a:srgbClr val="000000"/>
                          </a:solidFill>
                          <a:effectLst/>
                          <a:latin typeface="Tahoma"/>
                          <a:ea typeface="Century Gothic"/>
                        </a:rPr>
                        <a:t> </a:t>
                      </a:r>
                      <a:endParaRPr lang="en-US" sz="700">
                        <a:solidFill>
                          <a:srgbClr val="000000"/>
                        </a:solidFill>
                        <a:effectLst/>
                        <a:latin typeface="Times New Roman"/>
                        <a:ea typeface="Century Gothic"/>
                      </a:endParaRPr>
                    </a:p>
                    <a:p>
                      <a:pPr marL="0" marR="0">
                        <a:lnSpc>
                          <a:spcPct val="115000"/>
                        </a:lnSpc>
                        <a:spcBef>
                          <a:spcPts val="0"/>
                        </a:spcBef>
                        <a:spcAft>
                          <a:spcPts val="0"/>
                        </a:spcAft>
                      </a:pPr>
                      <a:r>
                        <a:rPr lang="en-US" sz="700">
                          <a:solidFill>
                            <a:srgbClr val="000000"/>
                          </a:solidFill>
                          <a:effectLst/>
                          <a:latin typeface="Tahoma"/>
                          <a:ea typeface="Century Gothic"/>
                        </a:rPr>
                        <a:t> </a:t>
                      </a:r>
                      <a:endParaRPr lang="en-US" sz="700">
                        <a:solidFill>
                          <a:srgbClr val="000000"/>
                        </a:solidFill>
                        <a:effectLst/>
                        <a:latin typeface="Times New Roman"/>
                        <a:ea typeface="Century Gothic"/>
                      </a:endParaRPr>
                    </a:p>
                    <a:p>
                      <a:pPr marL="0" marR="0">
                        <a:lnSpc>
                          <a:spcPct val="115000"/>
                        </a:lnSpc>
                        <a:spcBef>
                          <a:spcPts val="0"/>
                        </a:spcBef>
                        <a:spcAft>
                          <a:spcPts val="0"/>
                        </a:spcAft>
                      </a:pPr>
                      <a:r>
                        <a:rPr lang="en-US" sz="700">
                          <a:solidFill>
                            <a:srgbClr val="000000"/>
                          </a:solidFill>
                          <a:effectLst/>
                          <a:latin typeface="Tahoma"/>
                          <a:ea typeface="Century Gothic"/>
                        </a:rPr>
                        <a:t> </a:t>
                      </a:r>
                      <a:endParaRPr lang="en-US" sz="700">
                        <a:solidFill>
                          <a:srgbClr val="000000"/>
                        </a:solidFill>
                        <a:effectLst/>
                        <a:latin typeface="Times New Roman"/>
                        <a:ea typeface="Century Gothic"/>
                      </a:endParaRPr>
                    </a:p>
                    <a:p>
                      <a:pPr marL="0" marR="0">
                        <a:lnSpc>
                          <a:spcPct val="115000"/>
                        </a:lnSpc>
                        <a:spcBef>
                          <a:spcPts val="0"/>
                        </a:spcBef>
                        <a:spcAft>
                          <a:spcPts val="0"/>
                        </a:spcAft>
                      </a:pPr>
                      <a:r>
                        <a:rPr lang="en-US" sz="700">
                          <a:solidFill>
                            <a:srgbClr val="000000"/>
                          </a:solidFill>
                          <a:effectLst/>
                          <a:latin typeface="Tahoma"/>
                          <a:ea typeface="Century Gothic"/>
                        </a:rPr>
                        <a:t> </a:t>
                      </a:r>
                      <a:endParaRPr lang="en-US" sz="700">
                        <a:solidFill>
                          <a:srgbClr val="000000"/>
                        </a:solidFill>
                        <a:effectLst/>
                        <a:latin typeface="Times New Roman"/>
                        <a:ea typeface="Century Gothic"/>
                      </a:endParaRPr>
                    </a:p>
                    <a:p>
                      <a:pPr marL="0" marR="0">
                        <a:lnSpc>
                          <a:spcPct val="115000"/>
                        </a:lnSpc>
                        <a:spcBef>
                          <a:spcPts val="0"/>
                        </a:spcBef>
                        <a:spcAft>
                          <a:spcPts val="0"/>
                        </a:spcAft>
                      </a:pPr>
                      <a:r>
                        <a:rPr lang="en-US" sz="700">
                          <a:solidFill>
                            <a:srgbClr val="000000"/>
                          </a:solidFill>
                          <a:effectLst/>
                          <a:latin typeface="Tahoma"/>
                          <a:ea typeface="Century Gothic"/>
                        </a:rPr>
                        <a:t> </a:t>
                      </a:r>
                      <a:endParaRPr lang="en-US" sz="700">
                        <a:solidFill>
                          <a:srgbClr val="000000"/>
                        </a:solidFill>
                        <a:effectLst/>
                        <a:latin typeface="Times New Roman"/>
                        <a:ea typeface="Century Gothic"/>
                      </a:endParaRPr>
                    </a:p>
                    <a:p>
                      <a:pPr marL="0" marR="0">
                        <a:lnSpc>
                          <a:spcPct val="115000"/>
                        </a:lnSpc>
                        <a:spcBef>
                          <a:spcPts val="0"/>
                        </a:spcBef>
                        <a:spcAft>
                          <a:spcPts val="0"/>
                        </a:spcAft>
                      </a:pPr>
                      <a:r>
                        <a:rPr lang="en-US" sz="700">
                          <a:solidFill>
                            <a:srgbClr val="000000"/>
                          </a:solidFill>
                          <a:effectLst/>
                          <a:latin typeface="Tahoma"/>
                          <a:ea typeface="Century Gothic"/>
                        </a:rPr>
                        <a:t> </a:t>
                      </a:r>
                      <a:endParaRPr lang="en-US" sz="700">
                        <a:solidFill>
                          <a:srgbClr val="000000"/>
                        </a:solidFill>
                        <a:effectLst/>
                        <a:latin typeface="Times New Roman"/>
                        <a:ea typeface="Century Gothic"/>
                      </a:endParaRPr>
                    </a:p>
                    <a:p>
                      <a:pPr marL="0" marR="0">
                        <a:lnSpc>
                          <a:spcPct val="115000"/>
                        </a:lnSpc>
                        <a:spcBef>
                          <a:spcPts val="0"/>
                        </a:spcBef>
                        <a:spcAft>
                          <a:spcPts val="0"/>
                        </a:spcAft>
                      </a:pPr>
                      <a:r>
                        <a:rPr lang="en-US" sz="700">
                          <a:solidFill>
                            <a:srgbClr val="000000"/>
                          </a:solidFill>
                          <a:effectLst/>
                          <a:latin typeface="Tahoma"/>
                          <a:ea typeface="Century Gothic"/>
                        </a:rPr>
                        <a:t> </a:t>
                      </a:r>
                      <a:endParaRPr lang="en-US" sz="700">
                        <a:solidFill>
                          <a:srgbClr val="000000"/>
                        </a:solidFill>
                        <a:effectLst/>
                        <a:latin typeface="Times New Roman"/>
                        <a:ea typeface="Century Gothic"/>
                      </a:endParaRPr>
                    </a:p>
                    <a:p>
                      <a:pPr marL="0" marR="0">
                        <a:lnSpc>
                          <a:spcPct val="115000"/>
                        </a:lnSpc>
                        <a:spcBef>
                          <a:spcPts val="0"/>
                        </a:spcBef>
                        <a:spcAft>
                          <a:spcPts val="0"/>
                        </a:spcAft>
                      </a:pPr>
                      <a:r>
                        <a:rPr lang="en-US" sz="700">
                          <a:solidFill>
                            <a:srgbClr val="000000"/>
                          </a:solidFill>
                          <a:effectLst/>
                          <a:latin typeface="Tahoma"/>
                          <a:ea typeface="Century Gothic"/>
                        </a:rPr>
                        <a:t> </a:t>
                      </a:r>
                      <a:endParaRPr lang="en-US" sz="700">
                        <a:solidFill>
                          <a:srgbClr val="000000"/>
                        </a:solidFill>
                        <a:effectLst/>
                        <a:latin typeface="Times New Roman"/>
                        <a:ea typeface="Century Gothic"/>
                      </a:endParaRPr>
                    </a:p>
                    <a:p>
                      <a:pPr marL="0" marR="0">
                        <a:lnSpc>
                          <a:spcPct val="115000"/>
                        </a:lnSpc>
                        <a:spcBef>
                          <a:spcPts val="0"/>
                        </a:spcBef>
                        <a:spcAft>
                          <a:spcPts val="0"/>
                        </a:spcAft>
                      </a:pPr>
                      <a:r>
                        <a:rPr lang="en-US" sz="700">
                          <a:solidFill>
                            <a:srgbClr val="000000"/>
                          </a:solidFill>
                          <a:effectLst/>
                          <a:latin typeface="Tahoma"/>
                          <a:ea typeface="Century Gothic"/>
                        </a:rPr>
                        <a:t> </a:t>
                      </a:r>
                      <a:endParaRPr lang="en-US" sz="700">
                        <a:solidFill>
                          <a:srgbClr val="000000"/>
                        </a:solidFill>
                        <a:effectLst/>
                        <a:latin typeface="Times New Roman"/>
                        <a:ea typeface="Century Gothic"/>
                      </a:endParaRPr>
                    </a:p>
                  </a:txBody>
                  <a:tcPr marL="37159" marR="37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solidFill>
                            <a:srgbClr val="000000"/>
                          </a:solidFill>
                          <a:effectLst/>
                          <a:latin typeface="Tahoma"/>
                          <a:ea typeface="Century Gothic"/>
                        </a:rPr>
                        <a:t> </a:t>
                      </a:r>
                      <a:endParaRPr lang="en-US" sz="700">
                        <a:solidFill>
                          <a:srgbClr val="000000"/>
                        </a:solidFill>
                        <a:effectLst/>
                        <a:latin typeface="Times New Roman"/>
                        <a:ea typeface="Century Gothic"/>
                      </a:endParaRPr>
                    </a:p>
                  </a:txBody>
                  <a:tcPr marL="37159" marR="37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solidFill>
                            <a:srgbClr val="000000"/>
                          </a:solidFill>
                          <a:effectLst/>
                          <a:latin typeface="Tahoma"/>
                          <a:ea typeface="Century Gothic"/>
                        </a:rPr>
                        <a:t> </a:t>
                      </a:r>
                      <a:endParaRPr lang="en-US" sz="700">
                        <a:solidFill>
                          <a:srgbClr val="000000"/>
                        </a:solidFill>
                        <a:effectLst/>
                        <a:latin typeface="Times New Roman"/>
                        <a:ea typeface="Century Gothic"/>
                      </a:endParaRPr>
                    </a:p>
                  </a:txBody>
                  <a:tcPr marL="37159" marR="37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solidFill>
                            <a:srgbClr val="000000"/>
                          </a:solidFill>
                          <a:effectLst/>
                          <a:latin typeface="Tahoma"/>
                          <a:ea typeface="Century Gothic"/>
                        </a:rPr>
                        <a:t> </a:t>
                      </a:r>
                      <a:endParaRPr lang="en-US" sz="700">
                        <a:solidFill>
                          <a:srgbClr val="000000"/>
                        </a:solidFill>
                        <a:effectLst/>
                        <a:latin typeface="Times New Roman"/>
                        <a:ea typeface="Century Gothic"/>
                      </a:endParaRPr>
                    </a:p>
                  </a:txBody>
                  <a:tcPr marL="37159" marR="37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dirty="0">
                          <a:solidFill>
                            <a:srgbClr val="000000"/>
                          </a:solidFill>
                          <a:effectLst/>
                          <a:latin typeface="Tahoma"/>
                          <a:ea typeface="Century Gothic"/>
                        </a:rPr>
                        <a:t> </a:t>
                      </a:r>
                      <a:endParaRPr lang="en-US" sz="700" dirty="0">
                        <a:solidFill>
                          <a:srgbClr val="000000"/>
                        </a:solidFill>
                        <a:effectLst/>
                        <a:latin typeface="Times New Roman"/>
                        <a:ea typeface="Century Gothic"/>
                      </a:endParaRPr>
                    </a:p>
                  </a:txBody>
                  <a:tcPr marL="37159" marR="37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6477000" y="6019800"/>
            <a:ext cx="1947969" cy="461665"/>
          </a:xfrm>
          <a:prstGeom prst="rect">
            <a:avLst/>
          </a:prstGeom>
        </p:spPr>
        <p:txBody>
          <a:bodyPr wrap="none">
            <a:spAutoFit/>
          </a:bodyPr>
          <a:lstStyle/>
          <a:p>
            <a:pPr lvl="0">
              <a:buClr>
                <a:srgbClr val="439639"/>
              </a:buClr>
              <a:defRPr/>
            </a:pPr>
            <a:r>
              <a:rPr lang="en-US" sz="2400" b="1" dirty="0" smtClean="0">
                <a:solidFill>
                  <a:srgbClr val="0083A9">
                    <a:lumMod val="75000"/>
                  </a:srgbClr>
                </a:solidFill>
              </a:rPr>
              <a:t>WB 7-8-9-10</a:t>
            </a:r>
            <a:endParaRPr lang="en-US" sz="2400" b="1" dirty="0">
              <a:solidFill>
                <a:srgbClr val="0083A9">
                  <a:lumMod val="75000"/>
                </a:srgbClr>
              </a:solidFill>
            </a:endParaRPr>
          </a:p>
        </p:txBody>
      </p:sp>
    </p:spTree>
    <p:extLst>
      <p:ext uri="{BB962C8B-B14F-4D97-AF65-F5344CB8AC3E}">
        <p14:creationId xmlns:p14="http://schemas.microsoft.com/office/powerpoint/2010/main" xmlns="" val="2114250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820206"/>
            <a:ext cx="8534400" cy="1828800"/>
          </a:xfrm>
        </p:spPr>
        <p:txBody>
          <a:bodyPr>
            <a:normAutofit/>
          </a:bodyPr>
          <a:lstStyle/>
          <a:p>
            <a:pPr algn="ctr"/>
            <a:r>
              <a:rPr lang="en-US" sz="5400" dirty="0" smtClean="0">
                <a:solidFill>
                  <a:schemeClr val="bg2">
                    <a:lumMod val="75000"/>
                  </a:schemeClr>
                </a:solidFill>
              </a:rPr>
              <a:t>Refresher</a:t>
            </a:r>
            <a:endParaRPr lang="en-US" sz="5400" dirty="0">
              <a:solidFill>
                <a:schemeClr val="bg2">
                  <a:lumMod val="75000"/>
                </a:schemeClr>
              </a:solidFill>
            </a:endParaRPr>
          </a:p>
        </p:txBody>
      </p:sp>
    </p:spTree>
    <p:extLst>
      <p:ext uri="{BB962C8B-B14F-4D97-AF65-F5344CB8AC3E}">
        <p14:creationId xmlns:p14="http://schemas.microsoft.com/office/powerpoint/2010/main" xmlns="" val="13570917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a:bodyPr>
          <a:lstStyle/>
          <a:p>
            <a:pPr algn="ctr" fontAlgn="auto">
              <a:spcAft>
                <a:spcPts val="0"/>
              </a:spcAft>
              <a:defRPr/>
            </a:pPr>
            <a:r>
              <a:rPr lang="en-US" sz="2800" dirty="0" smtClean="0">
                <a:solidFill>
                  <a:srgbClr val="004B8D"/>
                </a:solidFill>
              </a:rPr>
              <a:t>Comprehensive Induction System*</a:t>
            </a:r>
            <a:br>
              <a:rPr lang="en-US" sz="2800" dirty="0" smtClean="0">
                <a:solidFill>
                  <a:srgbClr val="004B8D"/>
                </a:solidFill>
              </a:rPr>
            </a:br>
            <a:r>
              <a:rPr lang="en-US" sz="2800" dirty="0" smtClean="0">
                <a:solidFill>
                  <a:srgbClr val="004B8D"/>
                </a:solidFill>
              </a:rPr>
              <a:t>Self-Monitoring Tool</a:t>
            </a:r>
            <a:endParaRPr lang="en-US" sz="2800" dirty="0">
              <a:solidFill>
                <a:srgbClr val="004B8D"/>
              </a:solidFill>
              <a:latin typeface="Desyrel" pitchFamily="2"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70</a:t>
            </a:fld>
            <a:endParaRPr lang="en-US" dirty="0">
              <a:solidFill>
                <a:srgbClr val="0083A9">
                  <a:shade val="50000"/>
                </a:srgb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4008242955"/>
              </p:ext>
            </p:extLst>
          </p:nvPr>
        </p:nvGraphicFramePr>
        <p:xfrm>
          <a:off x="990600" y="1676400"/>
          <a:ext cx="7391399" cy="4767072"/>
        </p:xfrm>
        <a:graphic>
          <a:graphicData uri="http://schemas.openxmlformats.org/drawingml/2006/table">
            <a:tbl>
              <a:tblPr firstRow="1" firstCol="1" bandRow="1"/>
              <a:tblGrid>
                <a:gridCol w="3653651"/>
                <a:gridCol w="934437"/>
                <a:gridCol w="934437"/>
                <a:gridCol w="934437"/>
                <a:gridCol w="934437"/>
              </a:tblGrid>
              <a:tr h="126584">
                <a:tc>
                  <a:txBody>
                    <a:bodyPr/>
                    <a:lstStyle/>
                    <a:p>
                      <a:pPr marL="0" marR="0">
                        <a:lnSpc>
                          <a:spcPct val="115000"/>
                        </a:lnSpc>
                        <a:spcBef>
                          <a:spcPts val="0"/>
                        </a:spcBef>
                        <a:spcAft>
                          <a:spcPts val="0"/>
                        </a:spcAft>
                      </a:pPr>
                      <a:r>
                        <a:rPr lang="en-US" sz="800" b="1" dirty="0">
                          <a:solidFill>
                            <a:srgbClr val="000000"/>
                          </a:solidFill>
                          <a:effectLst/>
                          <a:latin typeface="Tahoma"/>
                          <a:ea typeface="Century Gothic"/>
                        </a:rPr>
                        <a:t>Comprehensive Induction System Component</a:t>
                      </a:r>
                      <a:endParaRPr lang="en-US" sz="800" dirty="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solidFill>
                            <a:srgbClr val="000000"/>
                          </a:solidFill>
                          <a:effectLst/>
                          <a:latin typeface="Tahoma"/>
                          <a:ea typeface="Century Gothic"/>
                        </a:rPr>
                        <a:t>Highly Effective</a:t>
                      </a:r>
                      <a:endParaRPr lang="en-US" sz="80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solidFill>
                            <a:srgbClr val="000000"/>
                          </a:solidFill>
                          <a:effectLst/>
                          <a:latin typeface="Tahoma"/>
                          <a:ea typeface="Century Gothic"/>
                        </a:rPr>
                        <a:t>Effective</a:t>
                      </a:r>
                      <a:endParaRPr lang="en-US" sz="80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solidFill>
                            <a:srgbClr val="000000"/>
                          </a:solidFill>
                          <a:effectLst/>
                          <a:latin typeface="Tahoma"/>
                          <a:ea typeface="Century Gothic"/>
                        </a:rPr>
                        <a:t>Slightly Effective</a:t>
                      </a:r>
                      <a:endParaRPr lang="en-US" sz="80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solidFill>
                            <a:srgbClr val="000000"/>
                          </a:solidFill>
                          <a:effectLst/>
                          <a:latin typeface="Tahoma"/>
                          <a:ea typeface="Century Gothic"/>
                        </a:rPr>
                        <a:t>Not Effective</a:t>
                      </a:r>
                      <a:endParaRPr lang="en-US" sz="80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0709">
                <a:tc>
                  <a:txBody>
                    <a:bodyPr/>
                    <a:lstStyle/>
                    <a:p>
                      <a:pPr marL="0" marR="0">
                        <a:lnSpc>
                          <a:spcPct val="115000"/>
                        </a:lnSpc>
                        <a:spcBef>
                          <a:spcPts val="0"/>
                        </a:spcBef>
                        <a:spcAft>
                          <a:spcPts val="0"/>
                        </a:spcAft>
                      </a:pPr>
                      <a:r>
                        <a:rPr lang="en-US" sz="800" b="1">
                          <a:solidFill>
                            <a:srgbClr val="000000"/>
                          </a:solidFill>
                          <a:effectLst/>
                          <a:latin typeface="Tahoma"/>
                          <a:ea typeface="Century Gothic"/>
                        </a:rPr>
                        <a:t>E.  Incorporates a strong and significant administrative presence</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A successful process contains strong administrative support that involves more than just assigning a mentor. It’s important that the novice educator understand the priorities and expectations of the community within which they will work as articulated and monitored by the administrator. The effective leader has a deep understanding of the teachers they lead and can involve them in important instructional decisions. The administrator creates the culture for the school and makes available opportunities for teachers to learn from one another.</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Evidence:</a:t>
                      </a:r>
                      <a:br>
                        <a:rPr lang="en-US" sz="800">
                          <a:solidFill>
                            <a:srgbClr val="000000"/>
                          </a:solidFill>
                          <a:effectLst/>
                          <a:latin typeface="Tahoma"/>
                          <a:ea typeface="Century Gothic"/>
                        </a:rPr>
                      </a:b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solidFill>
                            <a:srgbClr val="000000"/>
                          </a:solidFill>
                          <a:effectLst/>
                          <a:latin typeface="Tahoma"/>
                          <a:ea typeface="Century Gothic"/>
                        </a:rPr>
                        <a:t> </a:t>
                      </a:r>
                      <a:endParaRPr lang="en-US" sz="80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solidFill>
                            <a:srgbClr val="000000"/>
                          </a:solidFill>
                          <a:effectLst/>
                          <a:latin typeface="Tahoma"/>
                          <a:ea typeface="Century Gothic"/>
                        </a:rPr>
                        <a:t> </a:t>
                      </a:r>
                      <a:endParaRPr lang="en-US" sz="80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solidFill>
                            <a:srgbClr val="000000"/>
                          </a:solidFill>
                          <a:effectLst/>
                          <a:latin typeface="Tahoma"/>
                          <a:ea typeface="Century Gothic"/>
                        </a:rPr>
                        <a:t> </a:t>
                      </a:r>
                      <a:endParaRPr lang="en-US" sz="80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dirty="0">
                          <a:solidFill>
                            <a:srgbClr val="000000"/>
                          </a:solidFill>
                          <a:effectLst/>
                          <a:latin typeface="Tahoma"/>
                          <a:ea typeface="Century Gothic"/>
                        </a:rPr>
                        <a:t> </a:t>
                      </a:r>
                      <a:endParaRPr lang="en-US" sz="800" dirty="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0532">
                <a:tc>
                  <a:txBody>
                    <a:bodyPr/>
                    <a:lstStyle/>
                    <a:p>
                      <a:pPr marL="0" marR="0">
                        <a:lnSpc>
                          <a:spcPct val="115000"/>
                        </a:lnSpc>
                        <a:spcBef>
                          <a:spcPts val="0"/>
                        </a:spcBef>
                        <a:spcAft>
                          <a:spcPts val="0"/>
                        </a:spcAft>
                      </a:pPr>
                      <a:r>
                        <a:rPr lang="en-US" sz="800" b="1">
                          <a:solidFill>
                            <a:srgbClr val="000000"/>
                          </a:solidFill>
                          <a:effectLst/>
                          <a:latin typeface="Tahoma"/>
                          <a:ea typeface="Century Gothic"/>
                        </a:rPr>
                        <a:t>F.  Integrates a mentoring component</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The mentor provides one-to-one support in planning and instruction, assisting with unexpected challenges and offering tips or directing the novice educator toward other educators or additional resources to address specific issues. The mentor is a type of confidant to assist with the transition of preparation into practice.</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Evidence:</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b="1">
                          <a:solidFill>
                            <a:srgbClr val="000000"/>
                          </a:solidFill>
                          <a:effectLst/>
                          <a:latin typeface="Tahoma"/>
                          <a:ea typeface="Century Gothic"/>
                        </a:rPr>
                        <a:t> </a:t>
                      </a:r>
                      <a:endParaRPr lang="en-US" sz="80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solidFill>
                            <a:srgbClr val="000000"/>
                          </a:solidFill>
                          <a:effectLst/>
                          <a:latin typeface="Tahoma"/>
                          <a:ea typeface="Century Gothic"/>
                        </a:rPr>
                        <a:t> </a:t>
                      </a:r>
                      <a:endParaRPr lang="en-US" sz="80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solidFill>
                            <a:srgbClr val="000000"/>
                          </a:solidFill>
                          <a:effectLst/>
                          <a:latin typeface="Tahoma"/>
                          <a:ea typeface="Century Gothic"/>
                        </a:rPr>
                        <a:t> </a:t>
                      </a:r>
                      <a:endParaRPr lang="en-US" sz="80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solidFill>
                            <a:srgbClr val="000000"/>
                          </a:solidFill>
                          <a:effectLst/>
                          <a:latin typeface="Tahoma"/>
                          <a:ea typeface="Century Gothic"/>
                        </a:rPr>
                        <a:t> </a:t>
                      </a:r>
                      <a:endParaRPr lang="en-US" sz="80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dirty="0">
                          <a:solidFill>
                            <a:srgbClr val="000000"/>
                          </a:solidFill>
                          <a:effectLst/>
                          <a:latin typeface="Tahoma"/>
                          <a:ea typeface="Century Gothic"/>
                        </a:rPr>
                        <a:t> </a:t>
                      </a:r>
                      <a:endParaRPr lang="en-US" sz="800" dirty="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6477000" y="6019800"/>
            <a:ext cx="1947969" cy="461665"/>
          </a:xfrm>
          <a:prstGeom prst="rect">
            <a:avLst/>
          </a:prstGeom>
        </p:spPr>
        <p:txBody>
          <a:bodyPr wrap="none">
            <a:spAutoFit/>
          </a:bodyPr>
          <a:lstStyle/>
          <a:p>
            <a:pPr lvl="0">
              <a:buClr>
                <a:srgbClr val="439639"/>
              </a:buClr>
              <a:defRPr/>
            </a:pPr>
            <a:r>
              <a:rPr lang="en-US" sz="2400" b="1" dirty="0" smtClean="0">
                <a:solidFill>
                  <a:srgbClr val="0083A9">
                    <a:lumMod val="75000"/>
                  </a:srgbClr>
                </a:solidFill>
              </a:rPr>
              <a:t>WB 7-8-9-10</a:t>
            </a:r>
            <a:endParaRPr lang="en-US" sz="2400" b="1" dirty="0">
              <a:solidFill>
                <a:srgbClr val="0083A9">
                  <a:lumMod val="75000"/>
                </a:srgbClr>
              </a:solidFill>
            </a:endParaRPr>
          </a:p>
        </p:txBody>
      </p:sp>
    </p:spTree>
    <p:extLst>
      <p:ext uri="{BB962C8B-B14F-4D97-AF65-F5344CB8AC3E}">
        <p14:creationId xmlns:p14="http://schemas.microsoft.com/office/powerpoint/2010/main" xmlns="" val="30059227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a:bodyPr>
          <a:lstStyle/>
          <a:p>
            <a:pPr algn="ctr" fontAlgn="auto">
              <a:spcAft>
                <a:spcPts val="0"/>
              </a:spcAft>
              <a:defRPr/>
            </a:pPr>
            <a:r>
              <a:rPr lang="en-US" sz="2800" dirty="0" smtClean="0">
                <a:solidFill>
                  <a:srgbClr val="004B8D"/>
                </a:solidFill>
              </a:rPr>
              <a:t>Comprehensive Induction System*</a:t>
            </a:r>
            <a:br>
              <a:rPr lang="en-US" sz="2800" dirty="0" smtClean="0">
                <a:solidFill>
                  <a:srgbClr val="004B8D"/>
                </a:solidFill>
              </a:rPr>
            </a:br>
            <a:r>
              <a:rPr lang="en-US" sz="2800" dirty="0" smtClean="0">
                <a:solidFill>
                  <a:srgbClr val="004B8D"/>
                </a:solidFill>
              </a:rPr>
              <a:t>Self-Monitoring Tool</a:t>
            </a:r>
            <a:endParaRPr lang="en-US" sz="2800" dirty="0">
              <a:solidFill>
                <a:srgbClr val="004B8D"/>
              </a:solidFill>
              <a:latin typeface="Desyrel" pitchFamily="2"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71</a:t>
            </a:fld>
            <a:endParaRPr lang="en-US" dirty="0">
              <a:solidFill>
                <a:srgbClr val="0083A9">
                  <a:shade val="50000"/>
                </a:srgb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856901646"/>
              </p:ext>
            </p:extLst>
          </p:nvPr>
        </p:nvGraphicFramePr>
        <p:xfrm>
          <a:off x="838200" y="1752600"/>
          <a:ext cx="7543800" cy="4504182"/>
        </p:xfrm>
        <a:graphic>
          <a:graphicData uri="http://schemas.openxmlformats.org/drawingml/2006/table">
            <a:tbl>
              <a:tblPr firstRow="1" firstCol="1" bandRow="1"/>
              <a:tblGrid>
                <a:gridCol w="3728984"/>
                <a:gridCol w="953704"/>
                <a:gridCol w="953704"/>
                <a:gridCol w="953704"/>
                <a:gridCol w="953704"/>
              </a:tblGrid>
              <a:tr h="134010">
                <a:tc>
                  <a:txBody>
                    <a:bodyPr/>
                    <a:lstStyle/>
                    <a:p>
                      <a:pPr marL="0" marR="0">
                        <a:lnSpc>
                          <a:spcPct val="115000"/>
                        </a:lnSpc>
                        <a:spcBef>
                          <a:spcPts val="0"/>
                        </a:spcBef>
                        <a:spcAft>
                          <a:spcPts val="0"/>
                        </a:spcAft>
                      </a:pPr>
                      <a:r>
                        <a:rPr lang="en-US" sz="900" b="1">
                          <a:solidFill>
                            <a:srgbClr val="000000"/>
                          </a:solidFill>
                          <a:effectLst/>
                          <a:latin typeface="Tahoma"/>
                          <a:ea typeface="Century Gothic"/>
                        </a:rPr>
                        <a:t>Comprehensive Induction System Component</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Tahoma"/>
                          <a:ea typeface="Century Gothic"/>
                        </a:rPr>
                        <a:t>Highly Effective</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Tahoma"/>
                          <a:ea typeface="Century Gothic"/>
                        </a:rPr>
                        <a:t>Effective</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Tahoma"/>
                          <a:ea typeface="Century Gothic"/>
                        </a:rPr>
                        <a:t>Slightly Effective</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Tahoma"/>
                          <a:ea typeface="Century Gothic"/>
                        </a:rPr>
                        <a:t>Not Effective</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2643">
                <a:tc>
                  <a:txBody>
                    <a:bodyPr/>
                    <a:lstStyle/>
                    <a:p>
                      <a:pPr marL="0" marR="0">
                        <a:lnSpc>
                          <a:spcPct val="115000"/>
                        </a:lnSpc>
                        <a:spcBef>
                          <a:spcPts val="0"/>
                        </a:spcBef>
                        <a:spcAft>
                          <a:spcPts val="0"/>
                        </a:spcAft>
                      </a:pPr>
                      <a:r>
                        <a:rPr lang="en-US" sz="800" b="1">
                          <a:solidFill>
                            <a:srgbClr val="000000"/>
                          </a:solidFill>
                          <a:effectLst/>
                          <a:latin typeface="Tahoma"/>
                          <a:ea typeface="Century Gothic"/>
                        </a:rPr>
                        <a:t>G.  Presents a structure for modeling effective teaching during in-services, classroom visits, and mentoring</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A structured process that includes focused instructive feedback and allows new teachers to observe others, and be observed by others, demonstrates the priority that developing professional practice is an essential strategy for improving student learning.</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Evidence:</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Tahoma"/>
                          <a:ea typeface="Century Gothic"/>
                        </a:rPr>
                        <a:t> </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Tahoma"/>
                          <a:ea typeface="Century Gothic"/>
                        </a:rPr>
                        <a:t> </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Tahoma"/>
                          <a:ea typeface="Century Gothic"/>
                        </a:rPr>
                        <a:t> </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Tahoma"/>
                          <a:ea typeface="Century Gothic"/>
                        </a:rPr>
                        <a:t> </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1171">
                <a:tc>
                  <a:txBody>
                    <a:bodyPr/>
                    <a:lstStyle/>
                    <a:p>
                      <a:pPr marL="0" marR="0">
                        <a:lnSpc>
                          <a:spcPct val="115000"/>
                        </a:lnSpc>
                        <a:spcBef>
                          <a:spcPts val="0"/>
                        </a:spcBef>
                        <a:spcAft>
                          <a:spcPts val="0"/>
                        </a:spcAft>
                      </a:pPr>
                      <a:r>
                        <a:rPr lang="en-US" sz="800" b="1">
                          <a:solidFill>
                            <a:srgbClr val="000000"/>
                          </a:solidFill>
                          <a:effectLst/>
                          <a:latin typeface="Tahoma"/>
                          <a:ea typeface="Century Gothic"/>
                        </a:rPr>
                        <a:t>H.  Includes the collection of baseline performance data and the identification of initial strengths and opportunities for growth</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Improving professional practice requires a focus on performance data. This data can signal areas of strength as well as opportunities for growth. Areas of strength are those that the novice educator can use to leverage growth in student performance. Opportunities for growth are those areas that become the primary target of the teacher’s personal reflection and development efforts.</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Evidence:</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p>
                      <a:pPr marL="0" marR="0">
                        <a:lnSpc>
                          <a:spcPct val="115000"/>
                        </a:lnSpc>
                        <a:spcBef>
                          <a:spcPts val="0"/>
                        </a:spcBef>
                        <a:spcAft>
                          <a:spcPts val="0"/>
                        </a:spcAft>
                      </a:pPr>
                      <a:r>
                        <a:rPr lang="en-US" sz="800">
                          <a:solidFill>
                            <a:srgbClr val="000000"/>
                          </a:solidFill>
                          <a:effectLst/>
                          <a:latin typeface="Tahoma"/>
                          <a:ea typeface="Century Gothic"/>
                        </a:rPr>
                        <a:t> </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Tahoma"/>
                          <a:ea typeface="Century Gothic"/>
                        </a:rPr>
                        <a:t> </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Tahoma"/>
                          <a:ea typeface="Century Gothic"/>
                        </a:rPr>
                        <a:t> </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000000"/>
                          </a:solidFill>
                          <a:effectLst/>
                          <a:latin typeface="Tahoma"/>
                          <a:ea typeface="Century Gothic"/>
                        </a:rPr>
                        <a:t> </a:t>
                      </a:r>
                      <a:endParaRPr lang="en-US" sz="80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dirty="0">
                          <a:solidFill>
                            <a:srgbClr val="000000"/>
                          </a:solidFill>
                          <a:effectLst/>
                          <a:latin typeface="Tahoma"/>
                          <a:ea typeface="Century Gothic"/>
                        </a:rPr>
                        <a:t> </a:t>
                      </a:r>
                      <a:endParaRPr lang="en-US" sz="800" dirty="0">
                        <a:solidFill>
                          <a:srgbClr val="000000"/>
                        </a:solidFill>
                        <a:effectLst/>
                        <a:latin typeface="Times New Roman"/>
                        <a:ea typeface="Century Gothic"/>
                      </a:endParaRPr>
                    </a:p>
                  </a:txBody>
                  <a:tcPr marL="43699" marR="436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6477000" y="6019800"/>
            <a:ext cx="1947969" cy="461665"/>
          </a:xfrm>
          <a:prstGeom prst="rect">
            <a:avLst/>
          </a:prstGeom>
        </p:spPr>
        <p:txBody>
          <a:bodyPr wrap="none">
            <a:spAutoFit/>
          </a:bodyPr>
          <a:lstStyle/>
          <a:p>
            <a:pPr lvl="0">
              <a:buClr>
                <a:srgbClr val="439639"/>
              </a:buClr>
              <a:defRPr/>
            </a:pPr>
            <a:r>
              <a:rPr lang="en-US" sz="2400" b="1" dirty="0" smtClean="0">
                <a:solidFill>
                  <a:srgbClr val="0083A9">
                    <a:lumMod val="75000"/>
                  </a:srgbClr>
                </a:solidFill>
              </a:rPr>
              <a:t>WB 7-8-9-10</a:t>
            </a:r>
            <a:endParaRPr lang="en-US" sz="2400" b="1" dirty="0">
              <a:solidFill>
                <a:srgbClr val="0083A9">
                  <a:lumMod val="75000"/>
                </a:srgbClr>
              </a:solidFill>
            </a:endParaRPr>
          </a:p>
        </p:txBody>
      </p:sp>
    </p:spTree>
    <p:extLst>
      <p:ext uri="{BB962C8B-B14F-4D97-AF65-F5344CB8AC3E}">
        <p14:creationId xmlns:p14="http://schemas.microsoft.com/office/powerpoint/2010/main" xmlns="" val="25028248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2">
                    <a:lumMod val="75000"/>
                  </a:schemeClr>
                </a:solidFill>
              </a:rPr>
              <a:t>Data In This Room?</a:t>
            </a:r>
            <a:endParaRPr lang="en-US" dirty="0">
              <a:solidFill>
                <a:schemeClr val="bg2">
                  <a:lumMod val="75000"/>
                </a:schemeClr>
              </a:solidFill>
            </a:endParaRPr>
          </a:p>
        </p:txBody>
      </p:sp>
      <p:sp>
        <p:nvSpPr>
          <p:cNvPr id="4" name="Slide Number Placeholder 3"/>
          <p:cNvSpPr>
            <a:spLocks noGrp="1"/>
          </p:cNvSpPr>
          <p:nvPr>
            <p:ph type="sldNum" sz="quarter" idx="12"/>
          </p:nvPr>
        </p:nvSpPr>
        <p:spPr/>
        <p:txBody>
          <a:bodyPr/>
          <a:lstStyle/>
          <a:p>
            <a:pPr>
              <a:defRPr/>
            </a:pPr>
            <a:fld id="{1142BE09-1E92-44E6-8E7D-7B09777B68A7}" type="slidenum">
              <a:rPr lang="en-US" smtClean="0">
                <a:solidFill>
                  <a:srgbClr val="0083A9">
                    <a:shade val="50000"/>
                  </a:srgbClr>
                </a:solidFill>
              </a:rPr>
              <a:pPr>
                <a:defRPr/>
              </a:pPr>
              <a:t>72</a:t>
            </a:fld>
            <a:endParaRPr lang="en-US">
              <a:solidFill>
                <a:srgbClr val="0083A9">
                  <a:shade val="50000"/>
                </a:srgbClr>
              </a:solidFill>
            </a:endParaRPr>
          </a:p>
        </p:txBody>
      </p:sp>
      <p:graphicFrame>
        <p:nvGraphicFramePr>
          <p:cNvPr id="8" name="Chart 7"/>
          <p:cNvGraphicFramePr>
            <a:graphicFrameLocks/>
          </p:cNvGraphicFramePr>
          <p:nvPr>
            <p:extLst>
              <p:ext uri="{D42A27DB-BD31-4B8C-83A1-F6EECF244321}">
                <p14:modId xmlns:p14="http://schemas.microsoft.com/office/powerpoint/2010/main" xmlns="" val="1138982404"/>
              </p:ext>
            </p:extLst>
          </p:nvPr>
        </p:nvGraphicFramePr>
        <p:xfrm>
          <a:off x="685800" y="838200"/>
          <a:ext cx="77724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4669926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p>
            <a:pPr fontAlgn="auto">
              <a:spcAft>
                <a:spcPts val="0"/>
              </a:spcAft>
              <a:defRPr/>
            </a:pPr>
            <a:r>
              <a:rPr lang="en-US" dirty="0" smtClean="0">
                <a:solidFill>
                  <a:srgbClr val="004B8D"/>
                </a:solidFill>
              </a:rPr>
              <a:t>Springfield Public Schools</a:t>
            </a:r>
            <a:br>
              <a:rPr lang="en-US" dirty="0" smtClean="0">
                <a:solidFill>
                  <a:srgbClr val="004B8D"/>
                </a:solidFill>
              </a:rPr>
            </a:br>
            <a:r>
              <a:rPr lang="en-US" sz="4400" dirty="0" smtClean="0">
                <a:solidFill>
                  <a:srgbClr val="004B8D"/>
                </a:solidFill>
                <a:latin typeface="Desyrel" pitchFamily="2" charset="0"/>
              </a:rPr>
              <a:t>STEP UP </a:t>
            </a:r>
            <a:r>
              <a:rPr lang="en-US" dirty="0" smtClean="0">
                <a:solidFill>
                  <a:srgbClr val="004B8D"/>
                </a:solidFill>
              </a:rPr>
              <a:t>Induction Program</a:t>
            </a:r>
            <a:endParaRPr lang="en-US" sz="4800" dirty="0">
              <a:solidFill>
                <a:srgbClr val="004B8D"/>
              </a:solidFill>
              <a:latin typeface="Desyrel" pitchFamily="2" charset="0"/>
            </a:endParaRPr>
          </a:p>
        </p:txBody>
      </p:sp>
      <p:sp>
        <p:nvSpPr>
          <p:cNvPr id="5" name="Content Placeholder 4"/>
          <p:cNvSpPr>
            <a:spLocks noGrp="1"/>
          </p:cNvSpPr>
          <p:nvPr>
            <p:ph sz="half" idx="1"/>
          </p:nvPr>
        </p:nvSpPr>
        <p:spPr/>
        <p:txBody>
          <a:bodyPr/>
          <a:lstStyle/>
          <a:p>
            <a:pPr marL="0" lvl="0" indent="0">
              <a:spcBef>
                <a:spcPct val="0"/>
              </a:spcBef>
              <a:buClr>
                <a:srgbClr val="439639"/>
              </a:buClr>
              <a:buNone/>
              <a:defRPr/>
            </a:pPr>
            <a:r>
              <a:rPr lang="en-US" sz="3600" b="1" dirty="0" smtClean="0">
                <a:solidFill>
                  <a:srgbClr val="0083A9">
                    <a:lumMod val="75000"/>
                  </a:srgbClr>
                </a:solidFill>
                <a:cs typeface="Arial" charset="0"/>
              </a:rPr>
              <a:t>  S</a:t>
            </a:r>
            <a:r>
              <a:rPr lang="en-US" sz="2800" i="1" dirty="0" smtClean="0">
                <a:solidFill>
                  <a:srgbClr val="0083A9">
                    <a:lumMod val="75000"/>
                  </a:srgbClr>
                </a:solidFill>
                <a:cs typeface="Arial" charset="0"/>
              </a:rPr>
              <a:t>upporting</a:t>
            </a:r>
            <a:r>
              <a:rPr lang="en-US" sz="2800" b="1" dirty="0">
                <a:solidFill>
                  <a:srgbClr val="0083A9">
                    <a:lumMod val="75000"/>
                  </a:srgbClr>
                </a:solidFill>
                <a:cs typeface="Arial" charset="0"/>
              </a:rPr>
              <a:t/>
            </a:r>
            <a:br>
              <a:rPr lang="en-US" sz="2800" b="1" dirty="0">
                <a:solidFill>
                  <a:srgbClr val="0083A9">
                    <a:lumMod val="75000"/>
                  </a:srgbClr>
                </a:solidFill>
                <a:cs typeface="Arial" charset="0"/>
              </a:rPr>
            </a:br>
            <a:r>
              <a:rPr lang="en-US" sz="2800" b="1" dirty="0">
                <a:solidFill>
                  <a:srgbClr val="0083A9">
                    <a:lumMod val="75000"/>
                  </a:srgbClr>
                </a:solidFill>
                <a:cs typeface="Arial" charset="0"/>
              </a:rPr>
              <a:t/>
            </a:r>
            <a:br>
              <a:rPr lang="en-US" sz="2800" b="1" dirty="0">
                <a:solidFill>
                  <a:srgbClr val="0083A9">
                    <a:lumMod val="75000"/>
                  </a:srgbClr>
                </a:solidFill>
                <a:cs typeface="Arial" charset="0"/>
              </a:rPr>
            </a:br>
            <a:r>
              <a:rPr lang="en-US" sz="2800" b="1" dirty="0" smtClean="0">
                <a:solidFill>
                  <a:srgbClr val="0083A9">
                    <a:lumMod val="75000"/>
                  </a:srgbClr>
                </a:solidFill>
                <a:cs typeface="Arial" charset="0"/>
              </a:rPr>
              <a:t>  </a:t>
            </a:r>
            <a:r>
              <a:rPr lang="en-US" sz="3600" b="1" dirty="0" smtClean="0">
                <a:solidFill>
                  <a:srgbClr val="0083A9">
                    <a:lumMod val="75000"/>
                  </a:srgbClr>
                </a:solidFill>
                <a:cs typeface="Arial" charset="0"/>
              </a:rPr>
              <a:t>T</a:t>
            </a:r>
            <a:r>
              <a:rPr lang="en-US" sz="2800" i="1" dirty="0" smtClean="0">
                <a:solidFill>
                  <a:srgbClr val="0083A9">
                    <a:lumMod val="75000"/>
                  </a:srgbClr>
                </a:solidFill>
                <a:cs typeface="Arial" charset="0"/>
              </a:rPr>
              <a:t>eachers</a:t>
            </a:r>
            <a:r>
              <a:rPr lang="en-US" sz="2800" b="1" dirty="0">
                <a:solidFill>
                  <a:srgbClr val="0083A9">
                    <a:lumMod val="75000"/>
                  </a:srgbClr>
                </a:solidFill>
                <a:cs typeface="Arial" charset="0"/>
              </a:rPr>
              <a:t/>
            </a:r>
            <a:br>
              <a:rPr lang="en-US" sz="2800" b="1" dirty="0">
                <a:solidFill>
                  <a:srgbClr val="0083A9">
                    <a:lumMod val="75000"/>
                  </a:srgbClr>
                </a:solidFill>
                <a:cs typeface="Arial" charset="0"/>
              </a:rPr>
            </a:br>
            <a:r>
              <a:rPr lang="en-US" sz="2800" b="1" dirty="0">
                <a:solidFill>
                  <a:srgbClr val="0083A9">
                    <a:lumMod val="75000"/>
                  </a:srgbClr>
                </a:solidFill>
                <a:cs typeface="Arial" charset="0"/>
              </a:rPr>
              <a:t/>
            </a:r>
            <a:br>
              <a:rPr lang="en-US" sz="2800" b="1" dirty="0">
                <a:solidFill>
                  <a:srgbClr val="0083A9">
                    <a:lumMod val="75000"/>
                  </a:srgbClr>
                </a:solidFill>
                <a:cs typeface="Arial" charset="0"/>
              </a:rPr>
            </a:br>
            <a:r>
              <a:rPr lang="en-US" sz="2800" b="1" dirty="0" smtClean="0">
                <a:solidFill>
                  <a:srgbClr val="0083A9">
                    <a:lumMod val="75000"/>
                  </a:srgbClr>
                </a:solidFill>
                <a:cs typeface="Arial" charset="0"/>
              </a:rPr>
              <a:t>  </a:t>
            </a:r>
            <a:r>
              <a:rPr lang="en-US" sz="3600" b="1" dirty="0" smtClean="0">
                <a:solidFill>
                  <a:srgbClr val="0083A9">
                    <a:lumMod val="75000"/>
                  </a:srgbClr>
                </a:solidFill>
                <a:cs typeface="Arial" charset="0"/>
              </a:rPr>
              <a:t>E</a:t>
            </a:r>
            <a:r>
              <a:rPr lang="en-US" sz="2800" i="1" dirty="0" smtClean="0">
                <a:solidFill>
                  <a:srgbClr val="0083A9">
                    <a:lumMod val="75000"/>
                  </a:srgbClr>
                </a:solidFill>
                <a:cs typeface="Arial" charset="0"/>
              </a:rPr>
              <a:t>xamining</a:t>
            </a:r>
            <a:r>
              <a:rPr lang="en-US" sz="2800" b="1" dirty="0">
                <a:solidFill>
                  <a:srgbClr val="0083A9">
                    <a:lumMod val="75000"/>
                  </a:srgbClr>
                </a:solidFill>
                <a:cs typeface="Arial" charset="0"/>
              </a:rPr>
              <a:t/>
            </a:r>
            <a:br>
              <a:rPr lang="en-US" sz="2800" b="1" dirty="0">
                <a:solidFill>
                  <a:srgbClr val="0083A9">
                    <a:lumMod val="75000"/>
                  </a:srgbClr>
                </a:solidFill>
                <a:cs typeface="Arial" charset="0"/>
              </a:rPr>
            </a:br>
            <a:r>
              <a:rPr lang="en-US" sz="2800" b="1" dirty="0">
                <a:solidFill>
                  <a:srgbClr val="0083A9">
                    <a:lumMod val="75000"/>
                  </a:srgbClr>
                </a:solidFill>
                <a:cs typeface="Arial" charset="0"/>
              </a:rPr>
              <a:t/>
            </a:r>
            <a:br>
              <a:rPr lang="en-US" sz="2800" b="1" dirty="0">
                <a:solidFill>
                  <a:srgbClr val="0083A9">
                    <a:lumMod val="75000"/>
                  </a:srgbClr>
                </a:solidFill>
                <a:cs typeface="Arial" charset="0"/>
              </a:rPr>
            </a:br>
            <a:r>
              <a:rPr lang="en-US" sz="2800" b="1" dirty="0" smtClean="0">
                <a:solidFill>
                  <a:srgbClr val="0083A9">
                    <a:lumMod val="75000"/>
                  </a:srgbClr>
                </a:solidFill>
                <a:cs typeface="Arial" charset="0"/>
              </a:rPr>
              <a:t>  </a:t>
            </a:r>
            <a:r>
              <a:rPr lang="en-US" sz="3600" b="1" dirty="0" smtClean="0">
                <a:solidFill>
                  <a:srgbClr val="0083A9">
                    <a:lumMod val="75000"/>
                  </a:srgbClr>
                </a:solidFill>
                <a:cs typeface="Arial" charset="0"/>
              </a:rPr>
              <a:t>P</a:t>
            </a:r>
            <a:r>
              <a:rPr lang="en-US" sz="2800" i="1" dirty="0" smtClean="0">
                <a:solidFill>
                  <a:srgbClr val="0083A9">
                    <a:lumMod val="75000"/>
                  </a:srgbClr>
                </a:solidFill>
                <a:cs typeface="Arial" charset="0"/>
              </a:rPr>
              <a:t>ractices</a:t>
            </a:r>
            <a:r>
              <a:rPr lang="en-US" sz="2800" b="1" dirty="0">
                <a:solidFill>
                  <a:srgbClr val="0083A9">
                    <a:lumMod val="75000"/>
                  </a:srgbClr>
                </a:solidFill>
                <a:cs typeface="Arial" charset="0"/>
              </a:rPr>
              <a:t/>
            </a:r>
            <a:br>
              <a:rPr lang="en-US" sz="2800" b="1" dirty="0">
                <a:solidFill>
                  <a:srgbClr val="0083A9">
                    <a:lumMod val="75000"/>
                  </a:srgbClr>
                </a:solidFill>
                <a:cs typeface="Arial" charset="0"/>
              </a:rPr>
            </a:br>
            <a:endParaRPr lang="en-US" sz="2800" b="1" dirty="0">
              <a:solidFill>
                <a:srgbClr val="0083A9">
                  <a:lumMod val="75000"/>
                </a:srgbClr>
              </a:solidFill>
              <a:cs typeface="Arial" charset="0"/>
            </a:endParaRPr>
          </a:p>
          <a:p>
            <a:endParaRPr lang="en-US" sz="2800" dirty="0"/>
          </a:p>
        </p:txBody>
      </p:sp>
      <p:sp>
        <p:nvSpPr>
          <p:cNvPr id="6" name="Content Placeholder 5"/>
          <p:cNvSpPr>
            <a:spLocks noGrp="1"/>
          </p:cNvSpPr>
          <p:nvPr>
            <p:ph sz="half" idx="2"/>
          </p:nvPr>
        </p:nvSpPr>
        <p:spPr/>
        <p:txBody>
          <a:bodyPr/>
          <a:lstStyle/>
          <a:p>
            <a:pPr marL="0" lvl="0" indent="0">
              <a:spcBef>
                <a:spcPct val="0"/>
              </a:spcBef>
              <a:buClr>
                <a:srgbClr val="439639"/>
              </a:buClr>
              <a:buNone/>
              <a:defRPr/>
            </a:pPr>
            <a:r>
              <a:rPr lang="en-US" sz="3600" b="1" dirty="0" smtClean="0">
                <a:solidFill>
                  <a:srgbClr val="0083A9">
                    <a:lumMod val="75000"/>
                  </a:srgbClr>
                </a:solidFill>
                <a:cs typeface="Arial" charset="0"/>
              </a:rPr>
              <a:t>U</a:t>
            </a:r>
            <a:r>
              <a:rPr lang="en-US" sz="2800" i="1" dirty="0" smtClean="0">
                <a:solidFill>
                  <a:srgbClr val="0083A9">
                    <a:lumMod val="75000"/>
                  </a:srgbClr>
                </a:solidFill>
                <a:cs typeface="Arial" charset="0"/>
              </a:rPr>
              <a:t>ncovering</a:t>
            </a:r>
            <a:r>
              <a:rPr lang="en-US" sz="2800" b="1" dirty="0">
                <a:solidFill>
                  <a:srgbClr val="0083A9">
                    <a:lumMod val="75000"/>
                  </a:srgbClr>
                </a:solidFill>
                <a:cs typeface="Arial" charset="0"/>
              </a:rPr>
              <a:t/>
            </a:r>
            <a:br>
              <a:rPr lang="en-US" sz="2800" b="1" dirty="0">
                <a:solidFill>
                  <a:srgbClr val="0083A9">
                    <a:lumMod val="75000"/>
                  </a:srgbClr>
                </a:solidFill>
                <a:cs typeface="Arial" charset="0"/>
              </a:rPr>
            </a:br>
            <a:r>
              <a:rPr lang="en-US" sz="2800" b="1" dirty="0">
                <a:solidFill>
                  <a:srgbClr val="0083A9">
                    <a:lumMod val="75000"/>
                  </a:srgbClr>
                </a:solidFill>
                <a:cs typeface="Arial" charset="0"/>
              </a:rPr>
              <a:t/>
            </a:r>
            <a:br>
              <a:rPr lang="en-US" sz="2800" b="1" dirty="0">
                <a:solidFill>
                  <a:srgbClr val="0083A9">
                    <a:lumMod val="75000"/>
                  </a:srgbClr>
                </a:solidFill>
                <a:cs typeface="Arial" charset="0"/>
              </a:rPr>
            </a:br>
            <a:r>
              <a:rPr lang="en-US" sz="3600" b="1" dirty="0" smtClean="0">
                <a:solidFill>
                  <a:srgbClr val="0083A9">
                    <a:lumMod val="75000"/>
                  </a:srgbClr>
                </a:solidFill>
                <a:cs typeface="Arial" charset="0"/>
              </a:rPr>
              <a:t>P</a:t>
            </a:r>
            <a:r>
              <a:rPr lang="en-US" sz="2800" i="1" dirty="0" smtClean="0">
                <a:solidFill>
                  <a:srgbClr val="0083A9">
                    <a:lumMod val="75000"/>
                  </a:srgbClr>
                </a:solidFill>
                <a:cs typeface="Arial" charset="0"/>
              </a:rPr>
              <a:t>otential</a:t>
            </a:r>
            <a:endParaRPr lang="en-US" sz="2800" i="1" dirty="0">
              <a:solidFill>
                <a:srgbClr val="0083A9">
                  <a:lumMod val="75000"/>
                </a:srgbClr>
              </a:solidFill>
              <a:cs typeface="Arial" charset="0"/>
            </a:endParaRPr>
          </a:p>
          <a:p>
            <a:endParaRPr lang="en-US" dirty="0"/>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73</a:t>
            </a:fld>
            <a:endParaRPr lang="en-US" dirty="0">
              <a:solidFill>
                <a:srgbClr val="0083A9">
                  <a:shade val="50000"/>
                </a:srgbClr>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00600" y="2286000"/>
            <a:ext cx="3352800" cy="2533650"/>
          </a:xfrm>
          <a:prstGeom prst="rect">
            <a:avLst/>
          </a:prstGeom>
        </p:spPr>
      </p:pic>
      <p:pic>
        <p:nvPicPr>
          <p:cNvPr id="9" name="slide 73.wma">
            <a:hlinkClick r:id="" action="ppaction://media"/>
          </p:cNvPr>
          <p:cNvPicPr>
            <a:picLocks noRot="1" noChangeAspect="1"/>
          </p:cNvPicPr>
          <p:nvPr>
            <a:audioFile r:link="rId1"/>
          </p:nvPr>
        </p:nvPicPr>
        <p:blipFill>
          <a:blip r:embed="rId6" cstate="print"/>
          <a:stretch>
            <a:fillRect/>
          </a:stretch>
        </p:blipFill>
        <p:spPr>
          <a:xfrm>
            <a:off x="381000" y="4191000"/>
            <a:ext cx="304800" cy="304800"/>
          </a:xfrm>
          <a:prstGeom prst="rect">
            <a:avLst/>
          </a:prstGeom>
        </p:spPr>
      </p:pic>
      <p:pic>
        <p:nvPicPr>
          <p:cNvPr id="8" name="slide 73.wma">
            <a:hlinkClick r:id="" action="ppaction://media"/>
          </p:cNvPr>
          <p:cNvPicPr>
            <a:picLocks noRot="1" noChangeAspect="1"/>
          </p:cNvPicPr>
          <p:nvPr>
            <a:audioFile r:link="rId2"/>
          </p:nvPr>
        </p:nvPicPr>
        <p:blipFill>
          <a:blip r:embed="rId6" cstate="print"/>
          <a:stretch>
            <a:fillRect/>
          </a:stretch>
        </p:blipFill>
        <p:spPr>
          <a:xfrm>
            <a:off x="609600" y="4495800"/>
            <a:ext cx="304800" cy="304800"/>
          </a:xfrm>
          <a:prstGeom prst="rect">
            <a:avLst/>
          </a:prstGeom>
        </p:spPr>
      </p:pic>
    </p:spTree>
    <p:extLst>
      <p:ext uri="{BB962C8B-B14F-4D97-AF65-F5344CB8AC3E}">
        <p14:creationId xmlns:p14="http://schemas.microsoft.com/office/powerpoint/2010/main" xmlns="" val="400513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449" fill="hold"/>
                                        <p:tgtEl>
                                          <p:spTgt spid="8"/>
                                        </p:tgtEl>
                                      </p:cBhvr>
                                    </p:cmd>
                                  </p:childTnLst>
                                </p:cTn>
                              </p:par>
                            </p:childTnLst>
                          </p:cTn>
                        </p:par>
                      </p:childTnLst>
                    </p:cTn>
                  </p:par>
                </p:childTnLst>
              </p:cTn>
              <p:nextCondLst>
                <p:cond evt="onClick" delay="0">
                  <p:tgtEl>
                    <p:spTgt spid="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pPr algn="ctr"/>
            <a:r>
              <a:rPr lang="en-US" sz="4000" dirty="0">
                <a:solidFill>
                  <a:srgbClr val="004B8D"/>
                </a:solidFill>
              </a:rPr>
              <a:t>Springfield Public Schools</a:t>
            </a:r>
            <a:endParaRPr lang="en-US" sz="4000" dirty="0"/>
          </a:p>
        </p:txBody>
      </p:sp>
      <p:sp>
        <p:nvSpPr>
          <p:cNvPr id="5" name="Content Placeholder 4"/>
          <p:cNvSpPr>
            <a:spLocks noGrp="1"/>
          </p:cNvSpPr>
          <p:nvPr>
            <p:ph idx="1"/>
          </p:nvPr>
        </p:nvSpPr>
        <p:spPr/>
        <p:txBody>
          <a:bodyPr/>
          <a:lstStyle/>
          <a:p>
            <a:pPr marL="0" lvl="0" indent="0" algn="ctr">
              <a:spcBef>
                <a:spcPct val="0"/>
              </a:spcBef>
              <a:buClr>
                <a:srgbClr val="439639"/>
              </a:buClr>
              <a:buNone/>
              <a:defRPr/>
            </a:pPr>
            <a:endParaRPr lang="en-US" sz="3600" b="1" dirty="0" smtClean="0">
              <a:solidFill>
                <a:srgbClr val="0083A9">
                  <a:lumMod val="75000"/>
                </a:srgbClr>
              </a:solidFill>
              <a:latin typeface="Desyrel" pitchFamily="2" charset="0"/>
              <a:cs typeface="Arial" charset="0"/>
            </a:endParaRPr>
          </a:p>
          <a:p>
            <a:pPr marL="0" lvl="0" indent="0" algn="ctr">
              <a:spcBef>
                <a:spcPct val="0"/>
              </a:spcBef>
              <a:buClr>
                <a:srgbClr val="439639"/>
              </a:buClr>
              <a:buNone/>
              <a:defRPr/>
            </a:pPr>
            <a:r>
              <a:rPr lang="en-US" sz="4400" b="1" dirty="0" smtClean="0">
                <a:solidFill>
                  <a:srgbClr val="0083A9">
                    <a:lumMod val="75000"/>
                  </a:srgbClr>
                </a:solidFill>
                <a:latin typeface="Desyrel" pitchFamily="2" charset="0"/>
                <a:cs typeface="Arial" charset="0"/>
              </a:rPr>
              <a:t>Essential Question</a:t>
            </a:r>
          </a:p>
          <a:p>
            <a:pPr marL="0" lvl="0" indent="0" algn="ctr">
              <a:spcBef>
                <a:spcPct val="0"/>
              </a:spcBef>
              <a:buClr>
                <a:srgbClr val="439639"/>
              </a:buClr>
              <a:buNone/>
              <a:defRPr/>
            </a:pPr>
            <a:endParaRPr lang="en-US" sz="3600" b="1" dirty="0">
              <a:solidFill>
                <a:srgbClr val="0083A9">
                  <a:lumMod val="75000"/>
                </a:srgbClr>
              </a:solidFill>
              <a:latin typeface="Desyrel" pitchFamily="2" charset="0"/>
              <a:cs typeface="Arial" charset="0"/>
            </a:endParaRPr>
          </a:p>
          <a:p>
            <a:pPr marL="0" lvl="0" indent="0" algn="ctr">
              <a:spcBef>
                <a:spcPct val="0"/>
              </a:spcBef>
              <a:buClr>
                <a:srgbClr val="439639"/>
              </a:buClr>
              <a:buNone/>
              <a:defRPr/>
            </a:pPr>
            <a:r>
              <a:rPr lang="en-US" sz="3200" b="1" i="1" dirty="0" smtClean="0">
                <a:solidFill>
                  <a:schemeClr val="bg1"/>
                </a:solidFill>
                <a:cs typeface="Arial" charset="0"/>
              </a:rPr>
              <a:t>What </a:t>
            </a:r>
            <a:r>
              <a:rPr lang="en-US" sz="3200" b="1" i="1" dirty="0">
                <a:solidFill>
                  <a:schemeClr val="bg1"/>
                </a:solidFill>
                <a:cs typeface="Arial" charset="0"/>
              </a:rPr>
              <a:t>do our </a:t>
            </a:r>
            <a:r>
              <a:rPr lang="en-US" sz="3200" b="1" i="1" u="sng" dirty="0">
                <a:solidFill>
                  <a:schemeClr val="bg1"/>
                </a:solidFill>
                <a:cs typeface="Arial" charset="0"/>
              </a:rPr>
              <a:t>students need </a:t>
            </a:r>
            <a:r>
              <a:rPr lang="en-US" sz="3200" b="1" i="1" dirty="0" smtClean="0">
                <a:solidFill>
                  <a:schemeClr val="bg1"/>
                </a:solidFill>
                <a:cs typeface="Arial" charset="0"/>
              </a:rPr>
              <a:t/>
            </a:r>
            <a:br>
              <a:rPr lang="en-US" sz="3200" b="1" i="1" dirty="0" smtClean="0">
                <a:solidFill>
                  <a:schemeClr val="bg1"/>
                </a:solidFill>
                <a:cs typeface="Arial" charset="0"/>
              </a:rPr>
            </a:br>
            <a:r>
              <a:rPr lang="en-US" sz="3200" b="1" i="1" dirty="0" smtClean="0">
                <a:solidFill>
                  <a:schemeClr val="bg1"/>
                </a:solidFill>
                <a:cs typeface="Arial" charset="0"/>
              </a:rPr>
              <a:t>our </a:t>
            </a:r>
            <a:r>
              <a:rPr lang="en-US" sz="3200" b="1" i="1" dirty="0">
                <a:solidFill>
                  <a:schemeClr val="bg1"/>
                </a:solidFill>
                <a:cs typeface="Arial" charset="0"/>
              </a:rPr>
              <a:t>beginning teachers to </a:t>
            </a:r>
            <a:r>
              <a:rPr lang="en-US" sz="3200" b="1" i="1" dirty="0" smtClean="0">
                <a:solidFill>
                  <a:schemeClr val="bg1"/>
                </a:solidFill>
                <a:cs typeface="Arial" charset="0"/>
              </a:rPr>
              <a:t/>
            </a:r>
            <a:br>
              <a:rPr lang="en-US" sz="3200" b="1" i="1" dirty="0" smtClean="0">
                <a:solidFill>
                  <a:schemeClr val="bg1"/>
                </a:solidFill>
                <a:cs typeface="Arial" charset="0"/>
              </a:rPr>
            </a:br>
            <a:r>
              <a:rPr lang="en-US" sz="3200" b="1" i="1" dirty="0" smtClean="0">
                <a:solidFill>
                  <a:schemeClr val="bg1"/>
                </a:solidFill>
                <a:cs typeface="Arial" charset="0"/>
              </a:rPr>
              <a:t>know </a:t>
            </a:r>
            <a:r>
              <a:rPr lang="en-US" sz="3200" b="1" i="1" dirty="0">
                <a:solidFill>
                  <a:schemeClr val="bg1"/>
                </a:solidFill>
                <a:cs typeface="Arial" charset="0"/>
              </a:rPr>
              <a:t>and be able to do?</a:t>
            </a:r>
          </a:p>
          <a:p>
            <a:pPr marL="0" lvl="0" indent="0" algn="ctr">
              <a:spcBef>
                <a:spcPct val="0"/>
              </a:spcBef>
              <a:buClr>
                <a:srgbClr val="439639"/>
              </a:buClr>
              <a:buNone/>
              <a:defRPr/>
            </a:pPr>
            <a:endParaRPr lang="en-US" sz="3600" b="1" dirty="0">
              <a:solidFill>
                <a:srgbClr val="0083A9">
                  <a:lumMod val="75000"/>
                </a:srgbClr>
              </a:solidFill>
              <a:latin typeface="Desyrel" pitchFamily="2" charset="0"/>
              <a:cs typeface="Arial"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74</a:t>
            </a:fld>
            <a:endParaRPr lang="en-US" dirty="0">
              <a:solidFill>
                <a:srgbClr val="0083A9">
                  <a:shade val="50000"/>
                </a:srgbClr>
              </a:solidFill>
            </a:endParaRPr>
          </a:p>
        </p:txBody>
      </p:sp>
      <p:pic>
        <p:nvPicPr>
          <p:cNvPr id="6" name="slide 74.wma">
            <a:hlinkClick r:id="" action="ppaction://media"/>
          </p:cNvPr>
          <p:cNvPicPr>
            <a:picLocks noRot="1" noChangeAspect="1"/>
          </p:cNvPicPr>
          <p:nvPr>
            <a:audioFile r:link="rId1"/>
          </p:nvPr>
        </p:nvPicPr>
        <p:blipFill>
          <a:blip r:embed="rId5" cstate="print"/>
          <a:stretch>
            <a:fillRect/>
          </a:stretch>
        </p:blipFill>
        <p:spPr>
          <a:xfrm>
            <a:off x="685800" y="609600"/>
            <a:ext cx="304800" cy="304800"/>
          </a:xfrm>
          <a:prstGeom prst="rect">
            <a:avLst/>
          </a:prstGeom>
        </p:spPr>
      </p:pic>
      <p:pic>
        <p:nvPicPr>
          <p:cNvPr id="7" name="slide 74.wma">
            <a:hlinkClick r:id="" action="ppaction://media"/>
          </p:cNvPr>
          <p:cNvPicPr>
            <a:picLocks noRot="1" noChangeAspect="1"/>
          </p:cNvPicPr>
          <p:nvPr>
            <a:audioFile r:link="rId2"/>
          </p:nvPr>
        </p:nvPicPr>
        <p:blipFill>
          <a:blip r:embed="rId6" cstate="print"/>
          <a:stretch>
            <a:fillRect/>
          </a:stretch>
        </p:blipFill>
        <p:spPr>
          <a:xfrm>
            <a:off x="533400" y="838200"/>
            <a:ext cx="304800" cy="304800"/>
          </a:xfrm>
          <a:prstGeom prst="rect">
            <a:avLst/>
          </a:prstGeom>
        </p:spPr>
      </p:pic>
    </p:spTree>
    <p:extLst>
      <p:ext uri="{BB962C8B-B14F-4D97-AF65-F5344CB8AC3E}">
        <p14:creationId xmlns:p14="http://schemas.microsoft.com/office/powerpoint/2010/main" xmlns="" val="93097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4424" fill="hold"/>
                                        <p:tgtEl>
                                          <p:spTgt spid="7"/>
                                        </p:tgtEl>
                                      </p:cBhvr>
                                    </p:cmd>
                                  </p:childTnLst>
                                </p:cTn>
                              </p:par>
                            </p:childTnLst>
                          </p:cTn>
                        </p:par>
                      </p:childTnLst>
                    </p:cTn>
                  </p:par>
                </p:childTnLst>
              </p:cTn>
              <p:nextCondLst>
                <p:cond evt="onClick" delay="0">
                  <p:tgtEl>
                    <p:spTgt spid="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0"/>
            <a:ext cx="8183880" cy="1051560"/>
          </a:xfrm>
        </p:spPr>
        <p:txBody>
          <a:bodyPr anchor="t" anchorCtr="0">
            <a:noAutofit/>
          </a:bodyPr>
          <a:lstStyle/>
          <a:p>
            <a:pPr fontAlgn="auto">
              <a:spcAft>
                <a:spcPts val="0"/>
              </a:spcAft>
              <a:defRPr/>
            </a:pPr>
            <a:r>
              <a:rPr lang="en-US" sz="2800" dirty="0" smtClean="0">
                <a:solidFill>
                  <a:srgbClr val="004B8D"/>
                </a:solidFill>
              </a:rPr>
              <a:t>Springfield Public Schools</a:t>
            </a:r>
            <a:br>
              <a:rPr lang="en-US" sz="2800" dirty="0" smtClean="0">
                <a:solidFill>
                  <a:srgbClr val="004B8D"/>
                </a:solidFill>
              </a:rPr>
            </a:br>
            <a:r>
              <a:rPr lang="en-US" dirty="0" smtClean="0">
                <a:solidFill>
                  <a:srgbClr val="004B8D"/>
                </a:solidFill>
                <a:latin typeface="Desyrel" pitchFamily="2" charset="0"/>
              </a:rPr>
              <a:t>STEP UP </a:t>
            </a:r>
            <a:r>
              <a:rPr lang="en-US" sz="2800" dirty="0" smtClean="0">
                <a:solidFill>
                  <a:srgbClr val="004B8D"/>
                </a:solidFill>
              </a:rPr>
              <a:t>Induction Program</a:t>
            </a:r>
            <a:endParaRPr lang="en-US" sz="4000" dirty="0">
              <a:solidFill>
                <a:srgbClr val="004B8D"/>
              </a:solidFill>
              <a:latin typeface="Desyrel" pitchFamily="2"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75</a:t>
            </a:fld>
            <a:endParaRPr lang="en-US" dirty="0">
              <a:solidFill>
                <a:srgbClr val="0083A9">
                  <a:shade val="50000"/>
                </a:srgb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302742933"/>
              </p:ext>
            </p:extLst>
          </p:nvPr>
        </p:nvGraphicFramePr>
        <p:xfrm>
          <a:off x="503238" y="530225"/>
          <a:ext cx="8183562" cy="47275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ight Arrow 7"/>
          <p:cNvSpPr/>
          <p:nvPr/>
        </p:nvSpPr>
        <p:spPr>
          <a:xfrm>
            <a:off x="3886200" y="2362200"/>
            <a:ext cx="609600" cy="1219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urved Left Arrow 8"/>
          <p:cNvSpPr/>
          <p:nvPr/>
        </p:nvSpPr>
        <p:spPr>
          <a:xfrm>
            <a:off x="7315200" y="2971800"/>
            <a:ext cx="1295400" cy="3200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slide 75.wma">
            <a:hlinkClick r:id="" action="ppaction://media"/>
          </p:cNvPr>
          <p:cNvPicPr>
            <a:picLocks noRot="1" noChangeAspect="1"/>
          </p:cNvPicPr>
          <p:nvPr>
            <a:audioFile r:link="rId1"/>
          </p:nvPr>
        </p:nvPicPr>
        <p:blipFill>
          <a:blip r:embed="rId10" cstate="print"/>
          <a:stretch>
            <a:fillRect/>
          </a:stretch>
        </p:blipFill>
        <p:spPr>
          <a:xfrm>
            <a:off x="457200" y="533400"/>
            <a:ext cx="304800" cy="304800"/>
          </a:xfrm>
          <a:prstGeom prst="rect">
            <a:avLst/>
          </a:prstGeom>
        </p:spPr>
      </p:pic>
      <p:pic>
        <p:nvPicPr>
          <p:cNvPr id="11" name="slide 75.wma">
            <a:hlinkClick r:id="" action="ppaction://media"/>
          </p:cNvPr>
          <p:cNvPicPr>
            <a:picLocks noRot="1" noChangeAspect="1"/>
          </p:cNvPicPr>
          <p:nvPr>
            <a:audioFile r:link="rId2"/>
          </p:nvPr>
        </p:nvPicPr>
        <p:blipFill>
          <a:blip r:embed="rId11" cstate="print"/>
          <a:stretch>
            <a:fillRect/>
          </a:stretch>
        </p:blipFill>
        <p:spPr>
          <a:xfrm>
            <a:off x="304800" y="838200"/>
            <a:ext cx="304800" cy="304800"/>
          </a:xfrm>
          <a:prstGeom prst="rect">
            <a:avLst/>
          </a:prstGeom>
        </p:spPr>
      </p:pic>
    </p:spTree>
    <p:extLst>
      <p:ext uri="{BB962C8B-B14F-4D97-AF65-F5344CB8AC3E}">
        <p14:creationId xmlns:p14="http://schemas.microsoft.com/office/powerpoint/2010/main" xmlns="" val="340507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Prev" delay="0">
                      <p:tgtEl>
                        <p:sldTgt/>
                      </p:tgtEl>
                    </p:cond>
                    <p:cond evt="onStopAudio" delay="0">
                      <p:tgtEl>
                        <p:sldTgt/>
                      </p:tgtEl>
                    </p:cond>
                  </p:endCondLst>
                </p:cTn>
                <p:tgtEl>
                  <p:spTgt spid="10"/>
                </p:tgtEl>
              </p:cMediaNode>
            </p:audio>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46254" fill="hold"/>
                                        <p:tgtEl>
                                          <p:spTgt spid="11"/>
                                        </p:tgtEl>
                                      </p:cBhvr>
                                    </p:cmd>
                                  </p:childTnLst>
                                </p:cTn>
                              </p:par>
                            </p:childTnLst>
                          </p:cTn>
                        </p:par>
                      </p:childTnLst>
                    </p:cTn>
                  </p:par>
                </p:childTnLst>
              </p:cTn>
              <p:nextCondLst>
                <p:cond evt="onClick" delay="0">
                  <p:tgtEl>
                    <p:spTgt spid="11"/>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8"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257800"/>
            <a:ext cx="8183562" cy="1050925"/>
          </a:xfrm>
        </p:spPr>
        <p:txBody>
          <a:bodyPr anchor="t" anchorCtr="0">
            <a:noAutofit/>
          </a:bodyPr>
          <a:lstStyle/>
          <a:p>
            <a:pPr fontAlgn="auto">
              <a:spcAft>
                <a:spcPts val="0"/>
              </a:spcAft>
              <a:defRPr/>
            </a:pPr>
            <a:r>
              <a:rPr lang="en-US" dirty="0" smtClean="0">
                <a:solidFill>
                  <a:srgbClr val="004B8D"/>
                </a:solidFill>
              </a:rPr>
              <a:t>Springfield Public Schools</a:t>
            </a:r>
            <a:br>
              <a:rPr lang="en-US" dirty="0" smtClean="0">
                <a:solidFill>
                  <a:srgbClr val="004B8D"/>
                </a:solidFill>
              </a:rPr>
            </a:br>
            <a:r>
              <a:rPr lang="en-US" sz="4400" dirty="0" smtClean="0">
                <a:solidFill>
                  <a:srgbClr val="004B8D"/>
                </a:solidFill>
                <a:latin typeface="Desyrel" pitchFamily="2" charset="0"/>
              </a:rPr>
              <a:t>STEP UP </a:t>
            </a:r>
            <a:r>
              <a:rPr lang="en-US" dirty="0" smtClean="0">
                <a:solidFill>
                  <a:srgbClr val="004B8D"/>
                </a:solidFill>
              </a:rPr>
              <a:t>Induction Program</a:t>
            </a:r>
            <a:endParaRPr lang="en-US" sz="4800" dirty="0">
              <a:solidFill>
                <a:srgbClr val="004B8D"/>
              </a:solidFill>
              <a:latin typeface="Desyrel" pitchFamily="2" charset="0"/>
            </a:endParaRPr>
          </a:p>
        </p:txBody>
      </p:sp>
      <p:sp>
        <p:nvSpPr>
          <p:cNvPr id="5" name="Content Placeholder 4"/>
          <p:cNvSpPr>
            <a:spLocks noGrp="1"/>
          </p:cNvSpPr>
          <p:nvPr>
            <p:ph sz="half" idx="1"/>
          </p:nvPr>
        </p:nvSpPr>
        <p:spPr/>
        <p:txBody>
          <a:bodyPr/>
          <a:lstStyle/>
          <a:p>
            <a:pPr marL="0" lvl="0" indent="0">
              <a:spcBef>
                <a:spcPct val="0"/>
              </a:spcBef>
              <a:buClr>
                <a:srgbClr val="439639"/>
              </a:buClr>
              <a:buNone/>
              <a:defRPr/>
            </a:pPr>
            <a:endParaRPr lang="en-US" sz="2800" b="1" dirty="0" smtClean="0">
              <a:solidFill>
                <a:srgbClr val="0083A9">
                  <a:lumMod val="75000"/>
                </a:srgbClr>
              </a:solidFill>
              <a:cs typeface="Arial" charset="0"/>
            </a:endParaRPr>
          </a:p>
          <a:p>
            <a:pPr marL="0" lvl="0" indent="0">
              <a:spcBef>
                <a:spcPct val="0"/>
              </a:spcBef>
              <a:buClr>
                <a:srgbClr val="439639"/>
              </a:buClr>
              <a:buNone/>
              <a:defRPr/>
            </a:pPr>
            <a:endParaRPr lang="en-US" sz="2800" b="1" dirty="0" smtClean="0">
              <a:solidFill>
                <a:srgbClr val="0083A9">
                  <a:lumMod val="75000"/>
                </a:srgbClr>
              </a:solidFill>
              <a:cs typeface="Arial" charset="0"/>
            </a:endParaRPr>
          </a:p>
          <a:p>
            <a:pPr marL="0" lvl="0" indent="0">
              <a:spcBef>
                <a:spcPct val="0"/>
              </a:spcBef>
              <a:buClr>
                <a:srgbClr val="439639"/>
              </a:buClr>
              <a:buNone/>
              <a:defRPr/>
            </a:pPr>
            <a:endParaRPr lang="en-US" sz="2800" b="1" dirty="0">
              <a:solidFill>
                <a:srgbClr val="0083A9">
                  <a:lumMod val="75000"/>
                </a:srgbClr>
              </a:solidFill>
              <a:cs typeface="Arial" charset="0"/>
            </a:endParaRPr>
          </a:p>
          <a:p>
            <a:pPr marL="0" lvl="0" indent="0">
              <a:spcBef>
                <a:spcPct val="0"/>
              </a:spcBef>
              <a:buClr>
                <a:srgbClr val="439639"/>
              </a:buClr>
              <a:buNone/>
              <a:defRPr/>
            </a:pPr>
            <a:r>
              <a:rPr lang="en-US" sz="4400" b="1" dirty="0" smtClean="0">
                <a:solidFill>
                  <a:srgbClr val="439639"/>
                </a:solidFill>
                <a:cs typeface="Arial" charset="0"/>
              </a:rPr>
              <a:t>S</a:t>
            </a:r>
            <a:r>
              <a:rPr lang="en-US" sz="2800" b="1" dirty="0" smtClean="0">
                <a:solidFill>
                  <a:srgbClr val="439639"/>
                </a:solidFill>
                <a:cs typeface="Arial" charset="0"/>
              </a:rPr>
              <a:t>upporting</a:t>
            </a:r>
            <a:br>
              <a:rPr lang="en-US" sz="2800" b="1" dirty="0" smtClean="0">
                <a:solidFill>
                  <a:srgbClr val="439639"/>
                </a:solidFill>
                <a:cs typeface="Arial" charset="0"/>
              </a:rPr>
            </a:br>
            <a:r>
              <a:rPr lang="en-US" sz="4400" b="1" dirty="0" smtClean="0">
                <a:solidFill>
                  <a:srgbClr val="439639"/>
                </a:solidFill>
                <a:cs typeface="Arial" charset="0"/>
              </a:rPr>
              <a:t>T</a:t>
            </a:r>
            <a:r>
              <a:rPr lang="en-US" sz="2800" b="1" dirty="0" smtClean="0">
                <a:solidFill>
                  <a:srgbClr val="439639"/>
                </a:solidFill>
                <a:cs typeface="Arial" charset="0"/>
              </a:rPr>
              <a:t>eachers</a:t>
            </a:r>
            <a:endParaRPr lang="en-US" sz="2800" b="1" dirty="0">
              <a:solidFill>
                <a:srgbClr val="439639"/>
              </a:solidFill>
              <a:cs typeface="Arial" charset="0"/>
            </a:endParaRPr>
          </a:p>
        </p:txBody>
      </p:sp>
      <p:sp>
        <p:nvSpPr>
          <p:cNvPr id="6" name="Content Placeholder 5"/>
          <p:cNvSpPr>
            <a:spLocks noGrp="1"/>
          </p:cNvSpPr>
          <p:nvPr>
            <p:ph sz="half" idx="2"/>
          </p:nvPr>
        </p:nvSpPr>
        <p:spPr/>
        <p:txBody>
          <a:bodyPr/>
          <a:lstStyle/>
          <a:p>
            <a:pPr marL="0" indent="0">
              <a:buNone/>
            </a:pPr>
            <a:r>
              <a:rPr lang="en-US" sz="2000" b="1" i="1" dirty="0" smtClean="0">
                <a:solidFill>
                  <a:schemeClr val="bg2">
                    <a:lumMod val="75000"/>
                  </a:schemeClr>
                </a:solidFill>
              </a:rPr>
              <a:t>Successful induction programs provide:</a:t>
            </a:r>
          </a:p>
          <a:p>
            <a:pPr marL="0" indent="0">
              <a:buNone/>
            </a:pPr>
            <a:endParaRPr lang="en-US" sz="2000" b="1" dirty="0" smtClean="0">
              <a:solidFill>
                <a:schemeClr val="bg2">
                  <a:lumMod val="75000"/>
                </a:schemeClr>
              </a:solidFill>
            </a:endParaRPr>
          </a:p>
          <a:p>
            <a:pPr>
              <a:buClr>
                <a:schemeClr val="bg2">
                  <a:lumMod val="75000"/>
                </a:schemeClr>
              </a:buClr>
            </a:pPr>
            <a:r>
              <a:rPr lang="en-US" sz="2000" b="1" dirty="0" smtClean="0">
                <a:solidFill>
                  <a:schemeClr val="bg2">
                    <a:lumMod val="75000"/>
                  </a:schemeClr>
                </a:solidFill>
              </a:rPr>
              <a:t>Use </a:t>
            </a:r>
            <a:r>
              <a:rPr lang="en-US" sz="2000" b="1" dirty="0">
                <a:solidFill>
                  <a:schemeClr val="bg2">
                    <a:lumMod val="75000"/>
                  </a:schemeClr>
                </a:solidFill>
              </a:rPr>
              <a:t>a tiered </a:t>
            </a:r>
            <a:r>
              <a:rPr lang="en-US" sz="2000" b="1" dirty="0" smtClean="0">
                <a:solidFill>
                  <a:schemeClr val="bg2">
                    <a:lumMod val="75000"/>
                  </a:schemeClr>
                </a:solidFill>
              </a:rPr>
              <a:t>model</a:t>
            </a:r>
          </a:p>
          <a:p>
            <a:pPr>
              <a:buClr>
                <a:schemeClr val="bg2">
                  <a:lumMod val="75000"/>
                </a:schemeClr>
              </a:buClr>
            </a:pPr>
            <a:endParaRPr lang="en-US" sz="2000" b="1" dirty="0">
              <a:solidFill>
                <a:schemeClr val="bg2">
                  <a:lumMod val="75000"/>
                </a:schemeClr>
              </a:solidFill>
            </a:endParaRPr>
          </a:p>
          <a:p>
            <a:pPr>
              <a:buClr>
                <a:schemeClr val="bg2">
                  <a:lumMod val="75000"/>
                </a:schemeClr>
              </a:buClr>
            </a:pPr>
            <a:r>
              <a:rPr lang="en-US" sz="2000" b="1" dirty="0" smtClean="0">
                <a:solidFill>
                  <a:schemeClr val="bg2">
                    <a:lumMod val="75000"/>
                  </a:schemeClr>
                </a:solidFill>
              </a:rPr>
              <a:t>Provide </a:t>
            </a:r>
            <a:r>
              <a:rPr lang="en-US" sz="2000" b="1" dirty="0">
                <a:solidFill>
                  <a:schemeClr val="bg2">
                    <a:lumMod val="75000"/>
                  </a:schemeClr>
                </a:solidFill>
              </a:rPr>
              <a:t>support during years </a:t>
            </a:r>
            <a:r>
              <a:rPr lang="en-US" sz="2000" b="1" dirty="0" smtClean="0">
                <a:solidFill>
                  <a:schemeClr val="bg2">
                    <a:lumMod val="75000"/>
                  </a:schemeClr>
                </a:solidFill>
              </a:rPr>
              <a:t>one through three</a:t>
            </a:r>
          </a:p>
          <a:p>
            <a:pPr>
              <a:buClr>
                <a:schemeClr val="bg2">
                  <a:lumMod val="75000"/>
                </a:schemeClr>
              </a:buClr>
            </a:pPr>
            <a:endParaRPr lang="en-US" sz="2000" b="1" dirty="0">
              <a:solidFill>
                <a:schemeClr val="bg2">
                  <a:lumMod val="75000"/>
                </a:schemeClr>
              </a:solidFill>
            </a:endParaRPr>
          </a:p>
          <a:p>
            <a:pPr>
              <a:buClr>
                <a:schemeClr val="bg2">
                  <a:lumMod val="75000"/>
                </a:schemeClr>
              </a:buClr>
            </a:pPr>
            <a:r>
              <a:rPr lang="en-US" sz="2000" b="1" dirty="0" smtClean="0">
                <a:solidFill>
                  <a:schemeClr val="bg2">
                    <a:lumMod val="75000"/>
                  </a:schemeClr>
                </a:solidFill>
              </a:rPr>
              <a:t>Are </a:t>
            </a:r>
            <a:r>
              <a:rPr lang="en-US" sz="2000" b="1" dirty="0">
                <a:solidFill>
                  <a:schemeClr val="bg2">
                    <a:lumMod val="75000"/>
                  </a:schemeClr>
                </a:solidFill>
              </a:rPr>
              <a:t>differentiated to address </a:t>
            </a:r>
            <a:r>
              <a:rPr lang="en-US" sz="2000" b="1" dirty="0" smtClean="0">
                <a:solidFill>
                  <a:schemeClr val="bg2">
                    <a:lumMod val="75000"/>
                  </a:schemeClr>
                </a:solidFill>
              </a:rPr>
              <a:t>student needs </a:t>
            </a:r>
            <a:r>
              <a:rPr lang="en-US" sz="2000" b="1" dirty="0">
                <a:solidFill>
                  <a:schemeClr val="bg2">
                    <a:lumMod val="75000"/>
                  </a:schemeClr>
                </a:solidFill>
              </a:rPr>
              <a:t>and teacher needs</a:t>
            </a:r>
            <a:endParaRPr lang="en-US" sz="2000" b="1" dirty="0" smtClean="0">
              <a:solidFill>
                <a:schemeClr val="bg2">
                  <a:lumMod val="75000"/>
                </a:schemeClr>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76</a:t>
            </a:fld>
            <a:endParaRPr lang="en-US" dirty="0">
              <a:solidFill>
                <a:srgbClr val="0083A9">
                  <a:shade val="50000"/>
                </a:srgbClr>
              </a:solidFill>
            </a:endParaRPr>
          </a:p>
        </p:txBody>
      </p:sp>
      <p:sp>
        <p:nvSpPr>
          <p:cNvPr id="4" name="Right Arrow 3"/>
          <p:cNvSpPr/>
          <p:nvPr/>
        </p:nvSpPr>
        <p:spPr>
          <a:xfrm>
            <a:off x="3486150" y="1447800"/>
            <a:ext cx="762000" cy="2362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slide 76.wma">
            <a:hlinkClick r:id="" action="ppaction://media"/>
          </p:cNvPr>
          <p:cNvPicPr>
            <a:picLocks noRot="1" noChangeAspect="1"/>
          </p:cNvPicPr>
          <p:nvPr>
            <a:audioFile r:link="rId1"/>
          </p:nvPr>
        </p:nvPicPr>
        <p:blipFill>
          <a:blip r:embed="rId5" cstate="print"/>
          <a:stretch>
            <a:fillRect/>
          </a:stretch>
        </p:blipFill>
        <p:spPr>
          <a:xfrm>
            <a:off x="685800" y="609600"/>
            <a:ext cx="304800" cy="304800"/>
          </a:xfrm>
          <a:prstGeom prst="rect">
            <a:avLst/>
          </a:prstGeom>
        </p:spPr>
      </p:pic>
      <p:pic>
        <p:nvPicPr>
          <p:cNvPr id="9" name="slide 76.wma">
            <a:hlinkClick r:id="" action="ppaction://media"/>
          </p:cNvPr>
          <p:cNvPicPr>
            <a:picLocks noRot="1" noChangeAspect="1"/>
          </p:cNvPicPr>
          <p:nvPr>
            <a:audioFile r:link="rId2"/>
          </p:nvPr>
        </p:nvPicPr>
        <p:blipFill>
          <a:blip r:embed="rId5" cstate="print"/>
          <a:stretch>
            <a:fillRect/>
          </a:stretch>
        </p:blipFill>
        <p:spPr>
          <a:xfrm>
            <a:off x="457200" y="762000"/>
            <a:ext cx="304800" cy="304800"/>
          </a:xfrm>
          <a:prstGeom prst="rect">
            <a:avLst/>
          </a:prstGeom>
        </p:spPr>
      </p:pic>
    </p:spTree>
    <p:extLst>
      <p:ext uri="{BB962C8B-B14F-4D97-AF65-F5344CB8AC3E}">
        <p14:creationId xmlns:p14="http://schemas.microsoft.com/office/powerpoint/2010/main" xmlns="" val="382933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fade">
                                      <p:cBhvr>
                                        <p:cTn id="11" dur="500"/>
                                        <p:tgtEl>
                                          <p:spTgt spid="5">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fade">
                                      <p:cBhvr>
                                        <p:cTn id="3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7" fill="hold" display="0">
                  <p:stCondLst>
                    <p:cond delay="indefinite"/>
                  </p:stCondLst>
                  <p:endCondLst>
                    <p:cond evt="onPrev" delay="0">
                      <p:tgtEl>
                        <p:sldTgt/>
                      </p:tgtEl>
                    </p:cond>
                    <p:cond evt="onStopAudio" delay="0">
                      <p:tgtEl>
                        <p:sldTgt/>
                      </p:tgtEl>
                    </p:cond>
                  </p:endCondLst>
                </p:cTn>
                <p:tgtEl>
                  <p:spTgt spid="8"/>
                </p:tgtEl>
              </p:cMediaNode>
            </p:audio>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54660" fill="hold"/>
                                        <p:tgtEl>
                                          <p:spTgt spid="9"/>
                                        </p:tgtEl>
                                      </p:cBhvr>
                                    </p:cmd>
                                  </p:childTnLst>
                                </p:cTn>
                              </p:par>
                            </p:childTnLst>
                          </p:cTn>
                        </p:par>
                      </p:childTnLst>
                    </p:cTn>
                  </p:par>
                </p:childTnLst>
              </p:cTn>
              <p:nextCondLst>
                <p:cond evt="onClick" delay="0">
                  <p:tgtEl>
                    <p:spTgt spid="9"/>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5" grpId="0" build="p"/>
      <p:bldP spid="6" grpId="0" build="p"/>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257800"/>
            <a:ext cx="8183562" cy="1050925"/>
          </a:xfrm>
        </p:spPr>
        <p:txBody>
          <a:bodyPr anchor="t" anchorCtr="0">
            <a:noAutofit/>
          </a:bodyPr>
          <a:lstStyle/>
          <a:p>
            <a:pPr fontAlgn="auto">
              <a:spcAft>
                <a:spcPts val="0"/>
              </a:spcAft>
              <a:defRPr/>
            </a:pPr>
            <a:r>
              <a:rPr lang="en-US" dirty="0" smtClean="0">
                <a:solidFill>
                  <a:srgbClr val="004B8D"/>
                </a:solidFill>
              </a:rPr>
              <a:t>Springfield Public Schools</a:t>
            </a:r>
            <a:br>
              <a:rPr lang="en-US" dirty="0" smtClean="0">
                <a:solidFill>
                  <a:srgbClr val="004B8D"/>
                </a:solidFill>
              </a:rPr>
            </a:br>
            <a:r>
              <a:rPr lang="en-US" sz="4400" dirty="0" smtClean="0">
                <a:solidFill>
                  <a:srgbClr val="004B8D"/>
                </a:solidFill>
                <a:latin typeface="Desyrel" pitchFamily="2" charset="0"/>
              </a:rPr>
              <a:t>STEP UP </a:t>
            </a:r>
            <a:r>
              <a:rPr lang="en-US" dirty="0" smtClean="0">
                <a:solidFill>
                  <a:srgbClr val="004B8D"/>
                </a:solidFill>
              </a:rPr>
              <a:t>Induction Program</a:t>
            </a:r>
            <a:endParaRPr lang="en-US" sz="4800" dirty="0">
              <a:solidFill>
                <a:srgbClr val="004B8D"/>
              </a:solidFill>
              <a:latin typeface="Desyrel" pitchFamily="2" charset="0"/>
            </a:endParaRPr>
          </a:p>
        </p:txBody>
      </p:sp>
      <p:sp>
        <p:nvSpPr>
          <p:cNvPr id="5" name="Content Placeholder 4"/>
          <p:cNvSpPr>
            <a:spLocks noGrp="1"/>
          </p:cNvSpPr>
          <p:nvPr>
            <p:ph sz="half" idx="1"/>
          </p:nvPr>
        </p:nvSpPr>
        <p:spPr/>
        <p:txBody>
          <a:bodyPr/>
          <a:lstStyle/>
          <a:p>
            <a:pPr marL="0" lvl="0" indent="0">
              <a:spcBef>
                <a:spcPct val="0"/>
              </a:spcBef>
              <a:buClr>
                <a:srgbClr val="439639"/>
              </a:buClr>
              <a:buNone/>
              <a:defRPr/>
            </a:pPr>
            <a:endParaRPr lang="en-US" sz="2800" b="1" dirty="0" smtClean="0">
              <a:solidFill>
                <a:srgbClr val="0083A9">
                  <a:lumMod val="75000"/>
                </a:srgbClr>
              </a:solidFill>
              <a:cs typeface="Arial" charset="0"/>
            </a:endParaRPr>
          </a:p>
          <a:p>
            <a:pPr marL="0" lvl="0" indent="0">
              <a:spcBef>
                <a:spcPct val="0"/>
              </a:spcBef>
              <a:buClr>
                <a:srgbClr val="439639"/>
              </a:buClr>
              <a:buNone/>
              <a:defRPr/>
            </a:pPr>
            <a:endParaRPr lang="en-US" sz="2800" b="1" dirty="0" smtClean="0">
              <a:solidFill>
                <a:srgbClr val="0083A9">
                  <a:lumMod val="75000"/>
                </a:srgbClr>
              </a:solidFill>
              <a:cs typeface="Arial" charset="0"/>
            </a:endParaRPr>
          </a:p>
          <a:p>
            <a:pPr marL="0" lvl="0" indent="0">
              <a:spcBef>
                <a:spcPct val="0"/>
              </a:spcBef>
              <a:buClr>
                <a:srgbClr val="439639"/>
              </a:buClr>
              <a:buNone/>
              <a:defRPr/>
            </a:pPr>
            <a:endParaRPr lang="en-US" sz="2800" b="1" dirty="0">
              <a:solidFill>
                <a:srgbClr val="0083A9">
                  <a:lumMod val="75000"/>
                </a:srgbClr>
              </a:solidFill>
              <a:cs typeface="Arial" charset="0"/>
            </a:endParaRPr>
          </a:p>
          <a:p>
            <a:pPr marL="0" lvl="0" indent="0">
              <a:spcBef>
                <a:spcPct val="0"/>
              </a:spcBef>
              <a:buClr>
                <a:srgbClr val="439639"/>
              </a:buClr>
              <a:buNone/>
              <a:defRPr/>
            </a:pPr>
            <a:r>
              <a:rPr lang="en-US" sz="4400" b="1" dirty="0">
                <a:solidFill>
                  <a:schemeClr val="accent4">
                    <a:lumMod val="75000"/>
                  </a:schemeClr>
                </a:solidFill>
                <a:cs typeface="Arial" charset="0"/>
              </a:rPr>
              <a:t>E</a:t>
            </a:r>
            <a:r>
              <a:rPr lang="en-US" sz="2800" b="1" dirty="0" smtClean="0">
                <a:solidFill>
                  <a:schemeClr val="accent4">
                    <a:lumMod val="75000"/>
                  </a:schemeClr>
                </a:solidFill>
                <a:cs typeface="Arial" charset="0"/>
              </a:rPr>
              <a:t>xamining</a:t>
            </a:r>
            <a:br>
              <a:rPr lang="en-US" sz="2800" b="1" dirty="0" smtClean="0">
                <a:solidFill>
                  <a:schemeClr val="accent4">
                    <a:lumMod val="75000"/>
                  </a:schemeClr>
                </a:solidFill>
                <a:cs typeface="Arial" charset="0"/>
              </a:rPr>
            </a:br>
            <a:r>
              <a:rPr lang="en-US" sz="4400" b="1" dirty="0" smtClean="0">
                <a:solidFill>
                  <a:schemeClr val="accent4">
                    <a:lumMod val="75000"/>
                  </a:schemeClr>
                </a:solidFill>
                <a:cs typeface="Arial" charset="0"/>
              </a:rPr>
              <a:t>P</a:t>
            </a:r>
            <a:r>
              <a:rPr lang="en-US" sz="2800" b="1" dirty="0" smtClean="0">
                <a:solidFill>
                  <a:schemeClr val="accent4">
                    <a:lumMod val="75000"/>
                  </a:schemeClr>
                </a:solidFill>
                <a:cs typeface="Arial" charset="0"/>
              </a:rPr>
              <a:t>ractices</a:t>
            </a:r>
            <a:endParaRPr lang="en-US" sz="2800" b="1" dirty="0">
              <a:solidFill>
                <a:schemeClr val="accent4">
                  <a:lumMod val="75000"/>
                </a:schemeClr>
              </a:solidFill>
              <a:cs typeface="Arial" charset="0"/>
            </a:endParaRPr>
          </a:p>
        </p:txBody>
      </p:sp>
      <p:sp>
        <p:nvSpPr>
          <p:cNvPr id="6" name="Content Placeholder 5"/>
          <p:cNvSpPr>
            <a:spLocks noGrp="1"/>
          </p:cNvSpPr>
          <p:nvPr>
            <p:ph sz="half" idx="2"/>
          </p:nvPr>
        </p:nvSpPr>
        <p:spPr>
          <a:xfrm>
            <a:off x="4572000" y="530352"/>
            <a:ext cx="4115280" cy="4575048"/>
          </a:xfrm>
        </p:spPr>
        <p:txBody>
          <a:bodyPr/>
          <a:lstStyle/>
          <a:p>
            <a:pPr marL="0" indent="0">
              <a:buNone/>
            </a:pPr>
            <a:r>
              <a:rPr lang="en-US" sz="2000" b="1" dirty="0">
                <a:solidFill>
                  <a:schemeClr val="bg2">
                    <a:lumMod val="75000"/>
                  </a:schemeClr>
                </a:solidFill>
              </a:rPr>
              <a:t>Systematically supporting </a:t>
            </a:r>
            <a:r>
              <a:rPr lang="en-US" sz="2000" b="1" dirty="0" smtClean="0">
                <a:solidFill>
                  <a:schemeClr val="bg2">
                    <a:lumMod val="75000"/>
                  </a:schemeClr>
                </a:solidFill>
              </a:rPr>
              <a:t>each beginning </a:t>
            </a:r>
            <a:r>
              <a:rPr lang="en-US" sz="2000" b="1" dirty="0">
                <a:solidFill>
                  <a:schemeClr val="bg2">
                    <a:lumMod val="75000"/>
                  </a:schemeClr>
                </a:solidFill>
              </a:rPr>
              <a:t>teacher in </a:t>
            </a:r>
            <a:r>
              <a:rPr lang="en-US" sz="2000" b="1" dirty="0" smtClean="0">
                <a:solidFill>
                  <a:schemeClr val="bg2">
                    <a:lumMod val="75000"/>
                  </a:schemeClr>
                </a:solidFill>
              </a:rPr>
              <a:t>researched, high yield strategies in…</a:t>
            </a:r>
          </a:p>
          <a:p>
            <a:pPr marL="0" indent="0">
              <a:buClr>
                <a:schemeClr val="bg2">
                  <a:lumMod val="75000"/>
                </a:schemeClr>
              </a:buClr>
              <a:buNone/>
            </a:pPr>
            <a:endParaRPr lang="en-US" sz="2000" b="1" dirty="0" smtClean="0">
              <a:solidFill>
                <a:schemeClr val="bg2">
                  <a:lumMod val="75000"/>
                </a:schemeClr>
              </a:solidFill>
            </a:endParaRPr>
          </a:p>
          <a:p>
            <a:pPr>
              <a:buClr>
                <a:schemeClr val="bg2">
                  <a:lumMod val="75000"/>
                </a:schemeClr>
              </a:buClr>
            </a:pPr>
            <a:r>
              <a:rPr lang="en-US" sz="2000" b="1" dirty="0" smtClean="0">
                <a:solidFill>
                  <a:schemeClr val="bg2">
                    <a:lumMod val="75000"/>
                  </a:schemeClr>
                </a:solidFill>
              </a:rPr>
              <a:t>Classroom Management</a:t>
            </a:r>
          </a:p>
          <a:p>
            <a:pPr>
              <a:buClr>
                <a:schemeClr val="bg2">
                  <a:lumMod val="75000"/>
                </a:schemeClr>
              </a:buClr>
            </a:pPr>
            <a:endParaRPr lang="en-US" sz="2000" b="1" dirty="0">
              <a:solidFill>
                <a:schemeClr val="bg2">
                  <a:lumMod val="75000"/>
                </a:schemeClr>
              </a:solidFill>
            </a:endParaRPr>
          </a:p>
          <a:p>
            <a:pPr>
              <a:buClr>
                <a:schemeClr val="bg2">
                  <a:lumMod val="75000"/>
                </a:schemeClr>
              </a:buClr>
            </a:pPr>
            <a:r>
              <a:rPr lang="en-US" sz="2000" b="1" dirty="0" smtClean="0">
                <a:solidFill>
                  <a:schemeClr val="bg2">
                    <a:lumMod val="75000"/>
                  </a:schemeClr>
                </a:solidFill>
              </a:rPr>
              <a:t>Instructional Strategies</a:t>
            </a:r>
          </a:p>
          <a:p>
            <a:pPr>
              <a:buClr>
                <a:schemeClr val="bg2">
                  <a:lumMod val="75000"/>
                </a:schemeClr>
              </a:buClr>
            </a:pPr>
            <a:endParaRPr lang="en-US" sz="2000" b="1" dirty="0">
              <a:solidFill>
                <a:schemeClr val="bg2">
                  <a:lumMod val="75000"/>
                </a:schemeClr>
              </a:solidFill>
            </a:endParaRPr>
          </a:p>
          <a:p>
            <a:pPr>
              <a:buClr>
                <a:schemeClr val="bg2">
                  <a:lumMod val="75000"/>
                </a:schemeClr>
              </a:buClr>
            </a:pPr>
            <a:r>
              <a:rPr lang="en-US" sz="2000" b="1" dirty="0" smtClean="0">
                <a:solidFill>
                  <a:schemeClr val="bg2">
                    <a:lumMod val="75000"/>
                  </a:schemeClr>
                </a:solidFill>
              </a:rPr>
              <a:t>Continuous </a:t>
            </a:r>
            <a:r>
              <a:rPr lang="en-US" sz="2000" b="1" dirty="0">
                <a:solidFill>
                  <a:schemeClr val="bg2">
                    <a:lumMod val="75000"/>
                  </a:schemeClr>
                </a:solidFill>
              </a:rPr>
              <a:t>Classroom </a:t>
            </a:r>
            <a:r>
              <a:rPr lang="en-US" sz="2000" b="1" dirty="0" smtClean="0">
                <a:solidFill>
                  <a:schemeClr val="bg2">
                    <a:lumMod val="75000"/>
                  </a:schemeClr>
                </a:solidFill>
              </a:rPr>
              <a:t>Improvement</a:t>
            </a:r>
          </a:p>
          <a:p>
            <a:pPr>
              <a:buClr>
                <a:schemeClr val="bg2">
                  <a:lumMod val="75000"/>
                </a:schemeClr>
              </a:buClr>
            </a:pPr>
            <a:endParaRPr lang="en-US" sz="2000" b="1" dirty="0" smtClean="0">
              <a:solidFill>
                <a:schemeClr val="bg2">
                  <a:lumMod val="75000"/>
                </a:schemeClr>
              </a:solidFill>
            </a:endParaRPr>
          </a:p>
          <a:p>
            <a:pPr>
              <a:buClr>
                <a:schemeClr val="bg2">
                  <a:lumMod val="75000"/>
                </a:schemeClr>
              </a:buClr>
            </a:pPr>
            <a:r>
              <a:rPr lang="en-US" sz="2000" b="1" dirty="0" smtClean="0">
                <a:solidFill>
                  <a:schemeClr val="bg2">
                    <a:lumMod val="75000"/>
                  </a:schemeClr>
                </a:solidFill>
              </a:rPr>
              <a:t>Reflective Practice and Student Input</a:t>
            </a:r>
            <a:endParaRPr lang="en-US" sz="2000" b="1" dirty="0">
              <a:solidFill>
                <a:schemeClr val="bg2">
                  <a:lumMod val="75000"/>
                </a:schemeClr>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77</a:t>
            </a:fld>
            <a:endParaRPr lang="en-US" dirty="0">
              <a:solidFill>
                <a:srgbClr val="0083A9">
                  <a:shade val="50000"/>
                </a:srgbClr>
              </a:solidFill>
            </a:endParaRPr>
          </a:p>
        </p:txBody>
      </p:sp>
      <p:sp>
        <p:nvSpPr>
          <p:cNvPr id="4" name="Right Arrow 3"/>
          <p:cNvSpPr/>
          <p:nvPr/>
        </p:nvSpPr>
        <p:spPr>
          <a:xfrm>
            <a:off x="3486150" y="1447800"/>
            <a:ext cx="762000" cy="2362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slide 77.wma">
            <a:hlinkClick r:id="" action="ppaction://media"/>
          </p:cNvPr>
          <p:cNvPicPr>
            <a:picLocks noRot="1" noChangeAspect="1"/>
          </p:cNvPicPr>
          <p:nvPr>
            <a:audioFile r:link="rId1"/>
          </p:nvPr>
        </p:nvPicPr>
        <p:blipFill>
          <a:blip r:embed="rId5" cstate="print"/>
          <a:stretch>
            <a:fillRect/>
          </a:stretch>
        </p:blipFill>
        <p:spPr>
          <a:xfrm>
            <a:off x="685800" y="609600"/>
            <a:ext cx="304800" cy="304800"/>
          </a:xfrm>
          <a:prstGeom prst="rect">
            <a:avLst/>
          </a:prstGeom>
        </p:spPr>
      </p:pic>
      <p:pic>
        <p:nvPicPr>
          <p:cNvPr id="9" name="slide 77.wma">
            <a:hlinkClick r:id="" action="ppaction://media"/>
          </p:cNvPr>
          <p:cNvPicPr>
            <a:picLocks noRot="1" noChangeAspect="1"/>
          </p:cNvPicPr>
          <p:nvPr>
            <a:audioFile r:link="rId2"/>
          </p:nvPr>
        </p:nvPicPr>
        <p:blipFill>
          <a:blip r:embed="rId6" cstate="print"/>
          <a:stretch>
            <a:fillRect/>
          </a:stretch>
        </p:blipFill>
        <p:spPr>
          <a:xfrm>
            <a:off x="457200" y="762000"/>
            <a:ext cx="304800" cy="304800"/>
          </a:xfrm>
          <a:prstGeom prst="rect">
            <a:avLst/>
          </a:prstGeom>
        </p:spPr>
      </p:pic>
    </p:spTree>
    <p:extLst>
      <p:ext uri="{BB962C8B-B14F-4D97-AF65-F5344CB8AC3E}">
        <p14:creationId xmlns:p14="http://schemas.microsoft.com/office/powerpoint/2010/main" xmlns="" val="82100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fade">
                                      <p:cBhvr>
                                        <p:cTn id="11" dur="500"/>
                                        <p:tgtEl>
                                          <p:spTgt spid="5">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fade">
                                      <p:cBhvr>
                                        <p:cTn id="36" dur="500"/>
                                        <p:tgtEl>
                                          <p:spTgt spid="6">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fade">
                                      <p:cBhvr>
                                        <p:cTn id="41"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2" fill="hold" display="0">
                  <p:stCondLst>
                    <p:cond delay="indefinite"/>
                  </p:stCondLst>
                  <p:endCondLst>
                    <p:cond evt="onPrev" delay="0">
                      <p:tgtEl>
                        <p:sldTgt/>
                      </p:tgtEl>
                    </p:cond>
                    <p:cond evt="onStopAudio" delay="0">
                      <p:tgtEl>
                        <p:sldTgt/>
                      </p:tgtEl>
                    </p:cond>
                  </p:endCondLst>
                </p:cTn>
                <p:tgtEl>
                  <p:spTgt spid="8"/>
                </p:tgtEl>
              </p:cMediaNode>
            </p:audio>
            <p:seq concurrent="1" nextAc="seek">
              <p:cTn id="43" restart="whenNotActive" fill="hold" evtFilter="cancelBubble" nodeType="interactiveSeq">
                <p:stCondLst>
                  <p:cond evt="onClick" delay="0">
                    <p:tgtEl>
                      <p:spTgt spid="9"/>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28236" fill="hold"/>
                                        <p:tgtEl>
                                          <p:spTgt spid="9"/>
                                        </p:tgtEl>
                                      </p:cBhvr>
                                    </p:cmd>
                                  </p:childTnLst>
                                </p:cTn>
                              </p:par>
                            </p:childTnLst>
                          </p:cTn>
                        </p:par>
                      </p:childTnLst>
                    </p:cTn>
                  </p:par>
                </p:childTnLst>
              </p:cTn>
              <p:nextCondLst>
                <p:cond evt="onClick" delay="0">
                  <p:tgtEl>
                    <p:spTgt spid="9"/>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5" grpId="0" build="p"/>
      <p:bldP spid="6" grpId="0" build="p"/>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257800"/>
            <a:ext cx="8183562" cy="1050925"/>
          </a:xfrm>
        </p:spPr>
        <p:txBody>
          <a:bodyPr anchor="t" anchorCtr="0">
            <a:noAutofit/>
          </a:bodyPr>
          <a:lstStyle/>
          <a:p>
            <a:pPr fontAlgn="auto">
              <a:spcAft>
                <a:spcPts val="0"/>
              </a:spcAft>
              <a:defRPr/>
            </a:pPr>
            <a:r>
              <a:rPr lang="en-US" dirty="0" smtClean="0">
                <a:solidFill>
                  <a:srgbClr val="004B8D"/>
                </a:solidFill>
              </a:rPr>
              <a:t>Springfield Public Schools</a:t>
            </a:r>
            <a:br>
              <a:rPr lang="en-US" dirty="0" smtClean="0">
                <a:solidFill>
                  <a:srgbClr val="004B8D"/>
                </a:solidFill>
              </a:rPr>
            </a:br>
            <a:r>
              <a:rPr lang="en-US" sz="4400" dirty="0" smtClean="0">
                <a:solidFill>
                  <a:srgbClr val="004B8D"/>
                </a:solidFill>
                <a:latin typeface="Desyrel" pitchFamily="2" charset="0"/>
              </a:rPr>
              <a:t>STEP UP </a:t>
            </a:r>
            <a:r>
              <a:rPr lang="en-US" dirty="0" smtClean="0">
                <a:solidFill>
                  <a:srgbClr val="004B8D"/>
                </a:solidFill>
              </a:rPr>
              <a:t>Induction Program</a:t>
            </a:r>
            <a:endParaRPr lang="en-US" sz="4800" dirty="0">
              <a:solidFill>
                <a:srgbClr val="004B8D"/>
              </a:solidFill>
              <a:latin typeface="Desyrel" pitchFamily="2" charset="0"/>
            </a:endParaRPr>
          </a:p>
        </p:txBody>
      </p:sp>
      <p:sp>
        <p:nvSpPr>
          <p:cNvPr id="5" name="Content Placeholder 4"/>
          <p:cNvSpPr>
            <a:spLocks noGrp="1"/>
          </p:cNvSpPr>
          <p:nvPr>
            <p:ph sz="half" idx="1"/>
          </p:nvPr>
        </p:nvSpPr>
        <p:spPr/>
        <p:txBody>
          <a:bodyPr/>
          <a:lstStyle/>
          <a:p>
            <a:pPr marL="0" lvl="0" indent="0">
              <a:spcBef>
                <a:spcPct val="0"/>
              </a:spcBef>
              <a:buClr>
                <a:srgbClr val="439639"/>
              </a:buClr>
              <a:buNone/>
              <a:defRPr/>
            </a:pPr>
            <a:endParaRPr lang="en-US" sz="2800" b="1" dirty="0" smtClean="0">
              <a:solidFill>
                <a:srgbClr val="0083A9">
                  <a:lumMod val="75000"/>
                </a:srgbClr>
              </a:solidFill>
              <a:cs typeface="Arial" charset="0"/>
            </a:endParaRPr>
          </a:p>
          <a:p>
            <a:pPr marL="0" lvl="0" indent="0">
              <a:spcBef>
                <a:spcPct val="0"/>
              </a:spcBef>
              <a:buClr>
                <a:srgbClr val="439639"/>
              </a:buClr>
              <a:buNone/>
              <a:defRPr/>
            </a:pPr>
            <a:endParaRPr lang="en-US" sz="2800" b="1" dirty="0" smtClean="0">
              <a:solidFill>
                <a:srgbClr val="0083A9">
                  <a:lumMod val="75000"/>
                </a:srgbClr>
              </a:solidFill>
              <a:cs typeface="Arial" charset="0"/>
            </a:endParaRPr>
          </a:p>
          <a:p>
            <a:pPr marL="0" lvl="0" indent="0">
              <a:spcBef>
                <a:spcPct val="0"/>
              </a:spcBef>
              <a:buClr>
                <a:srgbClr val="439639"/>
              </a:buClr>
              <a:buNone/>
              <a:defRPr/>
            </a:pPr>
            <a:endParaRPr lang="en-US" sz="2800" b="1" dirty="0">
              <a:solidFill>
                <a:srgbClr val="0083A9">
                  <a:lumMod val="75000"/>
                </a:srgbClr>
              </a:solidFill>
              <a:cs typeface="Arial" charset="0"/>
            </a:endParaRPr>
          </a:p>
          <a:p>
            <a:pPr marL="0" lvl="0" indent="0">
              <a:spcBef>
                <a:spcPct val="0"/>
              </a:spcBef>
              <a:buClr>
                <a:srgbClr val="439639"/>
              </a:buClr>
              <a:buNone/>
              <a:defRPr/>
            </a:pPr>
            <a:r>
              <a:rPr lang="en-US" sz="4400" b="1" dirty="0" smtClean="0">
                <a:solidFill>
                  <a:srgbClr val="439639"/>
                </a:solidFill>
                <a:cs typeface="Arial" charset="0"/>
              </a:rPr>
              <a:t>S</a:t>
            </a:r>
            <a:r>
              <a:rPr lang="en-US" sz="2800" b="1" dirty="0" smtClean="0">
                <a:solidFill>
                  <a:srgbClr val="439639"/>
                </a:solidFill>
                <a:cs typeface="Arial" charset="0"/>
              </a:rPr>
              <a:t>upporting</a:t>
            </a:r>
            <a:br>
              <a:rPr lang="en-US" sz="2800" b="1" dirty="0" smtClean="0">
                <a:solidFill>
                  <a:srgbClr val="439639"/>
                </a:solidFill>
                <a:cs typeface="Arial" charset="0"/>
              </a:rPr>
            </a:br>
            <a:r>
              <a:rPr lang="en-US" sz="4400" b="1" dirty="0" smtClean="0">
                <a:solidFill>
                  <a:srgbClr val="439639"/>
                </a:solidFill>
                <a:cs typeface="Arial" charset="0"/>
              </a:rPr>
              <a:t>T</a:t>
            </a:r>
            <a:r>
              <a:rPr lang="en-US" sz="2800" b="1" dirty="0" smtClean="0">
                <a:solidFill>
                  <a:srgbClr val="439639"/>
                </a:solidFill>
                <a:cs typeface="Arial" charset="0"/>
              </a:rPr>
              <a:t>eachers</a:t>
            </a:r>
            <a:endParaRPr lang="en-US" sz="2800" b="1" dirty="0">
              <a:solidFill>
                <a:srgbClr val="439639"/>
              </a:solidFill>
              <a:cs typeface="Arial" charset="0"/>
            </a:endParaRPr>
          </a:p>
        </p:txBody>
      </p:sp>
      <p:sp>
        <p:nvSpPr>
          <p:cNvPr id="6" name="Content Placeholder 5"/>
          <p:cNvSpPr>
            <a:spLocks noGrp="1"/>
          </p:cNvSpPr>
          <p:nvPr>
            <p:ph sz="half" idx="2"/>
          </p:nvPr>
        </p:nvSpPr>
        <p:spPr/>
        <p:txBody>
          <a:bodyPr/>
          <a:lstStyle/>
          <a:p>
            <a:pPr marL="0" indent="0">
              <a:buNone/>
            </a:pPr>
            <a:r>
              <a:rPr lang="en-US" sz="2000" b="1" i="1" dirty="0" smtClean="0">
                <a:solidFill>
                  <a:schemeClr val="bg2">
                    <a:lumMod val="75000"/>
                  </a:schemeClr>
                </a:solidFill>
              </a:rPr>
              <a:t>Successful induction programs provide:</a:t>
            </a:r>
          </a:p>
          <a:p>
            <a:pPr marL="0" indent="0">
              <a:buNone/>
            </a:pPr>
            <a:endParaRPr lang="en-US" sz="2000" b="1" dirty="0">
              <a:solidFill>
                <a:schemeClr val="bg2">
                  <a:lumMod val="75000"/>
                </a:schemeClr>
              </a:solidFill>
            </a:endParaRPr>
          </a:p>
          <a:p>
            <a:pPr>
              <a:buClr>
                <a:schemeClr val="bg2">
                  <a:lumMod val="75000"/>
                </a:schemeClr>
              </a:buClr>
            </a:pPr>
            <a:r>
              <a:rPr lang="en-US" sz="2000" b="1" dirty="0" smtClean="0">
                <a:solidFill>
                  <a:schemeClr val="bg2">
                    <a:lumMod val="75000"/>
                  </a:schemeClr>
                </a:solidFill>
              </a:rPr>
              <a:t>A </a:t>
            </a:r>
            <a:r>
              <a:rPr lang="en-US" sz="2000" b="1" dirty="0">
                <a:solidFill>
                  <a:schemeClr val="bg2">
                    <a:lumMod val="75000"/>
                  </a:schemeClr>
                </a:solidFill>
              </a:rPr>
              <a:t>common base of </a:t>
            </a:r>
            <a:r>
              <a:rPr lang="en-US" sz="2000" b="1" dirty="0" smtClean="0">
                <a:solidFill>
                  <a:schemeClr val="bg2">
                    <a:lumMod val="75000"/>
                  </a:schemeClr>
                </a:solidFill>
              </a:rPr>
              <a:t>knowledge/skill</a:t>
            </a:r>
          </a:p>
          <a:p>
            <a:pPr>
              <a:buClr>
                <a:schemeClr val="bg2">
                  <a:lumMod val="75000"/>
                </a:schemeClr>
              </a:buClr>
            </a:pPr>
            <a:endParaRPr lang="en-US" sz="2000" b="1" dirty="0">
              <a:solidFill>
                <a:schemeClr val="bg2">
                  <a:lumMod val="75000"/>
                </a:schemeClr>
              </a:solidFill>
            </a:endParaRPr>
          </a:p>
          <a:p>
            <a:pPr>
              <a:buClr>
                <a:schemeClr val="bg2">
                  <a:lumMod val="75000"/>
                </a:schemeClr>
              </a:buClr>
            </a:pPr>
            <a:r>
              <a:rPr lang="en-US" sz="2000" b="1" dirty="0" smtClean="0">
                <a:solidFill>
                  <a:schemeClr val="bg2">
                    <a:lumMod val="75000"/>
                  </a:schemeClr>
                </a:solidFill>
              </a:rPr>
              <a:t>Systematic mentoring</a:t>
            </a:r>
          </a:p>
          <a:p>
            <a:pPr>
              <a:buClr>
                <a:schemeClr val="bg2">
                  <a:lumMod val="75000"/>
                </a:schemeClr>
              </a:buClr>
            </a:pPr>
            <a:endParaRPr lang="en-US" sz="2000" b="1" dirty="0">
              <a:solidFill>
                <a:schemeClr val="bg2">
                  <a:lumMod val="75000"/>
                </a:schemeClr>
              </a:solidFill>
            </a:endParaRPr>
          </a:p>
          <a:p>
            <a:pPr>
              <a:buClr>
                <a:schemeClr val="bg2">
                  <a:lumMod val="75000"/>
                </a:schemeClr>
              </a:buClr>
            </a:pPr>
            <a:r>
              <a:rPr lang="en-US" sz="2000" b="1" dirty="0" smtClean="0">
                <a:solidFill>
                  <a:schemeClr val="bg2">
                    <a:lumMod val="75000"/>
                  </a:schemeClr>
                </a:solidFill>
              </a:rPr>
              <a:t>A </a:t>
            </a:r>
            <a:r>
              <a:rPr lang="en-US" sz="2000" b="1" dirty="0">
                <a:solidFill>
                  <a:schemeClr val="bg2">
                    <a:lumMod val="75000"/>
                  </a:schemeClr>
                </a:solidFill>
              </a:rPr>
              <a:t>minimum of three </a:t>
            </a:r>
            <a:r>
              <a:rPr lang="en-US" sz="2000" b="1" dirty="0" smtClean="0">
                <a:solidFill>
                  <a:schemeClr val="bg2">
                    <a:lumMod val="75000"/>
                  </a:schemeClr>
                </a:solidFill>
              </a:rPr>
              <a:t>classroom coaching sessions/year</a:t>
            </a:r>
          </a:p>
          <a:p>
            <a:pPr>
              <a:buClr>
                <a:schemeClr val="bg2">
                  <a:lumMod val="75000"/>
                </a:schemeClr>
              </a:buClr>
            </a:pPr>
            <a:endParaRPr lang="en-US" sz="2000" b="1" dirty="0">
              <a:solidFill>
                <a:schemeClr val="bg2">
                  <a:lumMod val="75000"/>
                </a:schemeClr>
              </a:solidFill>
            </a:endParaRPr>
          </a:p>
          <a:p>
            <a:pPr>
              <a:buClr>
                <a:schemeClr val="bg2">
                  <a:lumMod val="75000"/>
                </a:schemeClr>
              </a:buClr>
            </a:pPr>
            <a:r>
              <a:rPr lang="en-US" sz="2000" b="1" dirty="0" smtClean="0">
                <a:solidFill>
                  <a:schemeClr val="bg2">
                    <a:lumMod val="75000"/>
                  </a:schemeClr>
                </a:solidFill>
              </a:rPr>
              <a:t>Highly </a:t>
            </a:r>
            <a:r>
              <a:rPr lang="en-US" sz="2000" b="1" dirty="0">
                <a:solidFill>
                  <a:schemeClr val="bg2">
                    <a:lumMod val="75000"/>
                  </a:schemeClr>
                </a:solidFill>
              </a:rPr>
              <a:t>trained coaches</a:t>
            </a: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78</a:t>
            </a:fld>
            <a:endParaRPr lang="en-US" dirty="0">
              <a:solidFill>
                <a:srgbClr val="0083A9">
                  <a:shade val="50000"/>
                </a:srgbClr>
              </a:solidFill>
            </a:endParaRPr>
          </a:p>
        </p:txBody>
      </p:sp>
      <p:sp>
        <p:nvSpPr>
          <p:cNvPr id="4" name="Right Arrow 3"/>
          <p:cNvSpPr/>
          <p:nvPr/>
        </p:nvSpPr>
        <p:spPr>
          <a:xfrm>
            <a:off x="3486150" y="1447800"/>
            <a:ext cx="762000" cy="2362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slide 78.wma">
            <a:hlinkClick r:id="" action="ppaction://media"/>
          </p:cNvPr>
          <p:cNvPicPr>
            <a:picLocks noRot="1" noChangeAspect="1"/>
          </p:cNvPicPr>
          <p:nvPr>
            <a:audioFile r:link="rId1"/>
          </p:nvPr>
        </p:nvPicPr>
        <p:blipFill>
          <a:blip r:embed="rId5" cstate="print"/>
          <a:stretch>
            <a:fillRect/>
          </a:stretch>
        </p:blipFill>
        <p:spPr>
          <a:xfrm>
            <a:off x="609600" y="609600"/>
            <a:ext cx="304800" cy="304800"/>
          </a:xfrm>
          <a:prstGeom prst="rect">
            <a:avLst/>
          </a:prstGeom>
        </p:spPr>
      </p:pic>
      <p:pic>
        <p:nvPicPr>
          <p:cNvPr id="9" name="slide 78.wma">
            <a:hlinkClick r:id="" action="ppaction://media"/>
          </p:cNvPr>
          <p:cNvPicPr>
            <a:picLocks noRot="1" noChangeAspect="1"/>
          </p:cNvPicPr>
          <p:nvPr>
            <a:audioFile r:link="rId2"/>
          </p:nvPr>
        </p:nvPicPr>
        <p:blipFill>
          <a:blip r:embed="rId5" cstate="print"/>
          <a:stretch>
            <a:fillRect/>
          </a:stretch>
        </p:blipFill>
        <p:spPr>
          <a:xfrm>
            <a:off x="457200" y="838200"/>
            <a:ext cx="304800" cy="304800"/>
          </a:xfrm>
          <a:prstGeom prst="rect">
            <a:avLst/>
          </a:prstGeom>
        </p:spPr>
      </p:pic>
    </p:spTree>
    <p:extLst>
      <p:ext uri="{BB962C8B-B14F-4D97-AF65-F5344CB8AC3E}">
        <p14:creationId xmlns:p14="http://schemas.microsoft.com/office/powerpoint/2010/main" xmlns="" val="428137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fade">
                                      <p:cBhvr>
                                        <p:cTn id="11" dur="500"/>
                                        <p:tgtEl>
                                          <p:spTgt spid="5">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fade">
                                      <p:cBhvr>
                                        <p:cTn id="36" dur="500"/>
                                        <p:tgtEl>
                                          <p:spTgt spid="6">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fade">
                                      <p:cBhvr>
                                        <p:cTn id="41"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2" fill="hold" display="0">
                  <p:stCondLst>
                    <p:cond delay="indefinite"/>
                  </p:stCondLst>
                  <p:endCondLst>
                    <p:cond evt="onPrev" delay="0">
                      <p:tgtEl>
                        <p:sldTgt/>
                      </p:tgtEl>
                    </p:cond>
                    <p:cond evt="onStopAudio" delay="0">
                      <p:tgtEl>
                        <p:sldTgt/>
                      </p:tgtEl>
                    </p:cond>
                  </p:endCondLst>
                </p:cTn>
                <p:tgtEl>
                  <p:spTgt spid="8"/>
                </p:tgtEl>
              </p:cMediaNode>
            </p:audio>
            <p:seq concurrent="1" nextAc="seek">
              <p:cTn id="43" restart="whenNotActive" fill="hold" evtFilter="cancelBubble" nodeType="interactiveSeq">
                <p:stCondLst>
                  <p:cond evt="onClick" delay="0">
                    <p:tgtEl>
                      <p:spTgt spid="9"/>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60001" fill="hold"/>
                                        <p:tgtEl>
                                          <p:spTgt spid="9"/>
                                        </p:tgtEl>
                                      </p:cBhvr>
                                    </p:cmd>
                                  </p:childTnLst>
                                </p:cTn>
                              </p:par>
                            </p:childTnLst>
                          </p:cTn>
                        </p:par>
                      </p:childTnLst>
                    </p:cTn>
                  </p:par>
                </p:childTnLst>
              </p:cTn>
              <p:nextCondLst>
                <p:cond evt="onClick" delay="0">
                  <p:tgtEl>
                    <p:spTgt spid="9"/>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5" grpId="0" build="p"/>
      <p:bldP spid="6" grpId="0" build="p"/>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Step Up Induction Program</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79</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sz="2400" dirty="0" smtClean="0">
                <a:solidFill>
                  <a:srgbClr val="439639"/>
                </a:solidFill>
                <a:latin typeface="Verdana"/>
              </a:rPr>
              <a:t>As you watch the upcoming video clip where Springfield Public School District shares about their STEP UP Induction Program, listen for:</a:t>
            </a:r>
          </a:p>
          <a:p>
            <a:pPr>
              <a:buClr>
                <a:srgbClr val="439639"/>
              </a:buClr>
              <a:buSzPct val="80000"/>
              <a:defRPr/>
            </a:pPr>
            <a:endParaRPr lang="en-US" sz="2400" dirty="0">
              <a:solidFill>
                <a:srgbClr val="439639"/>
              </a:solidFill>
              <a:latin typeface="Verdana"/>
            </a:endParaRPr>
          </a:p>
          <a:p>
            <a:pPr marL="342900" indent="-342900">
              <a:buClr>
                <a:srgbClr val="439639"/>
              </a:buClr>
              <a:buSzPct val="80000"/>
              <a:buFont typeface="Arial" pitchFamily="34" charset="0"/>
              <a:buChar char="•"/>
              <a:defRPr/>
            </a:pPr>
            <a:r>
              <a:rPr lang="en-US" sz="2400" i="1" dirty="0" smtClean="0">
                <a:solidFill>
                  <a:schemeClr val="bg2">
                    <a:lumMod val="75000"/>
                  </a:schemeClr>
                </a:solidFill>
                <a:latin typeface="Verdana"/>
              </a:rPr>
              <a:t>Specific reasons why new teachers found value in the comprehensively designed program…</a:t>
            </a:r>
          </a:p>
          <a:p>
            <a:pPr marL="342900" indent="-342900">
              <a:buClr>
                <a:srgbClr val="439639"/>
              </a:buClr>
              <a:buSzPct val="80000"/>
              <a:buFont typeface="Arial" pitchFamily="34" charset="0"/>
              <a:buChar char="•"/>
              <a:defRPr/>
            </a:pPr>
            <a:endParaRPr lang="en-US" sz="2400" i="1" dirty="0">
              <a:solidFill>
                <a:schemeClr val="bg2">
                  <a:lumMod val="75000"/>
                </a:schemeClr>
              </a:solidFill>
              <a:latin typeface="Verdana"/>
            </a:endParaRPr>
          </a:p>
          <a:p>
            <a:pPr marL="342900" indent="-342900">
              <a:buClr>
                <a:srgbClr val="439639"/>
              </a:buClr>
              <a:buSzPct val="80000"/>
              <a:buFont typeface="Arial" pitchFamily="34" charset="0"/>
              <a:buChar char="•"/>
              <a:defRPr/>
            </a:pPr>
            <a:r>
              <a:rPr lang="en-US" sz="2400" i="1" dirty="0" smtClean="0">
                <a:solidFill>
                  <a:schemeClr val="bg2">
                    <a:lumMod val="75000"/>
                  </a:schemeClr>
                </a:solidFill>
                <a:latin typeface="Verdana"/>
              </a:rPr>
              <a:t>Specific program design elements in which the teachers reflect upon…</a:t>
            </a:r>
          </a:p>
          <a:p>
            <a:pPr>
              <a:buClr>
                <a:srgbClr val="439639"/>
              </a:buClr>
              <a:buSzPct val="80000"/>
              <a:defRPr/>
            </a:pPr>
            <a:endParaRPr lang="en-US" sz="2400" b="1" dirty="0">
              <a:solidFill>
                <a:srgbClr val="439639"/>
              </a:solidFill>
              <a:latin typeface="Verdana"/>
            </a:endParaRPr>
          </a:p>
          <a:p>
            <a:pPr>
              <a:buClr>
                <a:srgbClr val="439639"/>
              </a:buClr>
              <a:buSzPct val="80000"/>
              <a:defRPr/>
            </a:pPr>
            <a:endParaRPr lang="en-US" sz="2400" dirty="0">
              <a:solidFill>
                <a:srgbClr val="439639"/>
              </a:solidFill>
              <a:latin typeface="Verdana"/>
            </a:endParaRPr>
          </a:p>
        </p:txBody>
      </p:sp>
      <p:pic>
        <p:nvPicPr>
          <p:cNvPr id="5" name="slide 79.wma">
            <a:hlinkClick r:id="" action="ppaction://media"/>
          </p:cNvPr>
          <p:cNvPicPr>
            <a:picLocks noRot="1" noChangeAspect="1"/>
          </p:cNvPicPr>
          <p:nvPr>
            <a:audioFile r:link="rId1"/>
          </p:nvPr>
        </p:nvPicPr>
        <p:blipFill>
          <a:blip r:embed="rId4" cstate="print"/>
          <a:stretch>
            <a:fillRect/>
          </a:stretch>
        </p:blipFill>
        <p:spPr>
          <a:xfrm>
            <a:off x="381000" y="914400"/>
            <a:ext cx="304800" cy="304800"/>
          </a:xfrm>
          <a:prstGeom prst="rect">
            <a:avLst/>
          </a:prstGeom>
        </p:spPr>
      </p:pic>
    </p:spTree>
    <p:extLst>
      <p:ext uri="{BB962C8B-B14F-4D97-AF65-F5344CB8AC3E}">
        <p14:creationId xmlns:p14="http://schemas.microsoft.com/office/powerpoint/2010/main" xmlns="" val="318753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47090" fill="hold"/>
                                        <p:tgtEl>
                                          <p:spTgt spid="5"/>
                                        </p:tgtEl>
                                      </p:cBhvr>
                                    </p:cmd>
                                  </p:childTnLst>
                                </p:cTn>
                              </p:par>
                            </p:childTnLst>
                          </p:cTn>
                        </p:par>
                      </p:childTnLst>
                    </p:cTn>
                  </p:par>
                </p:childTnLst>
              </p:cTn>
              <p:nextCondLst>
                <p:cond evt="onClick" delay="0">
                  <p:tgtEl>
                    <p:spTgt spid="5"/>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4305300" y="2068512"/>
            <a:ext cx="533400" cy="3875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Educator Evaluation</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8</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lgn="ctr">
              <a:buClr>
                <a:srgbClr val="439639"/>
              </a:buClr>
              <a:buSzPct val="80000"/>
              <a:defRPr/>
            </a:pPr>
            <a:r>
              <a:rPr lang="en-US" b="1" dirty="0" smtClean="0">
                <a:solidFill>
                  <a:srgbClr val="439639"/>
                </a:solidFill>
                <a:latin typeface="Verdana"/>
              </a:rPr>
              <a:t>Senate Bill 291</a:t>
            </a:r>
            <a:br>
              <a:rPr lang="en-US" b="1" dirty="0" smtClean="0">
                <a:solidFill>
                  <a:srgbClr val="439639"/>
                </a:solidFill>
                <a:latin typeface="Verdana"/>
              </a:rPr>
            </a:br>
            <a:r>
              <a:rPr lang="en-US" dirty="0" smtClean="0">
                <a:solidFill>
                  <a:srgbClr val="439639"/>
                </a:solidFill>
                <a:latin typeface="Verdana"/>
              </a:rPr>
              <a:t>(2010)</a:t>
            </a:r>
          </a:p>
          <a:p>
            <a:pPr marL="36513" indent="-265113">
              <a:buClr>
                <a:srgbClr val="439639"/>
              </a:buClr>
              <a:buSzPct val="80000"/>
              <a:buFont typeface="Wingdings 2" pitchFamily="18" charset="2"/>
              <a:buChar char=""/>
              <a:defRPr/>
            </a:pPr>
            <a:endParaRPr lang="en-US" b="1" dirty="0">
              <a:solidFill>
                <a:srgbClr val="439639"/>
              </a:solidFill>
              <a:latin typeface="Verdana"/>
            </a:endParaRPr>
          </a:p>
          <a:p>
            <a:pPr algn="ctr">
              <a:buClr>
                <a:srgbClr val="439639"/>
              </a:buClr>
              <a:buSzPct val="80000"/>
              <a:defRPr/>
            </a:pPr>
            <a:r>
              <a:rPr lang="en-US" b="1" dirty="0" smtClean="0">
                <a:solidFill>
                  <a:srgbClr val="439639"/>
                </a:solidFill>
                <a:latin typeface="Verdana"/>
              </a:rPr>
              <a:t>Development of New Teacher Standards</a:t>
            </a:r>
            <a:br>
              <a:rPr lang="en-US" b="1" dirty="0" smtClean="0">
                <a:solidFill>
                  <a:srgbClr val="439639"/>
                </a:solidFill>
                <a:latin typeface="Verdana"/>
              </a:rPr>
            </a:br>
            <a:r>
              <a:rPr lang="en-US" dirty="0" smtClean="0">
                <a:solidFill>
                  <a:srgbClr val="439639"/>
                </a:solidFill>
                <a:latin typeface="Verdana"/>
              </a:rPr>
              <a:t>(2011)</a:t>
            </a:r>
          </a:p>
          <a:p>
            <a:pPr marL="36513" indent="-265113">
              <a:buClr>
                <a:srgbClr val="439639"/>
              </a:buClr>
              <a:buSzPct val="80000"/>
              <a:buFont typeface="Wingdings 2" pitchFamily="18" charset="2"/>
              <a:buChar char=""/>
              <a:defRPr/>
            </a:pPr>
            <a:endParaRPr lang="en-US" b="1" dirty="0">
              <a:solidFill>
                <a:srgbClr val="439639"/>
              </a:solidFill>
              <a:latin typeface="Verdana"/>
            </a:endParaRPr>
          </a:p>
          <a:p>
            <a:pPr algn="ctr">
              <a:buClr>
                <a:srgbClr val="439639"/>
              </a:buClr>
              <a:buSzPct val="80000"/>
              <a:defRPr/>
            </a:pPr>
            <a:r>
              <a:rPr lang="en-US" b="1" dirty="0" smtClean="0">
                <a:solidFill>
                  <a:srgbClr val="439639"/>
                </a:solidFill>
                <a:latin typeface="Verdana"/>
              </a:rPr>
              <a:t>NCLB Flexibility Waiver</a:t>
            </a:r>
            <a:br>
              <a:rPr lang="en-US" b="1" dirty="0" smtClean="0">
                <a:solidFill>
                  <a:srgbClr val="439639"/>
                </a:solidFill>
                <a:latin typeface="Verdana"/>
              </a:rPr>
            </a:br>
            <a:r>
              <a:rPr lang="en-US" dirty="0" smtClean="0">
                <a:solidFill>
                  <a:srgbClr val="439639"/>
                </a:solidFill>
                <a:latin typeface="Verdana"/>
              </a:rPr>
              <a:t>(2012)</a:t>
            </a:r>
          </a:p>
          <a:p>
            <a:pPr>
              <a:buClr>
                <a:srgbClr val="439639"/>
              </a:buClr>
              <a:buSzPct val="80000"/>
              <a:defRPr/>
            </a:pPr>
            <a:r>
              <a:rPr lang="en-US" b="1" dirty="0" smtClean="0">
                <a:solidFill>
                  <a:srgbClr val="439639"/>
                </a:solidFill>
                <a:latin typeface="Verdana"/>
              </a:rPr>
              <a:t>  </a:t>
            </a:r>
          </a:p>
          <a:p>
            <a:pPr algn="ctr">
              <a:buClr>
                <a:srgbClr val="439639"/>
              </a:buClr>
              <a:buSzPct val="80000"/>
              <a:defRPr/>
            </a:pPr>
            <a:r>
              <a:rPr lang="en-US" b="1" dirty="0" smtClean="0">
                <a:solidFill>
                  <a:srgbClr val="439639"/>
                </a:solidFill>
                <a:latin typeface="Verdana"/>
              </a:rPr>
              <a:t>Essential Principles of Effective Evaluation</a:t>
            </a:r>
            <a:br>
              <a:rPr lang="en-US" b="1" dirty="0" smtClean="0">
                <a:solidFill>
                  <a:srgbClr val="439639"/>
                </a:solidFill>
                <a:latin typeface="Verdana"/>
              </a:rPr>
            </a:br>
            <a:r>
              <a:rPr lang="en-US" dirty="0" smtClean="0">
                <a:solidFill>
                  <a:srgbClr val="439639"/>
                </a:solidFill>
                <a:latin typeface="Verdana"/>
              </a:rPr>
              <a:t>(2012)</a:t>
            </a:r>
          </a:p>
          <a:p>
            <a:pPr>
              <a:buClr>
                <a:srgbClr val="439639"/>
              </a:buClr>
              <a:buSzPct val="80000"/>
              <a:defRPr/>
            </a:pPr>
            <a:endParaRPr lang="en-US" b="1" dirty="0">
              <a:solidFill>
                <a:srgbClr val="439639"/>
              </a:solidFill>
              <a:latin typeface="Verdana"/>
            </a:endParaRPr>
          </a:p>
          <a:p>
            <a:pPr algn="ctr">
              <a:buClr>
                <a:srgbClr val="439639"/>
              </a:buClr>
              <a:buSzPct val="80000"/>
              <a:defRPr/>
            </a:pPr>
            <a:r>
              <a:rPr lang="en-US" b="1" dirty="0" smtClean="0">
                <a:solidFill>
                  <a:srgbClr val="439639"/>
                </a:solidFill>
                <a:latin typeface="Verdana"/>
              </a:rPr>
              <a:t>Missouri Educator Evaluation Model—Pilot </a:t>
            </a:r>
            <a:br>
              <a:rPr lang="en-US" b="1" dirty="0" smtClean="0">
                <a:solidFill>
                  <a:srgbClr val="439639"/>
                </a:solidFill>
                <a:latin typeface="Verdana"/>
              </a:rPr>
            </a:br>
            <a:r>
              <a:rPr lang="en-US" dirty="0" smtClean="0">
                <a:solidFill>
                  <a:srgbClr val="439639"/>
                </a:solidFill>
                <a:latin typeface="Verdana"/>
              </a:rPr>
              <a:t>(2012-2013)</a:t>
            </a:r>
            <a:endParaRPr lang="en-US" b="1" dirty="0">
              <a:solidFill>
                <a:srgbClr val="439639"/>
              </a:solidFill>
              <a:latin typeface="Verdana"/>
            </a:endParaRPr>
          </a:p>
          <a:p>
            <a:pPr algn="ctr">
              <a:buClr>
                <a:srgbClr val="439639"/>
              </a:buClr>
              <a:buSzPct val="80000"/>
              <a:defRPr/>
            </a:pPr>
            <a:endParaRPr lang="en-US" b="1" dirty="0">
              <a:solidFill>
                <a:srgbClr val="439639"/>
              </a:solidFill>
              <a:latin typeface="Verdana"/>
            </a:endParaRPr>
          </a:p>
          <a:p>
            <a:pPr algn="ctr">
              <a:buClr>
                <a:srgbClr val="439639"/>
              </a:buClr>
              <a:buSzPct val="80000"/>
              <a:defRPr/>
            </a:pPr>
            <a:r>
              <a:rPr lang="en-US" b="1" dirty="0" smtClean="0">
                <a:solidFill>
                  <a:srgbClr val="439639"/>
                </a:solidFill>
                <a:latin typeface="Verdana"/>
              </a:rPr>
              <a:t>Educator Evaluation Overview and Training</a:t>
            </a:r>
            <a:br>
              <a:rPr lang="en-US" b="1" dirty="0" smtClean="0">
                <a:solidFill>
                  <a:srgbClr val="439639"/>
                </a:solidFill>
                <a:latin typeface="Verdana"/>
              </a:rPr>
            </a:br>
            <a:r>
              <a:rPr lang="en-US" dirty="0" smtClean="0">
                <a:solidFill>
                  <a:srgbClr val="439639"/>
                </a:solidFill>
                <a:latin typeface="Verdana"/>
              </a:rPr>
              <a:t>(2012-2014)</a:t>
            </a:r>
          </a:p>
          <a:p>
            <a:pPr marL="36513" indent="-265113">
              <a:buClr>
                <a:srgbClr val="439639"/>
              </a:buClr>
              <a:buSzPct val="80000"/>
              <a:buFont typeface="Wingdings 2" pitchFamily="18" charset="2"/>
              <a:buChar char=""/>
              <a:defRPr/>
            </a:pPr>
            <a:endParaRPr lang="en-US" b="1" dirty="0">
              <a:solidFill>
                <a:srgbClr val="439639"/>
              </a:solidFill>
              <a:latin typeface="Verdana"/>
            </a:endParaRPr>
          </a:p>
          <a:p>
            <a:pPr marL="36513" indent="-265113">
              <a:buClr>
                <a:srgbClr val="439639"/>
              </a:buClr>
              <a:buSzPct val="80000"/>
              <a:buFont typeface="Wingdings 2" pitchFamily="18" charset="2"/>
              <a:buChar char=""/>
              <a:defRPr/>
            </a:pPr>
            <a:endParaRPr lang="en-US" b="1" dirty="0" smtClean="0">
              <a:solidFill>
                <a:srgbClr val="439639"/>
              </a:solidFill>
              <a:latin typeface="Verdana"/>
            </a:endParaRPr>
          </a:p>
        </p:txBody>
      </p:sp>
    </p:spTree>
    <p:extLst>
      <p:ext uri="{BB962C8B-B14F-4D97-AF65-F5344CB8AC3E}">
        <p14:creationId xmlns:p14="http://schemas.microsoft.com/office/powerpoint/2010/main" xmlns="" val="192990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80</a:t>
            </a:fld>
            <a:endParaRPr lang="en-US">
              <a:solidFill>
                <a:srgbClr val="0083A9">
                  <a:shade val="50000"/>
                </a:srgbClr>
              </a:solidFill>
            </a:endParaRPr>
          </a:p>
        </p:txBody>
      </p:sp>
      <p:pic>
        <p:nvPicPr>
          <p:cNvPr id="3" name="mofinal.wmv">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066800" y="533400"/>
            <a:ext cx="7086600" cy="5029200"/>
          </a:xfrm>
          <a:prstGeom prst="rect">
            <a:avLst/>
          </a:prstGeom>
        </p:spPr>
      </p:pic>
      <p:sp>
        <p:nvSpPr>
          <p:cNvPr id="4" name="Rectangle 3"/>
          <p:cNvSpPr/>
          <p:nvPr/>
        </p:nvSpPr>
        <p:spPr>
          <a:xfrm>
            <a:off x="6477000" y="6019800"/>
            <a:ext cx="1554272" cy="461665"/>
          </a:xfrm>
          <a:prstGeom prst="rect">
            <a:avLst/>
          </a:prstGeom>
        </p:spPr>
        <p:txBody>
          <a:bodyPr wrap="none">
            <a:spAutoFit/>
          </a:bodyPr>
          <a:lstStyle/>
          <a:p>
            <a:pPr lvl="0">
              <a:buClr>
                <a:srgbClr val="439639"/>
              </a:buClr>
              <a:defRPr/>
            </a:pPr>
            <a:r>
              <a:rPr lang="en-US" sz="2400" b="1" dirty="0" smtClean="0">
                <a:solidFill>
                  <a:srgbClr val="0083A9">
                    <a:lumMod val="75000"/>
                  </a:srgbClr>
                </a:solidFill>
              </a:rPr>
              <a:t>WB 11-12</a:t>
            </a:r>
            <a:endParaRPr lang="en-US" sz="2400" b="1" dirty="0">
              <a:solidFill>
                <a:srgbClr val="0083A9">
                  <a:lumMod val="75000"/>
                </a:srgbClr>
              </a:solidFill>
            </a:endParaRPr>
          </a:p>
        </p:txBody>
      </p:sp>
    </p:spTree>
    <p:extLst>
      <p:ext uri="{BB962C8B-B14F-4D97-AF65-F5344CB8AC3E}">
        <p14:creationId xmlns:p14="http://schemas.microsoft.com/office/powerpoint/2010/main" xmlns="" val="2876855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100000">
                <p:cTn id="7" fill="hold" display="0">
                  <p:stCondLst>
                    <p:cond delay="indefinite"/>
                  </p:stCondLst>
                </p:cTn>
                <p:tgtEl>
                  <p:spTgt spid="3"/>
                </p:tgtEl>
              </p:cMediaNode>
            </p:video>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Step Up Induction Program</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81</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sz="2400" dirty="0" smtClean="0">
                <a:solidFill>
                  <a:srgbClr val="439639"/>
                </a:solidFill>
                <a:latin typeface="Verdana"/>
              </a:rPr>
              <a:t>Take 3-5 minutes at your table, to reflect on the following:</a:t>
            </a:r>
          </a:p>
          <a:p>
            <a:pPr>
              <a:buClr>
                <a:srgbClr val="439639"/>
              </a:buClr>
              <a:buSzPct val="80000"/>
              <a:defRPr/>
            </a:pPr>
            <a:endParaRPr lang="en-US" sz="2400" dirty="0">
              <a:solidFill>
                <a:srgbClr val="439639"/>
              </a:solidFill>
              <a:latin typeface="Verdana"/>
            </a:endParaRPr>
          </a:p>
          <a:p>
            <a:pPr marL="342900" indent="-342900">
              <a:buClr>
                <a:srgbClr val="439639"/>
              </a:buClr>
              <a:buSzPct val="80000"/>
              <a:buFont typeface="Arial" pitchFamily="34" charset="0"/>
              <a:buChar char="•"/>
              <a:defRPr/>
            </a:pPr>
            <a:r>
              <a:rPr lang="en-US" sz="2400" b="1" i="1" dirty="0" smtClean="0">
                <a:solidFill>
                  <a:srgbClr val="0083A9">
                    <a:lumMod val="75000"/>
                  </a:srgbClr>
                </a:solidFill>
                <a:latin typeface="Verdana"/>
              </a:rPr>
              <a:t>Specific reasons why new teachers found value in the comprehensively designed program…</a:t>
            </a:r>
          </a:p>
          <a:p>
            <a:pPr marL="342900" indent="-342900">
              <a:buClr>
                <a:srgbClr val="439639"/>
              </a:buClr>
              <a:buSzPct val="80000"/>
              <a:buFont typeface="Arial" pitchFamily="34" charset="0"/>
              <a:buChar char="•"/>
              <a:defRPr/>
            </a:pPr>
            <a:endParaRPr lang="en-US" sz="2400" b="1" i="1" dirty="0">
              <a:solidFill>
                <a:srgbClr val="0083A9">
                  <a:lumMod val="75000"/>
                </a:srgbClr>
              </a:solidFill>
              <a:latin typeface="Verdana"/>
            </a:endParaRPr>
          </a:p>
          <a:p>
            <a:pPr marL="342900" indent="-342900">
              <a:buClr>
                <a:srgbClr val="439639"/>
              </a:buClr>
              <a:buSzPct val="80000"/>
              <a:buFont typeface="Arial" pitchFamily="34" charset="0"/>
              <a:buChar char="•"/>
              <a:defRPr/>
            </a:pPr>
            <a:r>
              <a:rPr lang="en-US" sz="2400" b="1" i="1" dirty="0" smtClean="0">
                <a:solidFill>
                  <a:srgbClr val="0083A9">
                    <a:lumMod val="75000"/>
                  </a:srgbClr>
                </a:solidFill>
                <a:latin typeface="Verdana"/>
              </a:rPr>
              <a:t>Specific program design elements in which the teachers reflect upon…</a:t>
            </a:r>
          </a:p>
          <a:p>
            <a:pPr>
              <a:buClr>
                <a:srgbClr val="439639"/>
              </a:buClr>
              <a:buSzPct val="80000"/>
              <a:defRPr/>
            </a:pPr>
            <a:endParaRPr lang="en-US" sz="2400" b="1" dirty="0">
              <a:solidFill>
                <a:srgbClr val="439639"/>
              </a:solidFill>
              <a:latin typeface="Verdana"/>
            </a:endParaRPr>
          </a:p>
          <a:p>
            <a:pPr>
              <a:buClr>
                <a:srgbClr val="439639"/>
              </a:buClr>
              <a:buSzPct val="80000"/>
              <a:defRPr/>
            </a:pPr>
            <a:endParaRPr lang="en-US" sz="2400" dirty="0">
              <a:solidFill>
                <a:srgbClr val="439639"/>
              </a:solidFill>
              <a:latin typeface="Verdana"/>
            </a:endParaRPr>
          </a:p>
        </p:txBody>
      </p:sp>
    </p:spTree>
    <p:extLst>
      <p:ext uri="{BB962C8B-B14F-4D97-AF65-F5344CB8AC3E}">
        <p14:creationId xmlns:p14="http://schemas.microsoft.com/office/powerpoint/2010/main" xmlns="" val="4803457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82</a:t>
            </a:fld>
            <a:endParaRPr lang="en-US">
              <a:solidFill>
                <a:srgbClr val="0083A9">
                  <a:shade val="50000"/>
                </a:srgbClr>
              </a:solidFill>
            </a:endParaRPr>
          </a:p>
        </p:txBody>
      </p:sp>
      <p:graphicFrame>
        <p:nvGraphicFramePr>
          <p:cNvPr id="3" name="Chart 2"/>
          <p:cNvGraphicFramePr>
            <a:graphicFrameLocks/>
          </p:cNvGraphicFramePr>
          <p:nvPr>
            <p:extLst>
              <p:ext uri="{D42A27DB-BD31-4B8C-83A1-F6EECF244321}">
                <p14:modId xmlns:p14="http://schemas.microsoft.com/office/powerpoint/2010/main" xmlns="" val="208060822"/>
              </p:ext>
            </p:extLst>
          </p:nvPr>
        </p:nvGraphicFramePr>
        <p:xfrm>
          <a:off x="762000" y="762000"/>
          <a:ext cx="7467600" cy="5562599"/>
        </p:xfrm>
        <a:graphic>
          <a:graphicData uri="http://schemas.openxmlformats.org/drawingml/2006/chart">
            <c:chart xmlns:c="http://schemas.openxmlformats.org/drawingml/2006/chart" xmlns:r="http://schemas.openxmlformats.org/officeDocument/2006/relationships" r:id="rId4"/>
          </a:graphicData>
        </a:graphic>
      </p:graphicFrame>
      <p:pic>
        <p:nvPicPr>
          <p:cNvPr id="4" name="slide 79.wma">
            <a:hlinkClick r:id="" action="ppaction://media"/>
          </p:cNvPr>
          <p:cNvPicPr>
            <a:picLocks noRot="1" noChangeAspect="1"/>
          </p:cNvPicPr>
          <p:nvPr>
            <a:audioFile r:link="rId1"/>
          </p:nvPr>
        </p:nvPicPr>
        <p:blipFill>
          <a:blip r:embed="rId5" cstate="print"/>
          <a:stretch>
            <a:fillRect/>
          </a:stretch>
        </p:blipFill>
        <p:spPr>
          <a:xfrm>
            <a:off x="457200" y="533400"/>
            <a:ext cx="304800" cy="304800"/>
          </a:xfrm>
          <a:prstGeom prst="rect">
            <a:avLst/>
          </a:prstGeom>
        </p:spPr>
      </p:pic>
    </p:spTree>
    <p:extLst>
      <p:ext uri="{BB962C8B-B14F-4D97-AF65-F5344CB8AC3E}">
        <p14:creationId xmlns:p14="http://schemas.microsoft.com/office/powerpoint/2010/main" xmlns="" val="199767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pPr>
                <a:defRPr/>
              </a:pPr>
              <a:t>83</a:t>
            </a:fld>
            <a:endParaRPr lang="en-US"/>
          </a:p>
        </p:txBody>
      </p:sp>
      <p:graphicFrame>
        <p:nvGraphicFramePr>
          <p:cNvPr id="3" name="Chart 2"/>
          <p:cNvGraphicFramePr>
            <a:graphicFrameLocks/>
          </p:cNvGraphicFramePr>
          <p:nvPr>
            <p:extLst>
              <p:ext uri="{D42A27DB-BD31-4B8C-83A1-F6EECF244321}">
                <p14:modId xmlns:p14="http://schemas.microsoft.com/office/powerpoint/2010/main" xmlns="" val="105017554"/>
              </p:ext>
            </p:extLst>
          </p:nvPr>
        </p:nvGraphicFramePr>
        <p:xfrm>
          <a:off x="381000" y="685800"/>
          <a:ext cx="8305800" cy="5486399"/>
        </p:xfrm>
        <a:graphic>
          <a:graphicData uri="http://schemas.openxmlformats.org/drawingml/2006/chart">
            <c:chart xmlns:c="http://schemas.openxmlformats.org/drawingml/2006/chart" xmlns:r="http://schemas.openxmlformats.org/officeDocument/2006/relationships" r:id="rId5"/>
          </a:graphicData>
        </a:graphic>
      </p:graphicFrame>
      <p:pic>
        <p:nvPicPr>
          <p:cNvPr id="5" name="slide 83.wma">
            <a:hlinkClick r:id="" action="ppaction://media"/>
          </p:cNvPr>
          <p:cNvPicPr>
            <a:picLocks noRot="1" noChangeAspect="1"/>
          </p:cNvPicPr>
          <p:nvPr>
            <a:audioFile r:link="rId1"/>
          </p:nvPr>
        </p:nvPicPr>
        <p:blipFill>
          <a:blip r:embed="rId6" cstate="print"/>
          <a:stretch>
            <a:fillRect/>
          </a:stretch>
        </p:blipFill>
        <p:spPr>
          <a:xfrm>
            <a:off x="533400" y="533400"/>
            <a:ext cx="304800" cy="304800"/>
          </a:xfrm>
          <a:prstGeom prst="rect">
            <a:avLst/>
          </a:prstGeom>
        </p:spPr>
      </p:pic>
      <p:pic>
        <p:nvPicPr>
          <p:cNvPr id="6" name="slide 83.wma">
            <a:hlinkClick r:id="" action="ppaction://media"/>
          </p:cNvPr>
          <p:cNvPicPr>
            <a:picLocks noRot="1" noChangeAspect="1"/>
          </p:cNvPicPr>
          <p:nvPr>
            <a:audioFile r:link="rId2"/>
          </p:nvPr>
        </p:nvPicPr>
        <p:blipFill>
          <a:blip r:embed="rId6" cstate="print"/>
          <a:stretch>
            <a:fillRect/>
          </a:stretch>
        </p:blipFill>
        <p:spPr>
          <a:xfrm>
            <a:off x="381000" y="762000"/>
            <a:ext cx="304800" cy="304800"/>
          </a:xfrm>
          <a:prstGeom prst="rect">
            <a:avLst/>
          </a:prstGeom>
        </p:spPr>
      </p:pic>
    </p:spTree>
    <p:extLst>
      <p:ext uri="{BB962C8B-B14F-4D97-AF65-F5344CB8AC3E}">
        <p14:creationId xmlns:p14="http://schemas.microsoft.com/office/powerpoint/2010/main" xmlns="" val="320916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8236" fill="hold"/>
                                        <p:tgtEl>
                                          <p:spTgt spid="6"/>
                                        </p:tgtEl>
                                      </p:cBhvr>
                                    </p:cmd>
                                  </p:childTnLst>
                                </p:cTn>
                              </p:par>
                            </p:childTnLst>
                          </p:cTn>
                        </p:par>
                      </p:childTnLst>
                    </p:cTn>
                  </p:par>
                </p:childTnLst>
              </p:cTn>
              <p:nextCondLst>
                <p:cond evt="onClick" delay="0">
                  <p:tgtEl>
                    <p:spTgt spid="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Autofit/>
          </a:bodyPr>
          <a:lstStyle/>
          <a:p>
            <a:pPr algn="ctr" fontAlgn="auto">
              <a:spcAft>
                <a:spcPts val="0"/>
              </a:spcAft>
              <a:defRPr/>
            </a:pPr>
            <a:r>
              <a:rPr lang="en-US" sz="2800" dirty="0" smtClean="0">
                <a:solidFill>
                  <a:srgbClr val="004B8D"/>
                </a:solidFill>
              </a:rPr>
              <a:t>A Teacher’s Reflection on </a:t>
            </a:r>
            <a:r>
              <a:rPr lang="en-US" sz="4000" dirty="0" smtClean="0">
                <a:solidFill>
                  <a:srgbClr val="004B8D"/>
                </a:solidFill>
                <a:latin typeface="Desyrel" panose="02000603050000020003" pitchFamily="2" charset="0"/>
              </a:rPr>
              <a:t>Impact</a:t>
            </a:r>
            <a:r>
              <a:rPr lang="en-US" sz="2800" dirty="0" smtClean="0">
                <a:solidFill>
                  <a:srgbClr val="004B8D"/>
                </a:solidFill>
              </a:rPr>
              <a:t>…</a:t>
            </a:r>
            <a:endParaRPr lang="en-US" sz="28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84</a:t>
            </a:fld>
            <a:endParaRPr lang="en-US" dirty="0">
              <a:solidFill>
                <a:srgbClr val="0083A9">
                  <a:shade val="50000"/>
                </a:srgbClr>
              </a:solidFill>
            </a:endParaRPr>
          </a:p>
        </p:txBody>
      </p:sp>
      <p:pic>
        <p:nvPicPr>
          <p:cNvPr id="4" name="John Thompson Interview.mp4">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219200" y="1447800"/>
            <a:ext cx="6629400" cy="4267199"/>
          </a:xfrm>
          <a:prstGeom prst="rect">
            <a:avLst/>
          </a:prstGeom>
        </p:spPr>
      </p:pic>
    </p:spTree>
    <p:extLst>
      <p:ext uri="{BB962C8B-B14F-4D97-AF65-F5344CB8AC3E}">
        <p14:creationId xmlns:p14="http://schemas.microsoft.com/office/powerpoint/2010/main" xmlns="" val="10148700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Autofit/>
          </a:bodyPr>
          <a:lstStyle/>
          <a:p>
            <a:pPr algn="ctr" fontAlgn="auto">
              <a:spcAft>
                <a:spcPts val="0"/>
              </a:spcAft>
              <a:defRPr/>
            </a:pPr>
            <a:r>
              <a:rPr lang="en-US" sz="2800" dirty="0" smtClean="0">
                <a:solidFill>
                  <a:srgbClr val="004B8D"/>
                </a:solidFill>
              </a:rPr>
              <a:t>Evidence of </a:t>
            </a:r>
            <a:r>
              <a:rPr lang="en-US" dirty="0" smtClean="0">
                <a:solidFill>
                  <a:srgbClr val="004B8D"/>
                </a:solidFill>
                <a:latin typeface="Desyrel" panose="02000603050000020003" pitchFamily="2" charset="0"/>
              </a:rPr>
              <a:t>Tier I Development </a:t>
            </a:r>
            <a:r>
              <a:rPr lang="en-US" sz="2800" dirty="0" smtClean="0">
                <a:solidFill>
                  <a:srgbClr val="004B8D"/>
                </a:solidFill>
              </a:rPr>
              <a:t>through STEP UP…</a:t>
            </a:r>
            <a:endParaRPr lang="en-US" sz="2800"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85</a:t>
            </a:fld>
            <a:endParaRPr lang="en-US" dirty="0">
              <a:solidFill>
                <a:srgbClr val="0083A9">
                  <a:shade val="50000"/>
                </a:srgbClr>
              </a:solidFill>
            </a:endParaRPr>
          </a:p>
        </p:txBody>
      </p:sp>
      <p:pic>
        <p:nvPicPr>
          <p:cNvPr id="6" name="High School Think-Pair-Share (Thompson).mp4">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143000" y="1905000"/>
            <a:ext cx="6824979" cy="3962400"/>
          </a:xfrm>
          <a:prstGeom prst="rect">
            <a:avLst/>
          </a:prstGeom>
        </p:spPr>
      </p:pic>
    </p:spTree>
    <p:extLst>
      <p:ext uri="{BB962C8B-B14F-4D97-AF65-F5344CB8AC3E}">
        <p14:creationId xmlns:p14="http://schemas.microsoft.com/office/powerpoint/2010/main" xmlns="" val="7514465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bg2">
                    <a:lumMod val="75000"/>
                  </a:schemeClr>
                </a:solidFill>
              </a:rPr>
              <a:t>Possibility Thinking</a:t>
            </a:r>
            <a:endParaRPr lang="en-US" dirty="0">
              <a:solidFill>
                <a:schemeClr val="bg2">
                  <a:lumMod val="75000"/>
                </a:schemeClr>
              </a:solidFill>
            </a:endParaRPr>
          </a:p>
        </p:txBody>
      </p:sp>
      <p:sp>
        <p:nvSpPr>
          <p:cNvPr id="6" name="Content Placeholder 5"/>
          <p:cNvSpPr>
            <a:spLocks noGrp="1"/>
          </p:cNvSpPr>
          <p:nvPr>
            <p:ph idx="1"/>
          </p:nvPr>
        </p:nvSpPr>
        <p:spPr/>
        <p:txBody>
          <a:bodyPr/>
          <a:lstStyle/>
          <a:p>
            <a:pPr marL="0" indent="0">
              <a:buNone/>
            </a:pPr>
            <a:r>
              <a:rPr lang="en-US" sz="2400" dirty="0" smtClean="0">
                <a:solidFill>
                  <a:schemeClr val="bg1"/>
                </a:solidFill>
              </a:rPr>
              <a:t>Take a moment to reflect on the Springfield Public School District’s Step-Up Program: </a:t>
            </a:r>
          </a:p>
          <a:p>
            <a:pPr marL="0" indent="0">
              <a:buNone/>
            </a:pPr>
            <a:endParaRPr lang="en-US" sz="2400" i="1" dirty="0">
              <a:solidFill>
                <a:schemeClr val="bg1"/>
              </a:solidFill>
            </a:endParaRPr>
          </a:p>
          <a:p>
            <a:pPr marL="0" indent="0">
              <a:buNone/>
            </a:pPr>
            <a:r>
              <a:rPr lang="en-US" sz="2000" i="1" dirty="0" smtClean="0">
                <a:solidFill>
                  <a:schemeClr val="bg1"/>
                </a:solidFill>
              </a:rPr>
              <a:t>-what components </a:t>
            </a:r>
            <a:r>
              <a:rPr lang="en-US" sz="2000" b="1" i="1" dirty="0" smtClean="0">
                <a:solidFill>
                  <a:schemeClr val="bg2">
                    <a:lumMod val="75000"/>
                  </a:schemeClr>
                </a:solidFill>
              </a:rPr>
              <a:t>align to </a:t>
            </a:r>
            <a:r>
              <a:rPr lang="en-US" sz="2000" dirty="0" smtClean="0">
                <a:solidFill>
                  <a:schemeClr val="bg1"/>
                </a:solidFill>
              </a:rPr>
              <a:t>the components found with the CIS Self-Monitoring Tool.</a:t>
            </a:r>
          </a:p>
          <a:p>
            <a:pPr marL="0" indent="0">
              <a:buNone/>
            </a:pPr>
            <a:r>
              <a:rPr lang="en-US" sz="2000" dirty="0" smtClean="0">
                <a:solidFill>
                  <a:schemeClr val="bg1"/>
                </a:solidFill>
              </a:rPr>
              <a:t/>
            </a:r>
            <a:br>
              <a:rPr lang="en-US" sz="2000" dirty="0" smtClean="0">
                <a:solidFill>
                  <a:schemeClr val="bg1"/>
                </a:solidFill>
              </a:rPr>
            </a:br>
            <a:r>
              <a:rPr lang="en-US" sz="2000" dirty="0" smtClean="0">
                <a:solidFill>
                  <a:schemeClr val="bg1"/>
                </a:solidFill>
              </a:rPr>
              <a:t>-what components </a:t>
            </a:r>
            <a:r>
              <a:rPr lang="en-US" sz="2000" b="1" i="1" dirty="0" smtClean="0">
                <a:solidFill>
                  <a:schemeClr val="bg2">
                    <a:lumMod val="75000"/>
                  </a:schemeClr>
                </a:solidFill>
              </a:rPr>
              <a:t>could be applied </a:t>
            </a:r>
            <a:r>
              <a:rPr lang="en-US" sz="2000" dirty="0" smtClean="0">
                <a:solidFill>
                  <a:schemeClr val="bg1"/>
                </a:solidFill>
              </a:rPr>
              <a:t>to your setting?</a:t>
            </a:r>
          </a:p>
          <a:p>
            <a:pPr marL="0" indent="0">
              <a:buNone/>
            </a:pPr>
            <a:endParaRPr lang="en-US" sz="2000" dirty="0">
              <a:solidFill>
                <a:schemeClr val="bg1"/>
              </a:solidFill>
            </a:endParaRPr>
          </a:p>
          <a:p>
            <a:pPr marL="0" indent="0">
              <a:buNone/>
            </a:pPr>
            <a:r>
              <a:rPr lang="en-US" sz="2000" dirty="0" smtClean="0">
                <a:solidFill>
                  <a:schemeClr val="bg1"/>
                </a:solidFill>
              </a:rPr>
              <a:t>-what ideas in terms of </a:t>
            </a:r>
            <a:r>
              <a:rPr lang="en-US" sz="2000" b="1" i="1" dirty="0" smtClean="0">
                <a:solidFill>
                  <a:schemeClr val="bg2">
                    <a:lumMod val="75000"/>
                  </a:schemeClr>
                </a:solidFill>
              </a:rPr>
              <a:t>“actions they took in developing their program” </a:t>
            </a:r>
            <a:r>
              <a:rPr lang="en-US" sz="2000" dirty="0" smtClean="0">
                <a:solidFill>
                  <a:schemeClr val="bg1"/>
                </a:solidFill>
              </a:rPr>
              <a:t>resonate with you?  And might assist any efforts in strengthening your current support system for probationary teachers (years 1-5)?</a:t>
            </a: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86</a:t>
            </a:fld>
            <a:endParaRPr lang="en-US" dirty="0">
              <a:solidFill>
                <a:srgbClr val="0083A9">
                  <a:shade val="50000"/>
                </a:srgbClr>
              </a:solidFill>
            </a:endParaRPr>
          </a:p>
        </p:txBody>
      </p:sp>
    </p:spTree>
    <p:extLst>
      <p:ext uri="{BB962C8B-B14F-4D97-AF65-F5344CB8AC3E}">
        <p14:creationId xmlns:p14="http://schemas.microsoft.com/office/powerpoint/2010/main" xmlns="" val="37714151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Springfield School District</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87</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400" b="1" u="sng" dirty="0" smtClean="0">
              <a:solidFill>
                <a:srgbClr val="439639"/>
              </a:solidFill>
              <a:latin typeface="Verdana"/>
            </a:endParaRPr>
          </a:p>
          <a:p>
            <a:pPr>
              <a:buClr>
                <a:srgbClr val="439639"/>
              </a:buClr>
              <a:buSzPct val="80000"/>
              <a:defRPr/>
            </a:pPr>
            <a:endParaRPr lang="en-US" sz="2400" b="1" u="sng" dirty="0">
              <a:solidFill>
                <a:srgbClr val="439639"/>
              </a:solidFill>
              <a:latin typeface="Verdana"/>
            </a:endParaRPr>
          </a:p>
          <a:p>
            <a:pPr>
              <a:buClr>
                <a:srgbClr val="439639"/>
              </a:buClr>
              <a:buSzPct val="80000"/>
              <a:defRPr/>
            </a:pPr>
            <a:r>
              <a:rPr lang="en-US" sz="2400" b="1" u="sng" dirty="0" smtClean="0">
                <a:solidFill>
                  <a:srgbClr val="439639"/>
                </a:solidFill>
                <a:latin typeface="Verdana"/>
              </a:rPr>
              <a:t>Contact </a:t>
            </a:r>
            <a:r>
              <a:rPr lang="en-US" sz="2400" b="1" u="sng" dirty="0">
                <a:solidFill>
                  <a:srgbClr val="439639"/>
                </a:solidFill>
                <a:latin typeface="Verdana"/>
              </a:rPr>
              <a:t>Information</a:t>
            </a:r>
            <a:r>
              <a:rPr lang="en-US" sz="2400" dirty="0">
                <a:solidFill>
                  <a:srgbClr val="439639"/>
                </a:solidFill>
                <a:latin typeface="Verdana"/>
              </a:rPr>
              <a:t/>
            </a:r>
            <a:br>
              <a:rPr lang="en-US" sz="2400" dirty="0">
                <a:solidFill>
                  <a:srgbClr val="439639"/>
                </a:solidFill>
                <a:latin typeface="Verdana"/>
              </a:rPr>
            </a:br>
            <a:r>
              <a:rPr lang="en-US" sz="2400" dirty="0">
                <a:solidFill>
                  <a:srgbClr val="439639"/>
                </a:solidFill>
                <a:latin typeface="Verdana"/>
              </a:rPr>
              <a:t/>
            </a:r>
            <a:br>
              <a:rPr lang="en-US" sz="2400" dirty="0">
                <a:solidFill>
                  <a:srgbClr val="439639"/>
                </a:solidFill>
                <a:latin typeface="Verdana"/>
              </a:rPr>
            </a:br>
            <a:r>
              <a:rPr lang="en-US" sz="2400" dirty="0">
                <a:solidFill>
                  <a:srgbClr val="439639"/>
                </a:solidFill>
                <a:latin typeface="Verdana"/>
              </a:rPr>
              <a:t>Professional Learning Department </a:t>
            </a:r>
            <a:r>
              <a:rPr lang="en-US" sz="2400" dirty="0" smtClean="0">
                <a:solidFill>
                  <a:srgbClr val="439639"/>
                </a:solidFill>
                <a:latin typeface="Verdana"/>
              </a:rPr>
              <a:t/>
            </a:r>
            <a:br>
              <a:rPr lang="en-US" sz="2400" dirty="0" smtClean="0">
                <a:solidFill>
                  <a:srgbClr val="439639"/>
                </a:solidFill>
                <a:latin typeface="Verdana"/>
              </a:rPr>
            </a:br>
            <a:endParaRPr lang="en-US" sz="2400" dirty="0" smtClean="0">
              <a:solidFill>
                <a:srgbClr val="439639"/>
              </a:solidFill>
              <a:latin typeface="Verdana"/>
            </a:endParaRPr>
          </a:p>
          <a:p>
            <a:pPr>
              <a:buClr>
                <a:srgbClr val="439639"/>
              </a:buClr>
              <a:buSzPct val="80000"/>
              <a:defRPr/>
            </a:pPr>
            <a:r>
              <a:rPr lang="en-US" sz="2400" dirty="0" smtClean="0">
                <a:solidFill>
                  <a:srgbClr val="439639"/>
                </a:solidFill>
                <a:latin typeface="Verdana"/>
              </a:rPr>
              <a:t>Phone:  417.523.5571</a:t>
            </a:r>
            <a:endParaRPr lang="en-US" sz="2400" b="1" dirty="0">
              <a:solidFill>
                <a:srgbClr val="439639"/>
              </a:solidFill>
              <a:latin typeface="Verdana"/>
            </a:endParaRPr>
          </a:p>
          <a:p>
            <a:pPr>
              <a:buClr>
                <a:srgbClr val="439639"/>
              </a:buClr>
              <a:buSzPct val="80000"/>
              <a:defRPr/>
            </a:pPr>
            <a:endParaRPr lang="en-US" sz="2400" dirty="0">
              <a:solidFill>
                <a:srgbClr val="439639"/>
              </a:solidFill>
              <a:latin typeface="Verdana"/>
            </a:endParaRPr>
          </a:p>
        </p:txBody>
      </p:sp>
    </p:spTree>
    <p:extLst>
      <p:ext uri="{BB962C8B-B14F-4D97-AF65-F5344CB8AC3E}">
        <p14:creationId xmlns:p14="http://schemas.microsoft.com/office/powerpoint/2010/main" xmlns="" val="38124304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362200"/>
            <a:ext cx="8534400" cy="1828800"/>
          </a:xfrm>
        </p:spPr>
        <p:txBody>
          <a:bodyPr>
            <a:noAutofit/>
          </a:bodyPr>
          <a:lstStyle/>
          <a:p>
            <a:pPr algn="ctr"/>
            <a:r>
              <a:rPr lang="en-US" sz="4400" dirty="0" smtClean="0">
                <a:solidFill>
                  <a:schemeClr val="bg2">
                    <a:lumMod val="75000"/>
                  </a:schemeClr>
                </a:solidFill>
              </a:rPr>
              <a:t>Mentoring</a:t>
            </a:r>
            <a:r>
              <a:rPr lang="en-US" sz="3600" dirty="0" smtClean="0">
                <a:solidFill>
                  <a:schemeClr val="bg2">
                    <a:lumMod val="75000"/>
                  </a:schemeClr>
                </a:solidFill>
              </a:rPr>
              <a:t> </a:t>
            </a:r>
            <a:br>
              <a:rPr lang="en-US" sz="3600" dirty="0" smtClean="0">
                <a:solidFill>
                  <a:schemeClr val="bg2">
                    <a:lumMod val="75000"/>
                  </a:schemeClr>
                </a:solidFill>
              </a:rPr>
            </a:br>
            <a:r>
              <a:rPr lang="en-US" sz="4000" dirty="0" smtClean="0">
                <a:solidFill>
                  <a:schemeClr val="bg2">
                    <a:lumMod val="75000"/>
                  </a:schemeClr>
                </a:solidFill>
                <a:latin typeface="Desyrel" pitchFamily="2" charset="0"/>
              </a:rPr>
              <a:t>as part of</a:t>
            </a:r>
            <a:br>
              <a:rPr lang="en-US" sz="4000" dirty="0" smtClean="0">
                <a:solidFill>
                  <a:schemeClr val="bg2">
                    <a:lumMod val="75000"/>
                  </a:schemeClr>
                </a:solidFill>
                <a:latin typeface="Desyrel" pitchFamily="2" charset="0"/>
              </a:rPr>
            </a:br>
            <a:r>
              <a:rPr lang="en-US" sz="4000" dirty="0" smtClean="0">
                <a:solidFill>
                  <a:schemeClr val="bg2">
                    <a:lumMod val="75000"/>
                  </a:schemeClr>
                </a:solidFill>
                <a:latin typeface="Desyrel" pitchFamily="2" charset="0"/>
              </a:rPr>
              <a:t>Comprehensive Induction</a:t>
            </a:r>
            <a:endParaRPr lang="en-US" sz="4000" dirty="0">
              <a:solidFill>
                <a:schemeClr val="bg2">
                  <a:lumMod val="75000"/>
                </a:schemeClr>
              </a:solidFill>
              <a:latin typeface="Desyrel" pitchFamily="2" charset="0"/>
            </a:endParaRPr>
          </a:p>
        </p:txBody>
      </p:sp>
    </p:spTree>
    <p:extLst>
      <p:ext uri="{BB962C8B-B14F-4D97-AF65-F5344CB8AC3E}">
        <p14:creationId xmlns:p14="http://schemas.microsoft.com/office/powerpoint/2010/main" xmlns="" val="3882558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a:bodyPr>
          <a:lstStyle/>
          <a:p>
            <a:pPr algn="ctr" fontAlgn="auto">
              <a:spcAft>
                <a:spcPts val="0"/>
              </a:spcAft>
              <a:defRPr/>
            </a:pPr>
            <a:r>
              <a:rPr lang="en-US" sz="2000" dirty="0" smtClean="0">
                <a:solidFill>
                  <a:srgbClr val="004B8D"/>
                </a:solidFill>
              </a:rPr>
              <a:t>Comprehensive Induction System*</a:t>
            </a:r>
            <a:br>
              <a:rPr lang="en-US" sz="2000" dirty="0" smtClean="0">
                <a:solidFill>
                  <a:srgbClr val="004B8D"/>
                </a:solidFill>
              </a:rPr>
            </a:br>
            <a:r>
              <a:rPr lang="en-US" sz="2000" dirty="0" smtClean="0">
                <a:solidFill>
                  <a:srgbClr val="004B8D"/>
                </a:solidFill>
              </a:rPr>
              <a:t>Self-Monitoring Tool</a:t>
            </a:r>
            <a:endParaRPr lang="en-US" sz="2000" dirty="0">
              <a:solidFill>
                <a:srgbClr val="004B8D"/>
              </a:solidFill>
              <a:latin typeface="Desyrel" pitchFamily="2"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89</a:t>
            </a:fld>
            <a:endParaRPr lang="en-US" dirty="0">
              <a:solidFill>
                <a:srgbClr val="0083A9">
                  <a:shade val="50000"/>
                </a:srgb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709376173"/>
              </p:ext>
            </p:extLst>
          </p:nvPr>
        </p:nvGraphicFramePr>
        <p:xfrm>
          <a:off x="762000" y="1676400"/>
          <a:ext cx="7619999" cy="4171188"/>
        </p:xfrm>
        <a:graphic>
          <a:graphicData uri="http://schemas.openxmlformats.org/drawingml/2006/table">
            <a:tbl>
              <a:tblPr firstRow="1" firstCol="1" bandRow="1"/>
              <a:tblGrid>
                <a:gridCol w="3766651"/>
                <a:gridCol w="963337"/>
                <a:gridCol w="963337"/>
                <a:gridCol w="963337"/>
                <a:gridCol w="963337"/>
              </a:tblGrid>
              <a:tr h="425730">
                <a:tc>
                  <a:txBody>
                    <a:bodyPr/>
                    <a:lstStyle/>
                    <a:p>
                      <a:pPr marL="0" marR="0">
                        <a:lnSpc>
                          <a:spcPct val="115000"/>
                        </a:lnSpc>
                        <a:spcBef>
                          <a:spcPts val="0"/>
                        </a:spcBef>
                        <a:spcAft>
                          <a:spcPts val="0"/>
                        </a:spcAft>
                      </a:pPr>
                      <a:r>
                        <a:rPr lang="en-US" sz="1400" b="1" dirty="0">
                          <a:solidFill>
                            <a:srgbClr val="000000"/>
                          </a:solidFill>
                          <a:effectLst/>
                          <a:latin typeface="Tahoma"/>
                          <a:ea typeface="Century Gothic"/>
                        </a:rPr>
                        <a:t>Comprehensive Induction System Component</a:t>
                      </a:r>
                      <a:endParaRPr lang="en-US" sz="1400" dirty="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Tahoma"/>
                          <a:ea typeface="Century Gothic"/>
                        </a:rPr>
                        <a:t>Highly Effective</a:t>
                      </a:r>
                      <a:endParaRPr lang="en-US" sz="140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Tahoma"/>
                          <a:ea typeface="Century Gothic"/>
                        </a:rPr>
                        <a:t>Effective</a:t>
                      </a:r>
                      <a:endParaRPr lang="en-US" sz="140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Tahoma"/>
                          <a:ea typeface="Century Gothic"/>
                        </a:rPr>
                        <a:t>Slightly Effective</a:t>
                      </a:r>
                      <a:endParaRPr lang="en-US" sz="140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Tahoma"/>
                          <a:ea typeface="Century Gothic"/>
                        </a:rPr>
                        <a:t>Not Effective</a:t>
                      </a:r>
                      <a:endParaRPr lang="en-US" sz="140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6670">
                <a:tc>
                  <a:txBody>
                    <a:bodyPr/>
                    <a:lstStyle/>
                    <a:p>
                      <a:pPr marL="0" marR="0">
                        <a:lnSpc>
                          <a:spcPct val="115000"/>
                        </a:lnSpc>
                        <a:spcBef>
                          <a:spcPts val="0"/>
                        </a:spcBef>
                        <a:spcAft>
                          <a:spcPts val="0"/>
                        </a:spcAft>
                      </a:pPr>
                      <a:r>
                        <a:rPr lang="en-US" sz="1400" b="1" dirty="0">
                          <a:solidFill>
                            <a:srgbClr val="000000"/>
                          </a:solidFill>
                          <a:effectLst/>
                          <a:latin typeface="Tahoma"/>
                          <a:ea typeface="Century Gothic"/>
                        </a:rPr>
                        <a:t>F.  Integrates a mentoring component</a:t>
                      </a:r>
                      <a:endParaRPr lang="en-US" sz="1400" dirty="0">
                        <a:solidFill>
                          <a:srgbClr val="000000"/>
                        </a:solidFill>
                        <a:effectLst/>
                        <a:latin typeface="Times New Roman"/>
                        <a:ea typeface="Century Gothic"/>
                      </a:endParaRPr>
                    </a:p>
                    <a:p>
                      <a:pPr marL="0" marR="0">
                        <a:lnSpc>
                          <a:spcPct val="115000"/>
                        </a:lnSpc>
                        <a:spcBef>
                          <a:spcPts val="0"/>
                        </a:spcBef>
                        <a:spcAft>
                          <a:spcPts val="0"/>
                        </a:spcAft>
                      </a:pPr>
                      <a:r>
                        <a:rPr lang="en-US" sz="1400" dirty="0">
                          <a:solidFill>
                            <a:srgbClr val="000000"/>
                          </a:solidFill>
                          <a:effectLst/>
                          <a:latin typeface="Tahoma"/>
                          <a:ea typeface="Century Gothic"/>
                        </a:rPr>
                        <a:t>The mentor provides one-to-one support in planning and instruction, assisting with unexpected challenges and offering tips or directing the novice educator toward other educators or additional resources to address specific issues. The mentor is a type of confidant to assist with the transition of preparation into practice.</a:t>
                      </a:r>
                      <a:endParaRPr lang="en-US" sz="1400" dirty="0">
                        <a:solidFill>
                          <a:srgbClr val="000000"/>
                        </a:solidFill>
                        <a:effectLst/>
                        <a:latin typeface="Times New Roman"/>
                        <a:ea typeface="Century Gothic"/>
                      </a:endParaRPr>
                    </a:p>
                    <a:p>
                      <a:pPr marL="0" marR="0">
                        <a:lnSpc>
                          <a:spcPct val="115000"/>
                        </a:lnSpc>
                        <a:spcBef>
                          <a:spcPts val="0"/>
                        </a:spcBef>
                        <a:spcAft>
                          <a:spcPts val="0"/>
                        </a:spcAft>
                      </a:pPr>
                      <a:r>
                        <a:rPr lang="en-US" sz="1400" dirty="0">
                          <a:solidFill>
                            <a:srgbClr val="000000"/>
                          </a:solidFill>
                          <a:effectLst/>
                          <a:latin typeface="Tahoma"/>
                          <a:ea typeface="Century Gothic"/>
                        </a:rPr>
                        <a:t> </a:t>
                      </a:r>
                      <a:endParaRPr lang="en-US" sz="1400" dirty="0">
                        <a:solidFill>
                          <a:srgbClr val="000000"/>
                        </a:solidFill>
                        <a:effectLst/>
                        <a:latin typeface="Times New Roman"/>
                        <a:ea typeface="Century Gothic"/>
                      </a:endParaRPr>
                    </a:p>
                    <a:p>
                      <a:pPr marL="0" marR="0">
                        <a:lnSpc>
                          <a:spcPct val="115000"/>
                        </a:lnSpc>
                        <a:spcBef>
                          <a:spcPts val="0"/>
                        </a:spcBef>
                        <a:spcAft>
                          <a:spcPts val="0"/>
                        </a:spcAft>
                      </a:pPr>
                      <a:r>
                        <a:rPr lang="en-US" sz="1400" dirty="0">
                          <a:solidFill>
                            <a:srgbClr val="000000"/>
                          </a:solidFill>
                          <a:effectLst/>
                          <a:latin typeface="Tahoma"/>
                          <a:ea typeface="Century Gothic"/>
                        </a:rPr>
                        <a:t>Evidence:</a:t>
                      </a:r>
                      <a:endParaRPr lang="en-US" sz="1400" dirty="0">
                        <a:solidFill>
                          <a:srgbClr val="000000"/>
                        </a:solidFill>
                        <a:effectLst/>
                        <a:latin typeface="Times New Roman"/>
                        <a:ea typeface="Century Gothic"/>
                      </a:endParaRPr>
                    </a:p>
                    <a:p>
                      <a:pPr marL="0" marR="0">
                        <a:lnSpc>
                          <a:spcPct val="115000"/>
                        </a:lnSpc>
                        <a:spcBef>
                          <a:spcPts val="0"/>
                        </a:spcBef>
                        <a:spcAft>
                          <a:spcPts val="0"/>
                        </a:spcAft>
                      </a:pPr>
                      <a:r>
                        <a:rPr lang="en-US" sz="1400" dirty="0">
                          <a:solidFill>
                            <a:srgbClr val="000000"/>
                          </a:solidFill>
                          <a:effectLst/>
                          <a:latin typeface="Tahoma"/>
                          <a:ea typeface="Century Gothic"/>
                        </a:rPr>
                        <a:t> </a:t>
                      </a:r>
                      <a:endParaRPr lang="en-US" sz="1400" dirty="0">
                        <a:solidFill>
                          <a:srgbClr val="000000"/>
                        </a:solidFill>
                        <a:effectLst/>
                        <a:latin typeface="Times New Roman"/>
                        <a:ea typeface="Century Gothic"/>
                      </a:endParaRPr>
                    </a:p>
                    <a:p>
                      <a:pPr marL="0" marR="0">
                        <a:lnSpc>
                          <a:spcPct val="115000"/>
                        </a:lnSpc>
                        <a:spcBef>
                          <a:spcPts val="0"/>
                        </a:spcBef>
                        <a:spcAft>
                          <a:spcPts val="0"/>
                        </a:spcAft>
                      </a:pPr>
                      <a:r>
                        <a:rPr lang="en-US" sz="1400" dirty="0">
                          <a:solidFill>
                            <a:srgbClr val="000000"/>
                          </a:solidFill>
                          <a:effectLst/>
                          <a:latin typeface="Tahoma"/>
                          <a:ea typeface="Century Gothic"/>
                        </a:rPr>
                        <a:t> </a:t>
                      </a:r>
                      <a:endParaRPr lang="en-US" sz="1400" dirty="0">
                        <a:solidFill>
                          <a:srgbClr val="000000"/>
                        </a:solidFill>
                        <a:effectLst/>
                        <a:latin typeface="Times New Roman"/>
                        <a:ea typeface="Century Gothic"/>
                      </a:endParaRPr>
                    </a:p>
                    <a:p>
                      <a:pPr marL="0" marR="0">
                        <a:lnSpc>
                          <a:spcPct val="115000"/>
                        </a:lnSpc>
                        <a:spcBef>
                          <a:spcPts val="0"/>
                        </a:spcBef>
                        <a:spcAft>
                          <a:spcPts val="0"/>
                        </a:spcAft>
                      </a:pPr>
                      <a:r>
                        <a:rPr lang="en-US" sz="1400" dirty="0">
                          <a:solidFill>
                            <a:srgbClr val="000000"/>
                          </a:solidFill>
                          <a:effectLst/>
                          <a:latin typeface="Tahoma"/>
                          <a:ea typeface="Century Gothic"/>
                        </a:rPr>
                        <a:t> </a:t>
                      </a:r>
                      <a:endParaRPr lang="en-US" sz="1400" dirty="0">
                        <a:solidFill>
                          <a:srgbClr val="000000"/>
                        </a:solidFill>
                        <a:effectLst/>
                        <a:latin typeface="Times New Roman"/>
                        <a:ea typeface="Century Gothic"/>
                      </a:endParaRPr>
                    </a:p>
                    <a:p>
                      <a:pPr marL="0" marR="0">
                        <a:lnSpc>
                          <a:spcPct val="115000"/>
                        </a:lnSpc>
                        <a:spcBef>
                          <a:spcPts val="0"/>
                        </a:spcBef>
                        <a:spcAft>
                          <a:spcPts val="0"/>
                        </a:spcAft>
                      </a:pPr>
                      <a:endParaRPr lang="en-US" sz="1400" dirty="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Tahoma"/>
                          <a:ea typeface="Century Gothic"/>
                        </a:rPr>
                        <a:t> </a:t>
                      </a:r>
                      <a:endParaRPr lang="en-US" sz="140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Tahoma"/>
                          <a:ea typeface="Century Gothic"/>
                        </a:rPr>
                        <a:t> </a:t>
                      </a:r>
                      <a:endParaRPr lang="en-US" sz="140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Tahoma"/>
                          <a:ea typeface="Century Gothic"/>
                        </a:rPr>
                        <a:t> </a:t>
                      </a:r>
                      <a:endParaRPr lang="en-US" sz="140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effectLst/>
                          <a:latin typeface="Tahoma"/>
                          <a:ea typeface="Century Gothic"/>
                        </a:rPr>
                        <a:t> </a:t>
                      </a:r>
                      <a:endParaRPr lang="en-US" sz="1400" dirty="0">
                        <a:solidFill>
                          <a:srgbClr val="000000"/>
                        </a:solidFill>
                        <a:effectLst/>
                        <a:latin typeface="Times New Roman"/>
                        <a:ea typeface="Century Gothic"/>
                      </a:endParaRPr>
                    </a:p>
                  </a:txBody>
                  <a:tcPr marL="41277" marR="41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Left Arrow 4"/>
          <p:cNvSpPr/>
          <p:nvPr/>
        </p:nvSpPr>
        <p:spPr>
          <a:xfrm rot="16200000">
            <a:off x="2133600" y="-76200"/>
            <a:ext cx="1066800" cy="3200400"/>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7152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Senate Bill 291</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9</a:t>
            </a:fld>
            <a:endParaRPr lang="en-US" dirty="0">
              <a:solidFill>
                <a:srgbClr val="0083A9">
                  <a:shade val="50000"/>
                </a:srgbClr>
              </a:solidFill>
            </a:endParaRPr>
          </a:p>
        </p:txBody>
      </p:sp>
      <p:sp>
        <p:nvSpPr>
          <p:cNvPr id="4" name="Subtitle 2"/>
          <p:cNvSpPr txBox="1">
            <a:spLocks/>
          </p:cNvSpPr>
          <p:nvPr/>
        </p:nvSpPr>
        <p:spPr>
          <a:xfrm>
            <a:off x="533400" y="1447800"/>
            <a:ext cx="8077200" cy="658812"/>
          </a:xfrm>
          <a:prstGeom prst="rect">
            <a:avLst/>
          </a:prstGeom>
        </p:spPr>
        <p:txBody>
          <a:bodyPr/>
          <a:lstStyle/>
          <a:p>
            <a:pPr>
              <a:buClr>
                <a:srgbClr val="439639"/>
              </a:buClr>
              <a:buSzPct val="80000"/>
              <a:defRPr/>
            </a:pPr>
            <a:r>
              <a:rPr lang="en-US" sz="2000" dirty="0" smtClean="0">
                <a:solidFill>
                  <a:srgbClr val="439639"/>
                </a:solidFill>
                <a:latin typeface="Verdana"/>
              </a:rPr>
              <a:t>June</a:t>
            </a:r>
            <a:r>
              <a:rPr lang="en-US" sz="2000" dirty="0">
                <a:solidFill>
                  <a:srgbClr val="439639"/>
                </a:solidFill>
                <a:latin typeface="Verdana"/>
              </a:rPr>
              <a:t>, </a:t>
            </a:r>
            <a:r>
              <a:rPr lang="en-US" sz="2000" dirty="0" smtClean="0">
                <a:solidFill>
                  <a:srgbClr val="439639"/>
                </a:solidFill>
                <a:latin typeface="Verdana"/>
              </a:rPr>
              <a:t>2010</a:t>
            </a:r>
            <a:endParaRPr lang="en-US" sz="2000" dirty="0">
              <a:solidFill>
                <a:srgbClr val="439639"/>
              </a:solidFill>
              <a:latin typeface="Verdana"/>
            </a:endParaRPr>
          </a:p>
          <a:p>
            <a:pPr>
              <a:buClr>
                <a:srgbClr val="439639"/>
              </a:buClr>
              <a:buSzPct val="80000"/>
              <a:defRPr/>
            </a:pPr>
            <a:endParaRPr lang="en-US" sz="2000" dirty="0" smtClean="0">
              <a:solidFill>
                <a:srgbClr val="439639"/>
              </a:solidFill>
              <a:latin typeface="Verdana"/>
            </a:endParaRPr>
          </a:p>
          <a:p>
            <a:pPr>
              <a:buClr>
                <a:srgbClr val="439639"/>
              </a:buClr>
              <a:buSzPct val="80000"/>
              <a:defRPr/>
            </a:pPr>
            <a:r>
              <a:rPr lang="en-US" sz="2000" dirty="0" smtClean="0">
                <a:solidFill>
                  <a:srgbClr val="439639"/>
                </a:solidFill>
                <a:latin typeface="Verdana"/>
              </a:rPr>
              <a:t>Directing </a:t>
            </a:r>
            <a:r>
              <a:rPr lang="en-US" sz="2000" dirty="0">
                <a:solidFill>
                  <a:srgbClr val="439639"/>
                </a:solidFill>
                <a:latin typeface="Verdana"/>
              </a:rPr>
              <a:t>school districts to adopt </a:t>
            </a:r>
            <a:r>
              <a:rPr lang="en-US" sz="2000" dirty="0" smtClean="0">
                <a:solidFill>
                  <a:srgbClr val="439639"/>
                </a:solidFill>
                <a:latin typeface="Verdana"/>
              </a:rPr>
              <a:t>teaching standards which were to include the following elements:</a:t>
            </a:r>
          </a:p>
          <a:p>
            <a:pPr>
              <a:buClr>
                <a:srgbClr val="439639"/>
              </a:buClr>
              <a:buSzPct val="80000"/>
              <a:defRPr/>
            </a:pPr>
            <a:r>
              <a:rPr lang="en-US" b="1" dirty="0">
                <a:solidFill>
                  <a:srgbClr val="439639"/>
                </a:solidFill>
                <a:latin typeface="Verdana"/>
              </a:rPr>
              <a:t>	</a:t>
            </a:r>
            <a:endParaRPr lang="en-US" b="1" dirty="0" smtClean="0">
              <a:solidFill>
                <a:srgbClr val="439639"/>
              </a:solidFill>
              <a:latin typeface="Verdana"/>
            </a:endParaRPr>
          </a:p>
          <a:p>
            <a:pPr>
              <a:buClr>
                <a:srgbClr val="439639"/>
              </a:buClr>
              <a:buSzPct val="80000"/>
              <a:defRPr/>
            </a:pPr>
            <a:r>
              <a:rPr lang="en-US" b="1" i="1" dirty="0">
                <a:solidFill>
                  <a:srgbClr val="0083A9">
                    <a:lumMod val="75000"/>
                  </a:srgbClr>
                </a:solidFill>
                <a:latin typeface="Verdana"/>
              </a:rPr>
              <a:t>	</a:t>
            </a:r>
            <a:r>
              <a:rPr lang="en-US" b="1" i="1" dirty="0" smtClean="0">
                <a:solidFill>
                  <a:srgbClr val="0083A9">
                    <a:lumMod val="75000"/>
                  </a:srgbClr>
                </a:solidFill>
                <a:latin typeface="Verdana"/>
              </a:rPr>
              <a:t>--</a:t>
            </a:r>
            <a:r>
              <a:rPr lang="en-US" b="1" i="1" dirty="0">
                <a:solidFill>
                  <a:srgbClr val="0083A9">
                    <a:lumMod val="75000"/>
                  </a:srgbClr>
                </a:solidFill>
                <a:latin typeface="Verdana"/>
              </a:rPr>
              <a:t>students actively engaged in learning </a:t>
            </a:r>
            <a:r>
              <a:rPr lang="en-US" b="1" i="1" dirty="0" smtClean="0">
                <a:solidFill>
                  <a:srgbClr val="0083A9">
                    <a:lumMod val="75000"/>
                  </a:srgbClr>
                </a:solidFill>
                <a:latin typeface="Verdana"/>
              </a:rPr>
              <a:t>process</a:t>
            </a:r>
            <a:br>
              <a:rPr lang="en-US" b="1" i="1" dirty="0" smtClean="0">
                <a:solidFill>
                  <a:srgbClr val="0083A9">
                    <a:lumMod val="75000"/>
                  </a:srgbClr>
                </a:solidFill>
                <a:latin typeface="Verdana"/>
              </a:rPr>
            </a:br>
            <a:endParaRPr lang="en-US" b="1" i="1" dirty="0" smtClean="0">
              <a:solidFill>
                <a:srgbClr val="0083A9">
                  <a:lumMod val="75000"/>
                </a:srgbClr>
              </a:solidFill>
              <a:latin typeface="Verdana"/>
            </a:endParaRPr>
          </a:p>
          <a:p>
            <a:pPr>
              <a:buClr>
                <a:srgbClr val="439639"/>
              </a:buClr>
              <a:buSzPct val="80000"/>
              <a:defRPr/>
            </a:pPr>
            <a:r>
              <a:rPr lang="en-US" b="1" i="1" dirty="0">
                <a:solidFill>
                  <a:srgbClr val="0083A9">
                    <a:lumMod val="75000"/>
                  </a:srgbClr>
                </a:solidFill>
                <a:latin typeface="Verdana"/>
              </a:rPr>
              <a:t>	</a:t>
            </a:r>
            <a:r>
              <a:rPr lang="en-US" b="1" i="1" dirty="0" smtClean="0">
                <a:solidFill>
                  <a:srgbClr val="0083A9">
                    <a:lumMod val="75000"/>
                  </a:srgbClr>
                </a:solidFill>
                <a:latin typeface="Verdana"/>
              </a:rPr>
              <a:t>--</a:t>
            </a:r>
            <a:r>
              <a:rPr lang="en-US" b="1" i="1" dirty="0">
                <a:solidFill>
                  <a:srgbClr val="0083A9">
                    <a:lumMod val="75000"/>
                  </a:srgbClr>
                </a:solidFill>
                <a:latin typeface="Verdana"/>
              </a:rPr>
              <a:t>various forms of </a:t>
            </a:r>
            <a:r>
              <a:rPr lang="en-US" b="1" i="1" dirty="0" smtClean="0">
                <a:solidFill>
                  <a:srgbClr val="0083A9">
                    <a:lumMod val="75000"/>
                  </a:srgbClr>
                </a:solidFill>
                <a:latin typeface="Verdana"/>
              </a:rPr>
              <a:t>assessment</a:t>
            </a:r>
            <a:br>
              <a:rPr lang="en-US" b="1" i="1" dirty="0" smtClean="0">
                <a:solidFill>
                  <a:srgbClr val="0083A9">
                    <a:lumMod val="75000"/>
                  </a:srgbClr>
                </a:solidFill>
                <a:latin typeface="Verdana"/>
              </a:rPr>
            </a:br>
            <a:endParaRPr lang="en-US" b="1" i="1" dirty="0" smtClean="0">
              <a:solidFill>
                <a:srgbClr val="0083A9">
                  <a:lumMod val="75000"/>
                </a:srgbClr>
              </a:solidFill>
              <a:latin typeface="Verdana"/>
            </a:endParaRPr>
          </a:p>
          <a:p>
            <a:pPr>
              <a:buClr>
                <a:srgbClr val="439639"/>
              </a:buClr>
              <a:buSzPct val="80000"/>
              <a:defRPr/>
            </a:pPr>
            <a:r>
              <a:rPr lang="en-US" b="1" i="1" dirty="0">
                <a:solidFill>
                  <a:srgbClr val="0083A9">
                    <a:lumMod val="75000"/>
                  </a:srgbClr>
                </a:solidFill>
                <a:latin typeface="Verdana"/>
              </a:rPr>
              <a:t>	</a:t>
            </a:r>
            <a:r>
              <a:rPr lang="en-US" b="1" i="1" dirty="0" smtClean="0">
                <a:solidFill>
                  <a:srgbClr val="0083A9">
                    <a:lumMod val="75000"/>
                  </a:srgbClr>
                </a:solidFill>
                <a:latin typeface="Verdana"/>
              </a:rPr>
              <a:t>--</a:t>
            </a:r>
            <a:r>
              <a:rPr lang="en-US" b="1" i="1" dirty="0">
                <a:solidFill>
                  <a:srgbClr val="0083A9">
                    <a:lumMod val="75000"/>
                  </a:srgbClr>
                </a:solidFill>
                <a:latin typeface="Verdana"/>
              </a:rPr>
              <a:t>teacher is prepared and knowledgeable of </a:t>
            </a:r>
            <a:r>
              <a:rPr lang="en-US" b="1" i="1" dirty="0" smtClean="0">
                <a:solidFill>
                  <a:srgbClr val="0083A9">
                    <a:lumMod val="75000"/>
                  </a:srgbClr>
                </a:solidFill>
                <a:latin typeface="Verdana"/>
              </a:rPr>
              <a:t>content</a:t>
            </a:r>
            <a:br>
              <a:rPr lang="en-US" b="1" i="1" dirty="0" smtClean="0">
                <a:solidFill>
                  <a:srgbClr val="0083A9">
                    <a:lumMod val="75000"/>
                  </a:srgbClr>
                </a:solidFill>
                <a:latin typeface="Verdana"/>
              </a:rPr>
            </a:br>
            <a:endParaRPr lang="en-US" b="1" i="1" dirty="0" smtClean="0">
              <a:solidFill>
                <a:srgbClr val="0083A9">
                  <a:lumMod val="75000"/>
                </a:srgbClr>
              </a:solidFill>
              <a:latin typeface="Verdana"/>
            </a:endParaRPr>
          </a:p>
          <a:p>
            <a:pPr>
              <a:buClr>
                <a:srgbClr val="439639"/>
              </a:buClr>
              <a:buSzPct val="80000"/>
              <a:defRPr/>
            </a:pPr>
            <a:r>
              <a:rPr lang="en-US" b="1" i="1" dirty="0">
                <a:solidFill>
                  <a:srgbClr val="0083A9">
                    <a:lumMod val="75000"/>
                  </a:srgbClr>
                </a:solidFill>
                <a:latin typeface="Verdana"/>
              </a:rPr>
              <a:t>	</a:t>
            </a:r>
            <a:r>
              <a:rPr lang="en-US" b="1" i="1" dirty="0" smtClean="0">
                <a:solidFill>
                  <a:srgbClr val="0083A9">
                    <a:lumMod val="75000"/>
                  </a:srgbClr>
                </a:solidFill>
                <a:latin typeface="Verdana"/>
              </a:rPr>
              <a:t>--</a:t>
            </a:r>
            <a:r>
              <a:rPr lang="en-US" b="1" i="1" dirty="0">
                <a:solidFill>
                  <a:srgbClr val="0083A9">
                    <a:lumMod val="75000"/>
                  </a:srgbClr>
                </a:solidFill>
                <a:latin typeface="Verdana"/>
              </a:rPr>
              <a:t>uses professional communication and interaction </a:t>
            </a:r>
            <a:r>
              <a:rPr lang="en-US" b="1" i="1" dirty="0" smtClean="0">
                <a:solidFill>
                  <a:srgbClr val="0083A9">
                    <a:lumMod val="75000"/>
                  </a:srgbClr>
                </a:solidFill>
                <a:latin typeface="Verdana"/>
              </a:rPr>
              <a:t>in 	   school community</a:t>
            </a:r>
            <a:br>
              <a:rPr lang="en-US" b="1" i="1" dirty="0" smtClean="0">
                <a:solidFill>
                  <a:srgbClr val="0083A9">
                    <a:lumMod val="75000"/>
                  </a:srgbClr>
                </a:solidFill>
                <a:latin typeface="Verdana"/>
              </a:rPr>
            </a:br>
            <a:endParaRPr lang="en-US" b="1" i="1" dirty="0" smtClean="0">
              <a:solidFill>
                <a:srgbClr val="0083A9">
                  <a:lumMod val="75000"/>
                </a:srgbClr>
              </a:solidFill>
              <a:latin typeface="Verdana"/>
            </a:endParaRPr>
          </a:p>
          <a:p>
            <a:pPr>
              <a:buClr>
                <a:srgbClr val="439639"/>
              </a:buClr>
              <a:buSzPct val="80000"/>
              <a:defRPr/>
            </a:pPr>
            <a:r>
              <a:rPr lang="en-US" b="1" i="1" dirty="0">
                <a:solidFill>
                  <a:srgbClr val="0083A9">
                    <a:lumMod val="75000"/>
                  </a:srgbClr>
                </a:solidFill>
                <a:latin typeface="Verdana"/>
              </a:rPr>
              <a:t>	</a:t>
            </a:r>
            <a:r>
              <a:rPr lang="en-US" b="1" i="1" dirty="0" smtClean="0">
                <a:solidFill>
                  <a:srgbClr val="0083A9">
                    <a:lumMod val="75000"/>
                  </a:srgbClr>
                </a:solidFill>
                <a:latin typeface="Verdana"/>
              </a:rPr>
              <a:t>--</a:t>
            </a:r>
            <a:r>
              <a:rPr lang="en-US" b="1" i="1" dirty="0">
                <a:solidFill>
                  <a:srgbClr val="0083A9">
                    <a:lumMod val="75000"/>
                  </a:srgbClr>
                </a:solidFill>
                <a:latin typeface="Verdana"/>
              </a:rPr>
              <a:t>keeps current on instructional </a:t>
            </a:r>
            <a:r>
              <a:rPr lang="en-US" b="1" i="1" dirty="0" smtClean="0">
                <a:solidFill>
                  <a:srgbClr val="0083A9">
                    <a:lumMod val="75000"/>
                  </a:srgbClr>
                </a:solidFill>
                <a:latin typeface="Verdana"/>
              </a:rPr>
              <a:t>knowledge</a:t>
            </a:r>
            <a:br>
              <a:rPr lang="en-US" b="1" i="1" dirty="0" smtClean="0">
                <a:solidFill>
                  <a:srgbClr val="0083A9">
                    <a:lumMod val="75000"/>
                  </a:srgbClr>
                </a:solidFill>
                <a:latin typeface="Verdana"/>
              </a:rPr>
            </a:br>
            <a:endParaRPr lang="en-US" b="1" i="1" dirty="0" smtClean="0">
              <a:solidFill>
                <a:srgbClr val="0083A9">
                  <a:lumMod val="75000"/>
                </a:srgbClr>
              </a:solidFill>
              <a:latin typeface="Verdana"/>
            </a:endParaRPr>
          </a:p>
          <a:p>
            <a:pPr>
              <a:buClr>
                <a:srgbClr val="439639"/>
              </a:buClr>
              <a:buSzPct val="80000"/>
              <a:defRPr/>
            </a:pPr>
            <a:r>
              <a:rPr lang="en-US" b="1" i="1" dirty="0">
                <a:solidFill>
                  <a:srgbClr val="0083A9">
                    <a:lumMod val="75000"/>
                  </a:srgbClr>
                </a:solidFill>
                <a:latin typeface="Verdana"/>
              </a:rPr>
              <a:t>	</a:t>
            </a:r>
            <a:r>
              <a:rPr lang="en-US" b="1" i="1" dirty="0" smtClean="0">
                <a:solidFill>
                  <a:srgbClr val="0083A9">
                    <a:lumMod val="75000"/>
                  </a:srgbClr>
                </a:solidFill>
                <a:latin typeface="Verdana"/>
              </a:rPr>
              <a:t>--</a:t>
            </a:r>
            <a:r>
              <a:rPr lang="en-US" b="1" i="1" dirty="0">
                <a:solidFill>
                  <a:srgbClr val="0083A9">
                    <a:lumMod val="75000"/>
                  </a:srgbClr>
                </a:solidFill>
                <a:latin typeface="Verdana"/>
              </a:rPr>
              <a:t>responsible professional in overall mission of school</a:t>
            </a:r>
          </a:p>
          <a:p>
            <a:pPr marL="36513" indent="-265113">
              <a:buClr>
                <a:srgbClr val="439639"/>
              </a:buClr>
              <a:buSzPct val="80000"/>
              <a:buFont typeface="Wingdings 2" pitchFamily="18" charset="2"/>
              <a:buChar char=""/>
              <a:defRPr/>
            </a:pPr>
            <a:endParaRPr lang="en-US" b="1" dirty="0">
              <a:solidFill>
                <a:srgbClr val="439639"/>
              </a:solidFill>
              <a:latin typeface="Verdana"/>
            </a:endParaRPr>
          </a:p>
          <a:p>
            <a:pPr algn="ctr">
              <a:buClr>
                <a:srgbClr val="439639"/>
              </a:buClr>
              <a:buSzPct val="80000"/>
              <a:defRPr/>
            </a:pPr>
            <a:endParaRPr lang="en-US" b="1" dirty="0" smtClean="0">
              <a:solidFill>
                <a:srgbClr val="439639"/>
              </a:solidFill>
              <a:latin typeface="Verdana"/>
            </a:endParaRPr>
          </a:p>
          <a:p>
            <a:pPr marL="36513" indent="-265113">
              <a:buClr>
                <a:srgbClr val="439639"/>
              </a:buClr>
              <a:buSzPct val="80000"/>
              <a:buFont typeface="Wingdings 2" pitchFamily="18" charset="2"/>
              <a:buChar char=""/>
              <a:defRPr/>
            </a:pPr>
            <a:endParaRPr lang="en-US" b="1" dirty="0">
              <a:solidFill>
                <a:srgbClr val="439639"/>
              </a:solidFill>
              <a:latin typeface="Verdana"/>
            </a:endParaRPr>
          </a:p>
          <a:p>
            <a:pPr marL="36513" indent="-265113">
              <a:buClr>
                <a:srgbClr val="439639"/>
              </a:buClr>
              <a:buSzPct val="80000"/>
              <a:buFont typeface="Wingdings 2" pitchFamily="18" charset="2"/>
              <a:buChar char=""/>
              <a:defRPr/>
            </a:pPr>
            <a:endParaRPr lang="en-US" b="1" dirty="0" smtClean="0">
              <a:solidFill>
                <a:srgbClr val="439639"/>
              </a:solidFill>
              <a:latin typeface="Verdana"/>
            </a:endParaRPr>
          </a:p>
        </p:txBody>
      </p:sp>
    </p:spTree>
    <p:extLst>
      <p:ext uri="{BB962C8B-B14F-4D97-AF65-F5344CB8AC3E}">
        <p14:creationId xmlns:p14="http://schemas.microsoft.com/office/powerpoint/2010/main" xmlns="" val="1886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fontScale="90000"/>
          </a:bodyPr>
          <a:lstStyle/>
          <a:p>
            <a:pPr fontAlgn="auto">
              <a:spcAft>
                <a:spcPts val="0"/>
              </a:spcAft>
              <a:defRPr/>
            </a:pPr>
            <a:r>
              <a:rPr lang="en-US" dirty="0" smtClean="0">
                <a:solidFill>
                  <a:srgbClr val="004B8D"/>
                </a:solidFill>
              </a:rPr>
              <a:t> </a:t>
            </a:r>
            <a:br>
              <a:rPr lang="en-US" dirty="0" smtClean="0">
                <a:solidFill>
                  <a:srgbClr val="004B8D"/>
                </a:solidFill>
              </a:rPr>
            </a:br>
            <a:r>
              <a:rPr lang="en-US" sz="4400" dirty="0" smtClean="0">
                <a:solidFill>
                  <a:schemeClr val="bg2">
                    <a:lumMod val="75000"/>
                  </a:schemeClr>
                </a:solidFill>
              </a:rPr>
              <a:t>MENTORING</a:t>
            </a:r>
            <a:endParaRPr lang="en-US" sz="4400" dirty="0">
              <a:solidFill>
                <a:schemeClr val="bg2">
                  <a:lumMod val="75000"/>
                </a:schemeClr>
              </a:solidFill>
            </a:endParaRPr>
          </a:p>
        </p:txBody>
      </p:sp>
      <p:sp>
        <p:nvSpPr>
          <p:cNvPr id="7" name="Content Placeholder 6"/>
          <p:cNvSpPr>
            <a:spLocks noGrp="1"/>
          </p:cNvSpPr>
          <p:nvPr>
            <p:ph sz="half" idx="1"/>
          </p:nvPr>
        </p:nvSpPr>
        <p:spPr>
          <a:xfrm>
            <a:off x="514352" y="530352"/>
            <a:ext cx="4057648" cy="4575048"/>
          </a:xfrm>
        </p:spPr>
        <p:txBody>
          <a:bodyPr/>
          <a:lstStyle/>
          <a:p>
            <a:pPr marL="0" indent="0">
              <a:buNone/>
            </a:pPr>
            <a:r>
              <a:rPr lang="en-US" sz="2800" dirty="0" smtClean="0">
                <a:solidFill>
                  <a:schemeClr val="bg2">
                    <a:lumMod val="75000"/>
                  </a:schemeClr>
                </a:solidFill>
                <a:latin typeface="Corbel" pitchFamily="34" charset="0"/>
              </a:rPr>
              <a:t>Upon </a:t>
            </a:r>
            <a:r>
              <a:rPr lang="en-US" sz="2800" dirty="0">
                <a:solidFill>
                  <a:schemeClr val="bg2">
                    <a:lumMod val="75000"/>
                  </a:schemeClr>
                </a:solidFill>
                <a:latin typeface="Corbel" pitchFamily="34" charset="0"/>
              </a:rPr>
              <a:t>accepting a position in a school, </a:t>
            </a:r>
            <a:r>
              <a:rPr lang="en-US" sz="2800" dirty="0" smtClean="0">
                <a:solidFill>
                  <a:schemeClr val="bg2">
                    <a:lumMod val="75000"/>
                  </a:schemeClr>
                </a:solidFill>
                <a:latin typeface="Corbel" pitchFamily="34" charset="0"/>
              </a:rPr>
              <a:t>new teachers are sometimes </a:t>
            </a:r>
            <a:r>
              <a:rPr lang="en-US" sz="2800" b="1" i="1" dirty="0">
                <a:solidFill>
                  <a:schemeClr val="bg1"/>
                </a:solidFill>
                <a:latin typeface="Corbel" pitchFamily="34" charset="0"/>
              </a:rPr>
              <a:t>left to succeed or fail </a:t>
            </a:r>
            <a:r>
              <a:rPr lang="en-US" sz="2800" b="1" i="1" dirty="0" smtClean="0">
                <a:solidFill>
                  <a:schemeClr val="bg1"/>
                </a:solidFill>
                <a:latin typeface="Corbel" pitchFamily="34" charset="0"/>
              </a:rPr>
              <a:t/>
            </a:r>
            <a:br>
              <a:rPr lang="en-US" sz="2800" b="1" i="1" dirty="0" smtClean="0">
                <a:solidFill>
                  <a:schemeClr val="bg1"/>
                </a:solidFill>
                <a:latin typeface="Corbel" pitchFamily="34" charset="0"/>
              </a:rPr>
            </a:br>
            <a:r>
              <a:rPr lang="en-US" sz="2800" b="1" i="1" dirty="0" smtClean="0">
                <a:solidFill>
                  <a:schemeClr val="bg1"/>
                </a:solidFill>
                <a:latin typeface="Corbel" pitchFamily="34" charset="0"/>
              </a:rPr>
              <a:t>on </a:t>
            </a:r>
            <a:r>
              <a:rPr lang="en-US" sz="2800" b="1" i="1" dirty="0">
                <a:solidFill>
                  <a:schemeClr val="bg1"/>
                </a:solidFill>
                <a:latin typeface="Corbel" pitchFamily="34" charset="0"/>
              </a:rPr>
              <a:t>their own</a:t>
            </a:r>
            <a:r>
              <a:rPr lang="en-US" sz="2800" dirty="0">
                <a:solidFill>
                  <a:schemeClr val="bg2">
                    <a:lumMod val="75000"/>
                  </a:schemeClr>
                </a:solidFill>
                <a:latin typeface="Corbel" pitchFamily="34" charset="0"/>
              </a:rPr>
              <a:t> within the confines of their classrooms—often likened to a “lost at sea” or “sink or swim” experience. </a:t>
            </a:r>
            <a:endParaRPr lang="en-US" sz="2800" dirty="0">
              <a:solidFill>
                <a:schemeClr val="bg2">
                  <a:lumMod val="50000"/>
                </a:schemeClr>
              </a:solidFill>
              <a:latin typeface="Corbel" pitchFamily="34"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90</a:t>
            </a:fld>
            <a:endParaRPr lang="en-US" dirty="0">
              <a:solidFill>
                <a:srgbClr val="0083A9">
                  <a:shade val="50000"/>
                </a:srgbClr>
              </a:solidFill>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800600" y="1752600"/>
            <a:ext cx="3777803" cy="2514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82462298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50925"/>
          </a:xfrm>
        </p:spPr>
        <p:txBody>
          <a:bodyPr anchor="t" anchorCtr="0">
            <a:noAutofit/>
          </a:bodyPr>
          <a:lstStyle/>
          <a:p>
            <a:pPr algn="ctr" fontAlgn="auto">
              <a:spcAft>
                <a:spcPts val="0"/>
              </a:spcAft>
              <a:defRPr/>
            </a:pPr>
            <a:r>
              <a:rPr lang="en-US" dirty="0" smtClean="0">
                <a:solidFill>
                  <a:srgbClr val="004B8D"/>
                </a:solidFill>
              </a:rPr>
              <a:t>Mentoring:  </a:t>
            </a:r>
            <a:r>
              <a:rPr lang="en-US" sz="4800" dirty="0" smtClean="0">
                <a:solidFill>
                  <a:srgbClr val="004B8D"/>
                </a:solidFill>
                <a:latin typeface="Desyrel" pitchFamily="2" charset="0"/>
              </a:rPr>
              <a:t>The Variance</a:t>
            </a:r>
            <a:endParaRPr lang="en-US" sz="4800" dirty="0">
              <a:solidFill>
                <a:srgbClr val="004B8D"/>
              </a:solidFill>
              <a:latin typeface="Desyrel" pitchFamily="2"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91</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sz="2400" dirty="0" smtClean="0">
                <a:solidFill>
                  <a:srgbClr val="439639"/>
                </a:solidFill>
                <a:latin typeface="Verdana"/>
              </a:rPr>
              <a:t/>
            </a:r>
            <a:br>
              <a:rPr lang="en-US" sz="2400" dirty="0" smtClean="0">
                <a:solidFill>
                  <a:srgbClr val="439639"/>
                </a:solidFill>
                <a:latin typeface="Verdana"/>
              </a:rPr>
            </a:br>
            <a:r>
              <a:rPr lang="en-US" sz="2400" dirty="0" smtClean="0">
                <a:solidFill>
                  <a:srgbClr val="439639"/>
                </a:solidFill>
                <a:latin typeface="Verdana"/>
              </a:rPr>
              <a:t>Mentoring programs can vary:</a:t>
            </a:r>
          </a:p>
          <a:p>
            <a:pPr>
              <a:buClr>
                <a:srgbClr val="439639"/>
              </a:buClr>
              <a:buSzPct val="80000"/>
              <a:defRPr/>
            </a:pPr>
            <a:endParaRPr lang="en-US" sz="2400" dirty="0">
              <a:solidFill>
                <a:srgbClr val="439639"/>
              </a:solidFill>
              <a:latin typeface="Verdana"/>
            </a:endParaRPr>
          </a:p>
          <a:p>
            <a:pPr marL="342900" indent="-342900">
              <a:buClr>
                <a:srgbClr val="439639"/>
              </a:buClr>
              <a:buSzPct val="80000"/>
              <a:buFont typeface="Arial" pitchFamily="34" charset="0"/>
              <a:buChar char="•"/>
              <a:defRPr/>
            </a:pPr>
            <a:r>
              <a:rPr lang="en-US" sz="2400" dirty="0">
                <a:solidFill>
                  <a:srgbClr val="439639"/>
                </a:solidFill>
                <a:latin typeface="Verdana"/>
              </a:rPr>
              <a:t>from a </a:t>
            </a:r>
            <a:r>
              <a:rPr lang="en-US" sz="2400" b="1" i="1" dirty="0">
                <a:solidFill>
                  <a:schemeClr val="bg2">
                    <a:lumMod val="75000"/>
                  </a:schemeClr>
                </a:solidFill>
                <a:latin typeface="Verdana"/>
              </a:rPr>
              <a:t>single meeting </a:t>
            </a:r>
            <a:r>
              <a:rPr lang="en-US" sz="2400" dirty="0">
                <a:solidFill>
                  <a:srgbClr val="439639"/>
                </a:solidFill>
                <a:latin typeface="Verdana"/>
              </a:rPr>
              <a:t>between mentor and </a:t>
            </a:r>
            <a:r>
              <a:rPr lang="en-US" sz="2400" dirty="0" smtClean="0">
                <a:solidFill>
                  <a:srgbClr val="439639"/>
                </a:solidFill>
                <a:latin typeface="Verdana"/>
              </a:rPr>
              <a:t>protégés </a:t>
            </a:r>
            <a:r>
              <a:rPr lang="en-US" sz="2400" dirty="0">
                <a:solidFill>
                  <a:srgbClr val="439639"/>
                </a:solidFill>
                <a:latin typeface="Verdana"/>
              </a:rPr>
              <a:t>at the beginning of a school year, to a </a:t>
            </a:r>
            <a:r>
              <a:rPr lang="en-US" sz="2400" b="1" i="1" dirty="0">
                <a:solidFill>
                  <a:schemeClr val="bg2">
                    <a:lumMod val="75000"/>
                  </a:schemeClr>
                </a:solidFill>
                <a:latin typeface="Verdana"/>
              </a:rPr>
              <a:t>highly structured program </a:t>
            </a:r>
            <a:r>
              <a:rPr lang="en-US" sz="2400" dirty="0">
                <a:solidFill>
                  <a:srgbClr val="439639"/>
                </a:solidFill>
                <a:latin typeface="Verdana"/>
              </a:rPr>
              <a:t>involving frequent meetings over a couple of years between mentors and </a:t>
            </a:r>
            <a:r>
              <a:rPr lang="en-US" sz="2400" dirty="0" smtClean="0">
                <a:solidFill>
                  <a:srgbClr val="439639"/>
                </a:solidFill>
                <a:latin typeface="Verdana"/>
              </a:rPr>
              <a:t>protégés </a:t>
            </a:r>
            <a:r>
              <a:rPr lang="en-US" sz="2400" dirty="0">
                <a:solidFill>
                  <a:srgbClr val="439639"/>
                </a:solidFill>
                <a:latin typeface="Verdana"/>
              </a:rPr>
              <a:t>who are provided with time away from their normal teaching schedules</a:t>
            </a:r>
          </a:p>
          <a:p>
            <a:pPr>
              <a:buClr>
                <a:srgbClr val="439639"/>
              </a:buClr>
              <a:buSzPct val="80000"/>
              <a:defRPr/>
            </a:pPr>
            <a:endParaRPr lang="en-US" sz="2400" dirty="0" smtClean="0">
              <a:solidFill>
                <a:srgbClr val="439639"/>
              </a:solidFill>
              <a:latin typeface="Verdana"/>
            </a:endParaRPr>
          </a:p>
          <a:p>
            <a:pPr>
              <a:buClr>
                <a:srgbClr val="439639"/>
              </a:buClr>
              <a:buSzPct val="80000"/>
              <a:defRPr/>
            </a:pPr>
            <a:endParaRPr lang="en-US" sz="2400" dirty="0">
              <a:solidFill>
                <a:srgbClr val="439639"/>
              </a:solidFill>
              <a:latin typeface="Verdana"/>
            </a:endParaRPr>
          </a:p>
          <a:p>
            <a:pPr>
              <a:buClr>
                <a:srgbClr val="439639"/>
              </a:buClr>
              <a:buSzPct val="80000"/>
              <a:defRPr/>
            </a:pPr>
            <a:endParaRPr lang="en-US" sz="2400" b="1" dirty="0">
              <a:solidFill>
                <a:srgbClr val="439639"/>
              </a:solidFill>
              <a:latin typeface="Verdana"/>
            </a:endParaRPr>
          </a:p>
        </p:txBody>
      </p:sp>
    </p:spTree>
    <p:extLst>
      <p:ext uri="{BB962C8B-B14F-4D97-AF65-F5344CB8AC3E}">
        <p14:creationId xmlns:p14="http://schemas.microsoft.com/office/powerpoint/2010/main" xmlns="" val="357746956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50925"/>
          </a:xfrm>
        </p:spPr>
        <p:txBody>
          <a:bodyPr anchor="t" anchorCtr="0">
            <a:noAutofit/>
          </a:bodyPr>
          <a:lstStyle/>
          <a:p>
            <a:pPr algn="ctr" fontAlgn="auto">
              <a:spcAft>
                <a:spcPts val="0"/>
              </a:spcAft>
              <a:defRPr/>
            </a:pPr>
            <a:r>
              <a:rPr lang="en-US" dirty="0" smtClean="0">
                <a:solidFill>
                  <a:srgbClr val="004B8D"/>
                </a:solidFill>
              </a:rPr>
              <a:t>Mentoring:  </a:t>
            </a:r>
            <a:r>
              <a:rPr lang="en-US" sz="4800" dirty="0" smtClean="0">
                <a:solidFill>
                  <a:srgbClr val="004B8D"/>
                </a:solidFill>
                <a:latin typeface="Desyrel" pitchFamily="2" charset="0"/>
              </a:rPr>
              <a:t>The Variance</a:t>
            </a:r>
            <a:endParaRPr lang="en-US" sz="4800" dirty="0">
              <a:solidFill>
                <a:srgbClr val="004B8D"/>
              </a:solidFill>
              <a:latin typeface="Desyrel" pitchFamily="2"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92</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sz="2400" dirty="0" smtClean="0">
                <a:solidFill>
                  <a:srgbClr val="439639"/>
                </a:solidFill>
                <a:latin typeface="Verdana"/>
              </a:rPr>
              <a:t/>
            </a:r>
            <a:br>
              <a:rPr lang="en-US" sz="2400" dirty="0" smtClean="0">
                <a:solidFill>
                  <a:srgbClr val="439639"/>
                </a:solidFill>
                <a:latin typeface="Verdana"/>
              </a:rPr>
            </a:br>
            <a:r>
              <a:rPr lang="en-US" sz="2400" dirty="0" smtClean="0">
                <a:solidFill>
                  <a:srgbClr val="439639"/>
                </a:solidFill>
                <a:latin typeface="Verdana"/>
              </a:rPr>
              <a:t>Mentoring programs can vary:</a:t>
            </a:r>
          </a:p>
          <a:p>
            <a:pPr>
              <a:buClr>
                <a:srgbClr val="439639"/>
              </a:buClr>
              <a:buSzPct val="80000"/>
              <a:defRPr/>
            </a:pPr>
            <a:endParaRPr lang="en-US" sz="2400" dirty="0">
              <a:solidFill>
                <a:srgbClr val="439639"/>
              </a:solidFill>
              <a:latin typeface="Verdana"/>
            </a:endParaRPr>
          </a:p>
          <a:p>
            <a:pPr marL="342900" indent="-342900">
              <a:buClr>
                <a:srgbClr val="439639"/>
              </a:buClr>
              <a:buSzPct val="80000"/>
              <a:buFont typeface="Arial" pitchFamily="34" charset="0"/>
              <a:buChar char="•"/>
              <a:defRPr/>
            </a:pPr>
            <a:r>
              <a:rPr lang="en-US" sz="2400" dirty="0">
                <a:solidFill>
                  <a:srgbClr val="439639"/>
                </a:solidFill>
                <a:latin typeface="Verdana"/>
              </a:rPr>
              <a:t>a</a:t>
            </a:r>
            <a:r>
              <a:rPr lang="en-US" sz="2400" dirty="0" smtClean="0">
                <a:solidFill>
                  <a:srgbClr val="439639"/>
                </a:solidFill>
                <a:latin typeface="Verdana"/>
              </a:rPr>
              <a:t>s some are </a:t>
            </a:r>
            <a:r>
              <a:rPr lang="en-US" sz="2400" dirty="0">
                <a:solidFill>
                  <a:srgbClr val="439639"/>
                </a:solidFill>
                <a:latin typeface="Verdana"/>
              </a:rPr>
              <a:t>primarily </a:t>
            </a:r>
            <a:r>
              <a:rPr lang="en-US" sz="2400" b="1" i="1" dirty="0">
                <a:solidFill>
                  <a:schemeClr val="bg2">
                    <a:lumMod val="75000"/>
                  </a:schemeClr>
                </a:solidFill>
                <a:latin typeface="Verdana"/>
              </a:rPr>
              <a:t>developmental and designed to foster growth </a:t>
            </a:r>
            <a:r>
              <a:rPr lang="en-US" sz="2400" dirty="0">
                <a:solidFill>
                  <a:srgbClr val="439639"/>
                </a:solidFill>
                <a:latin typeface="Verdana"/>
              </a:rPr>
              <a:t>on the part of </a:t>
            </a:r>
            <a:r>
              <a:rPr lang="en-US" sz="2400" dirty="0" smtClean="0">
                <a:solidFill>
                  <a:srgbClr val="439639"/>
                </a:solidFill>
                <a:latin typeface="Verdana"/>
              </a:rPr>
              <a:t>newcomers. Others </a:t>
            </a:r>
            <a:r>
              <a:rPr lang="en-US" sz="2400" dirty="0">
                <a:solidFill>
                  <a:srgbClr val="439639"/>
                </a:solidFill>
                <a:latin typeface="Verdana"/>
              </a:rPr>
              <a:t>are </a:t>
            </a:r>
            <a:r>
              <a:rPr lang="en-US" sz="2400" dirty="0" smtClean="0">
                <a:solidFill>
                  <a:srgbClr val="439639"/>
                </a:solidFill>
                <a:latin typeface="Verdana"/>
              </a:rPr>
              <a:t>also designed </a:t>
            </a:r>
            <a:r>
              <a:rPr lang="en-US" sz="2400" dirty="0">
                <a:solidFill>
                  <a:srgbClr val="439639"/>
                </a:solidFill>
                <a:latin typeface="Verdana"/>
              </a:rPr>
              <a:t>to assess, and perhaps </a:t>
            </a:r>
            <a:r>
              <a:rPr lang="en-US" sz="2400" b="1" i="1" dirty="0">
                <a:solidFill>
                  <a:schemeClr val="bg2">
                    <a:lumMod val="75000"/>
                  </a:schemeClr>
                </a:solidFill>
                <a:latin typeface="Verdana"/>
              </a:rPr>
              <a:t>weed out, those deemed </a:t>
            </a:r>
            <a:r>
              <a:rPr lang="en-US" sz="2400" b="1" i="1" dirty="0" smtClean="0">
                <a:solidFill>
                  <a:schemeClr val="bg2">
                    <a:lumMod val="75000"/>
                  </a:schemeClr>
                </a:solidFill>
                <a:latin typeface="Verdana"/>
              </a:rPr>
              <a:t>ill-suited </a:t>
            </a:r>
            <a:r>
              <a:rPr lang="en-US" sz="2400" dirty="0">
                <a:solidFill>
                  <a:srgbClr val="439639"/>
                </a:solidFill>
                <a:latin typeface="Verdana"/>
              </a:rPr>
              <a:t>for the job. </a:t>
            </a:r>
            <a:endParaRPr lang="en-US" sz="2400" dirty="0" smtClean="0">
              <a:solidFill>
                <a:srgbClr val="439639"/>
              </a:solidFill>
              <a:latin typeface="Verdana"/>
            </a:endParaRPr>
          </a:p>
          <a:p>
            <a:pPr>
              <a:buClr>
                <a:srgbClr val="439639"/>
              </a:buClr>
              <a:buSzPct val="80000"/>
              <a:defRPr/>
            </a:pPr>
            <a:endParaRPr lang="en-US" sz="2400" dirty="0">
              <a:solidFill>
                <a:srgbClr val="439639"/>
              </a:solidFill>
              <a:latin typeface="Verdana"/>
            </a:endParaRPr>
          </a:p>
          <a:p>
            <a:pPr>
              <a:buClr>
                <a:srgbClr val="439639"/>
              </a:buClr>
              <a:buSzPct val="80000"/>
              <a:defRPr/>
            </a:pPr>
            <a:endParaRPr lang="en-US" sz="2400" b="1" dirty="0">
              <a:solidFill>
                <a:srgbClr val="439639"/>
              </a:solidFill>
              <a:latin typeface="Verdana"/>
            </a:endParaRPr>
          </a:p>
        </p:txBody>
      </p:sp>
    </p:spTree>
    <p:extLst>
      <p:ext uri="{BB962C8B-B14F-4D97-AF65-F5344CB8AC3E}">
        <p14:creationId xmlns:p14="http://schemas.microsoft.com/office/powerpoint/2010/main" xmlns="" val="40652630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50925"/>
          </a:xfrm>
        </p:spPr>
        <p:txBody>
          <a:bodyPr anchor="t" anchorCtr="0">
            <a:noAutofit/>
          </a:bodyPr>
          <a:lstStyle/>
          <a:p>
            <a:pPr algn="ctr" fontAlgn="auto">
              <a:spcAft>
                <a:spcPts val="0"/>
              </a:spcAft>
              <a:defRPr/>
            </a:pPr>
            <a:r>
              <a:rPr lang="en-US" dirty="0" smtClean="0">
                <a:solidFill>
                  <a:srgbClr val="004B8D"/>
                </a:solidFill>
              </a:rPr>
              <a:t>Mentoring:  </a:t>
            </a:r>
            <a:r>
              <a:rPr lang="en-US" sz="4800" dirty="0" smtClean="0">
                <a:solidFill>
                  <a:srgbClr val="004B8D"/>
                </a:solidFill>
                <a:latin typeface="Desyrel" pitchFamily="2" charset="0"/>
              </a:rPr>
              <a:t>The Variance</a:t>
            </a:r>
            <a:endParaRPr lang="en-US" sz="4800" dirty="0">
              <a:solidFill>
                <a:srgbClr val="004B8D"/>
              </a:solidFill>
              <a:latin typeface="Desyrel" pitchFamily="2"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93</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sz="2400" dirty="0" smtClean="0">
                <a:solidFill>
                  <a:srgbClr val="439639"/>
                </a:solidFill>
                <a:latin typeface="Verdana"/>
              </a:rPr>
              <a:t/>
            </a:r>
            <a:br>
              <a:rPr lang="en-US" sz="2400" dirty="0" smtClean="0">
                <a:solidFill>
                  <a:srgbClr val="439639"/>
                </a:solidFill>
                <a:latin typeface="Verdana"/>
              </a:rPr>
            </a:br>
            <a:r>
              <a:rPr lang="en-US" sz="2400" dirty="0" smtClean="0">
                <a:solidFill>
                  <a:srgbClr val="439639"/>
                </a:solidFill>
                <a:latin typeface="Verdana"/>
              </a:rPr>
              <a:t>Mentoring programs can vary:</a:t>
            </a:r>
          </a:p>
          <a:p>
            <a:pPr>
              <a:buClr>
                <a:srgbClr val="439639"/>
              </a:buClr>
              <a:buSzPct val="80000"/>
              <a:defRPr/>
            </a:pPr>
            <a:endParaRPr lang="en-US" sz="2400" dirty="0">
              <a:solidFill>
                <a:srgbClr val="439639"/>
              </a:solidFill>
              <a:latin typeface="Verdana"/>
            </a:endParaRPr>
          </a:p>
          <a:p>
            <a:pPr marL="342900" indent="-342900">
              <a:buClr>
                <a:srgbClr val="439639"/>
              </a:buClr>
              <a:buSzPct val="80000"/>
              <a:buFont typeface="Arial" pitchFamily="34" charset="0"/>
              <a:buChar char="•"/>
              <a:defRPr/>
            </a:pPr>
            <a:r>
              <a:rPr lang="en-US" sz="2400" dirty="0" smtClean="0">
                <a:solidFill>
                  <a:srgbClr val="439639"/>
                </a:solidFill>
                <a:latin typeface="Verdana"/>
              </a:rPr>
              <a:t>as </a:t>
            </a:r>
            <a:r>
              <a:rPr lang="en-US" sz="2400" dirty="0">
                <a:solidFill>
                  <a:srgbClr val="439639"/>
                </a:solidFill>
                <a:latin typeface="Verdana"/>
              </a:rPr>
              <a:t>to whether they </a:t>
            </a:r>
            <a:r>
              <a:rPr lang="en-US" sz="2400" b="1" i="1" dirty="0">
                <a:solidFill>
                  <a:schemeClr val="bg2">
                    <a:lumMod val="75000"/>
                  </a:schemeClr>
                </a:solidFill>
                <a:latin typeface="Verdana"/>
              </a:rPr>
              <a:t>include </a:t>
            </a:r>
            <a:r>
              <a:rPr lang="en-US" sz="2400" b="1" i="1" dirty="0" smtClean="0">
                <a:solidFill>
                  <a:schemeClr val="bg2">
                    <a:lumMod val="75000"/>
                  </a:schemeClr>
                </a:solidFill>
                <a:latin typeface="Verdana"/>
              </a:rPr>
              <a:t>training for </a:t>
            </a:r>
            <a:r>
              <a:rPr lang="en-US" sz="2400" b="1" i="1" dirty="0">
                <a:solidFill>
                  <a:schemeClr val="bg2">
                    <a:lumMod val="75000"/>
                  </a:schemeClr>
                </a:solidFill>
                <a:latin typeface="Verdana"/>
              </a:rPr>
              <a:t>the mentors</a:t>
            </a:r>
            <a:r>
              <a:rPr lang="en-US" sz="2400" dirty="0">
                <a:solidFill>
                  <a:srgbClr val="439639"/>
                </a:solidFill>
                <a:latin typeface="Verdana"/>
              </a:rPr>
              <a:t> and how much attention they devote to the </a:t>
            </a:r>
            <a:r>
              <a:rPr lang="en-US" sz="2400" b="1" i="1" dirty="0">
                <a:solidFill>
                  <a:schemeClr val="bg2">
                    <a:lumMod val="75000"/>
                  </a:schemeClr>
                </a:solidFill>
                <a:latin typeface="Verdana"/>
              </a:rPr>
              <a:t>match between mentor and mentee</a:t>
            </a:r>
            <a:r>
              <a:rPr lang="en-US" sz="2400" dirty="0">
                <a:solidFill>
                  <a:srgbClr val="439639"/>
                </a:solidFill>
                <a:latin typeface="Verdana"/>
              </a:rPr>
              <a:t>. </a:t>
            </a:r>
            <a:endParaRPr lang="en-US" sz="2400" b="1" dirty="0">
              <a:solidFill>
                <a:srgbClr val="439639"/>
              </a:solidFill>
              <a:latin typeface="Verdana"/>
            </a:endParaRPr>
          </a:p>
        </p:txBody>
      </p:sp>
    </p:spTree>
    <p:extLst>
      <p:ext uri="{BB962C8B-B14F-4D97-AF65-F5344CB8AC3E}">
        <p14:creationId xmlns:p14="http://schemas.microsoft.com/office/powerpoint/2010/main" xmlns="" val="163948045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p>
            <a:pPr algn="ctr" fontAlgn="auto">
              <a:spcAft>
                <a:spcPts val="0"/>
              </a:spcAft>
              <a:defRPr/>
            </a:pPr>
            <a:r>
              <a:rPr lang="en-US" dirty="0" smtClean="0">
                <a:solidFill>
                  <a:srgbClr val="004B8D"/>
                </a:solidFill>
              </a:rPr>
              <a:t>Mentoring:  </a:t>
            </a:r>
            <a:r>
              <a:rPr lang="en-US" sz="4800" dirty="0" smtClean="0">
                <a:solidFill>
                  <a:srgbClr val="004B8D"/>
                </a:solidFill>
                <a:latin typeface="Desyrel" pitchFamily="2" charset="0"/>
              </a:rPr>
              <a:t>Effective Practice</a:t>
            </a:r>
            <a:endParaRPr lang="en-US" sz="4800" dirty="0">
              <a:solidFill>
                <a:srgbClr val="004B8D"/>
              </a:solidFill>
              <a:latin typeface="Desyrel" pitchFamily="2" charset="0"/>
            </a:endParaRPr>
          </a:p>
        </p:txBody>
      </p:sp>
      <p:sp>
        <p:nvSpPr>
          <p:cNvPr id="5" name="Content Placeholder 4"/>
          <p:cNvSpPr>
            <a:spLocks noGrp="1"/>
          </p:cNvSpPr>
          <p:nvPr>
            <p:ph sz="half" idx="1"/>
          </p:nvPr>
        </p:nvSpPr>
        <p:spPr/>
        <p:txBody>
          <a:bodyPr/>
          <a:lstStyle/>
          <a:p>
            <a:pPr marL="0" indent="0">
              <a:buNone/>
            </a:pPr>
            <a:r>
              <a:rPr lang="en-US" sz="2200" dirty="0">
                <a:solidFill>
                  <a:schemeClr val="bg2">
                    <a:lumMod val="75000"/>
                  </a:schemeClr>
                </a:solidFill>
              </a:rPr>
              <a:t>C</a:t>
            </a:r>
            <a:r>
              <a:rPr lang="en-US" sz="2200" dirty="0" smtClean="0">
                <a:solidFill>
                  <a:schemeClr val="bg2">
                    <a:lumMod val="75000"/>
                  </a:schemeClr>
                </a:solidFill>
              </a:rPr>
              <a:t>onducted </a:t>
            </a:r>
            <a:r>
              <a:rPr lang="en-US" sz="2200" dirty="0">
                <a:solidFill>
                  <a:schemeClr val="bg2">
                    <a:lumMod val="75000"/>
                  </a:schemeClr>
                </a:solidFill>
              </a:rPr>
              <a:t>a series of statistical analyses of the prevalence of school mentoring programs, the extent of effective assistance provided to new teachers and the effects on job satisfaction and teacher turnover</a:t>
            </a:r>
            <a:r>
              <a:rPr lang="en-US" sz="2200" dirty="0" smtClean="0">
                <a:solidFill>
                  <a:schemeClr val="bg2">
                    <a:lumMod val="75000"/>
                  </a:schemeClr>
                </a:solidFill>
              </a:rPr>
              <a:t>.</a:t>
            </a:r>
          </a:p>
          <a:p>
            <a:pPr marL="0" indent="0">
              <a:buNone/>
            </a:pPr>
            <a:endParaRPr lang="en-US" sz="2000" dirty="0">
              <a:solidFill>
                <a:schemeClr val="bg2">
                  <a:lumMod val="75000"/>
                </a:schemeClr>
              </a:solidFill>
            </a:endParaRPr>
          </a:p>
          <a:p>
            <a:pPr marL="0" indent="0">
              <a:buNone/>
            </a:pPr>
            <a:r>
              <a:rPr lang="en-US" sz="1600" dirty="0" smtClean="0">
                <a:solidFill>
                  <a:schemeClr val="bg2">
                    <a:lumMod val="75000"/>
                  </a:schemeClr>
                </a:solidFill>
              </a:rPr>
              <a:t>Ingersoll </a:t>
            </a:r>
            <a:r>
              <a:rPr lang="en-US" sz="1600" dirty="0">
                <a:solidFill>
                  <a:schemeClr val="bg2">
                    <a:lumMod val="75000"/>
                  </a:schemeClr>
                </a:solidFill>
              </a:rPr>
              <a:t>(1997, 2000, 2001) Ingersoll and Smith (2003) </a:t>
            </a:r>
          </a:p>
        </p:txBody>
      </p:sp>
      <p:sp>
        <p:nvSpPr>
          <p:cNvPr id="6" name="Content Placeholder 5"/>
          <p:cNvSpPr>
            <a:spLocks noGrp="1"/>
          </p:cNvSpPr>
          <p:nvPr>
            <p:ph sz="half" idx="2"/>
          </p:nvPr>
        </p:nvSpPr>
        <p:spPr/>
        <p:txBody>
          <a:bodyPr/>
          <a:lstStyle/>
          <a:p>
            <a:pPr>
              <a:buClr>
                <a:schemeClr val="bg1"/>
              </a:buClr>
            </a:pPr>
            <a:r>
              <a:rPr lang="en-US" dirty="0" smtClean="0">
                <a:solidFill>
                  <a:schemeClr val="bg1"/>
                </a:solidFill>
              </a:rPr>
              <a:t>60% offered some kind of formal mentoring program for new teachers</a:t>
            </a:r>
          </a:p>
          <a:p>
            <a:pPr marL="0" indent="0">
              <a:buNone/>
            </a:pPr>
            <a:endParaRPr lang="en-US" dirty="0">
              <a:solidFill>
                <a:schemeClr val="bg1"/>
              </a:solidFill>
            </a:endParaRPr>
          </a:p>
          <a:p>
            <a:pPr>
              <a:buClr>
                <a:schemeClr val="bg1"/>
              </a:buClr>
            </a:pPr>
            <a:r>
              <a:rPr lang="en-US" dirty="0" smtClean="0">
                <a:solidFill>
                  <a:schemeClr val="bg1"/>
                </a:solidFill>
              </a:rPr>
              <a:t>One-fifth of teachers believed that the program was “effective”…</a:t>
            </a:r>
            <a:endParaRPr lang="en-US" dirty="0">
              <a:solidFill>
                <a:schemeClr val="bg1"/>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94</a:t>
            </a:fld>
            <a:endParaRPr lang="en-US" dirty="0">
              <a:solidFill>
                <a:srgbClr val="0083A9">
                  <a:shade val="50000"/>
                </a:srgbClr>
              </a:solidFill>
            </a:endParaRPr>
          </a:p>
        </p:txBody>
      </p:sp>
    </p:spTree>
    <p:extLst>
      <p:ext uri="{BB962C8B-B14F-4D97-AF65-F5344CB8AC3E}">
        <p14:creationId xmlns:p14="http://schemas.microsoft.com/office/powerpoint/2010/main" xmlns="" val="28643500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50925"/>
          </a:xfrm>
        </p:spPr>
        <p:txBody>
          <a:bodyPr anchor="t" anchorCtr="0">
            <a:noAutofit/>
          </a:bodyPr>
          <a:lstStyle/>
          <a:p>
            <a:pPr algn="ctr" fontAlgn="auto">
              <a:spcAft>
                <a:spcPts val="0"/>
              </a:spcAft>
              <a:defRPr/>
            </a:pPr>
            <a:r>
              <a:rPr lang="en-US" dirty="0" smtClean="0">
                <a:solidFill>
                  <a:srgbClr val="004B8D"/>
                </a:solidFill>
              </a:rPr>
              <a:t>Mentoring:  </a:t>
            </a:r>
            <a:r>
              <a:rPr lang="en-US" sz="4800" dirty="0">
                <a:solidFill>
                  <a:srgbClr val="004B8D"/>
                </a:solidFill>
                <a:latin typeface="Desyrel" pitchFamily="2" charset="0"/>
              </a:rPr>
              <a:t>E</a:t>
            </a:r>
            <a:r>
              <a:rPr lang="en-US" sz="4800" dirty="0" smtClean="0">
                <a:solidFill>
                  <a:srgbClr val="004B8D"/>
                </a:solidFill>
                <a:latin typeface="Desyrel" pitchFamily="2" charset="0"/>
              </a:rPr>
              <a:t>ffective Practice</a:t>
            </a:r>
            <a:endParaRPr lang="en-US" sz="4800" dirty="0">
              <a:solidFill>
                <a:srgbClr val="004B8D"/>
              </a:solidFill>
              <a:latin typeface="Desyrel" pitchFamily="2" charset="0"/>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95</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sz="2200" dirty="0" smtClean="0">
                <a:solidFill>
                  <a:srgbClr val="439639"/>
                </a:solidFill>
                <a:latin typeface="Verdana"/>
              </a:rPr>
              <a:t>Neither participating  </a:t>
            </a:r>
            <a:r>
              <a:rPr lang="en-US" sz="2200" dirty="0">
                <a:solidFill>
                  <a:srgbClr val="439639"/>
                </a:solidFill>
                <a:latin typeface="Verdana"/>
              </a:rPr>
              <a:t>in a general induction program nor participation specifically in seminars or classes for beginning teachers reduced the risk of leaving teaching at the end of the first year at a statistically significant level. </a:t>
            </a:r>
            <a:r>
              <a:rPr lang="en-US" sz="2200" dirty="0" smtClean="0">
                <a:solidFill>
                  <a:srgbClr val="439639"/>
                </a:solidFill>
                <a:latin typeface="Verdana"/>
              </a:rPr>
              <a:t>What did make a </a:t>
            </a:r>
            <a:r>
              <a:rPr lang="en-US" sz="2200" dirty="0">
                <a:solidFill>
                  <a:srgbClr val="439639"/>
                </a:solidFill>
                <a:latin typeface="Verdana"/>
              </a:rPr>
              <a:t>significant </a:t>
            </a:r>
            <a:r>
              <a:rPr lang="en-US" sz="2200" dirty="0" smtClean="0">
                <a:solidFill>
                  <a:srgbClr val="439639"/>
                </a:solidFill>
                <a:latin typeface="Verdana"/>
              </a:rPr>
              <a:t>difference:</a:t>
            </a:r>
          </a:p>
          <a:p>
            <a:pPr>
              <a:buClr>
                <a:srgbClr val="439639"/>
              </a:buClr>
              <a:buSzPct val="80000"/>
              <a:defRPr/>
            </a:pPr>
            <a:r>
              <a:rPr lang="en-US" sz="2200" dirty="0" smtClean="0">
                <a:solidFill>
                  <a:srgbClr val="439639"/>
                </a:solidFill>
                <a:latin typeface="Verdana"/>
              </a:rPr>
              <a:t/>
            </a:r>
            <a:br>
              <a:rPr lang="en-US" sz="2200" dirty="0" smtClean="0">
                <a:solidFill>
                  <a:srgbClr val="439639"/>
                </a:solidFill>
                <a:latin typeface="Verdana"/>
              </a:rPr>
            </a:br>
            <a:r>
              <a:rPr lang="en-US" sz="2000" b="1" i="1" dirty="0" smtClean="0">
                <a:solidFill>
                  <a:schemeClr val="bg2">
                    <a:lumMod val="75000"/>
                  </a:schemeClr>
                </a:solidFill>
                <a:latin typeface="Verdana"/>
              </a:rPr>
              <a:t>-common </a:t>
            </a:r>
            <a:r>
              <a:rPr lang="en-US" sz="2000" b="1" i="1" dirty="0">
                <a:solidFill>
                  <a:schemeClr val="bg2">
                    <a:lumMod val="75000"/>
                  </a:schemeClr>
                </a:solidFill>
                <a:latin typeface="Verdana"/>
              </a:rPr>
              <a:t>planning time with other teachers in their subject area </a:t>
            </a:r>
            <a:endParaRPr lang="en-US" sz="2000" b="1" i="1" dirty="0" smtClean="0">
              <a:solidFill>
                <a:schemeClr val="bg2">
                  <a:lumMod val="75000"/>
                </a:schemeClr>
              </a:solidFill>
              <a:latin typeface="Verdana"/>
            </a:endParaRPr>
          </a:p>
          <a:p>
            <a:pPr>
              <a:buClr>
                <a:srgbClr val="439639"/>
              </a:buClr>
              <a:buSzPct val="80000"/>
              <a:defRPr/>
            </a:pPr>
            <a:r>
              <a:rPr lang="en-US" sz="2000" b="1" i="1" dirty="0">
                <a:solidFill>
                  <a:schemeClr val="bg2">
                    <a:lumMod val="75000"/>
                  </a:schemeClr>
                </a:solidFill>
                <a:latin typeface="Verdana"/>
              </a:rPr>
              <a:t/>
            </a:r>
            <a:br>
              <a:rPr lang="en-US" sz="2000" b="1" i="1" dirty="0">
                <a:solidFill>
                  <a:schemeClr val="bg2">
                    <a:lumMod val="75000"/>
                  </a:schemeClr>
                </a:solidFill>
                <a:latin typeface="Verdana"/>
              </a:rPr>
            </a:br>
            <a:r>
              <a:rPr lang="en-US" sz="2000" b="1" i="1" dirty="0" smtClean="0">
                <a:solidFill>
                  <a:schemeClr val="bg2">
                    <a:lumMod val="75000"/>
                  </a:schemeClr>
                </a:solidFill>
                <a:latin typeface="Verdana"/>
              </a:rPr>
              <a:t>-</a:t>
            </a:r>
            <a:r>
              <a:rPr lang="en-US" sz="2000" b="1" i="1" dirty="0">
                <a:solidFill>
                  <a:schemeClr val="bg2">
                    <a:lumMod val="75000"/>
                  </a:schemeClr>
                </a:solidFill>
                <a:latin typeface="Verdana"/>
              </a:rPr>
              <a:t>r</a:t>
            </a:r>
            <a:r>
              <a:rPr lang="en-US" sz="2000" b="1" i="1" dirty="0" smtClean="0">
                <a:solidFill>
                  <a:schemeClr val="bg2">
                    <a:lumMod val="75000"/>
                  </a:schemeClr>
                </a:solidFill>
                <a:latin typeface="Verdana"/>
              </a:rPr>
              <a:t>egularly </a:t>
            </a:r>
            <a:r>
              <a:rPr lang="en-US" sz="2000" b="1" i="1" dirty="0">
                <a:solidFill>
                  <a:schemeClr val="bg2">
                    <a:lumMod val="75000"/>
                  </a:schemeClr>
                </a:solidFill>
                <a:latin typeface="Verdana"/>
              </a:rPr>
              <a:t>scheduled collaboration with other teachers on issues of instruction </a:t>
            </a:r>
            <a:endParaRPr lang="en-US" sz="2000" b="1" i="1" dirty="0" smtClean="0">
              <a:solidFill>
                <a:schemeClr val="bg2">
                  <a:lumMod val="75000"/>
                </a:schemeClr>
              </a:solidFill>
              <a:latin typeface="Verdana"/>
            </a:endParaRPr>
          </a:p>
          <a:p>
            <a:pPr>
              <a:buClr>
                <a:srgbClr val="439639"/>
              </a:buClr>
              <a:buSzPct val="80000"/>
              <a:defRPr/>
            </a:pPr>
            <a:endParaRPr lang="en-US" sz="2000" b="1" i="1" dirty="0" smtClean="0">
              <a:solidFill>
                <a:schemeClr val="bg2">
                  <a:lumMod val="75000"/>
                </a:schemeClr>
              </a:solidFill>
              <a:latin typeface="Verdana"/>
            </a:endParaRPr>
          </a:p>
          <a:p>
            <a:pPr>
              <a:buClr>
                <a:srgbClr val="439639"/>
              </a:buClr>
              <a:buSzPct val="80000"/>
              <a:defRPr/>
            </a:pPr>
            <a:r>
              <a:rPr lang="en-US" sz="2000" b="1" i="1" dirty="0" smtClean="0">
                <a:solidFill>
                  <a:schemeClr val="bg2">
                    <a:lumMod val="75000"/>
                  </a:schemeClr>
                </a:solidFill>
                <a:latin typeface="Verdana"/>
              </a:rPr>
              <a:t>-</a:t>
            </a:r>
            <a:r>
              <a:rPr lang="en-US" sz="2000" b="1" i="1" dirty="0">
                <a:solidFill>
                  <a:schemeClr val="bg2">
                    <a:lumMod val="75000"/>
                  </a:schemeClr>
                </a:solidFill>
                <a:latin typeface="Verdana"/>
              </a:rPr>
              <a:t>e</a:t>
            </a:r>
            <a:r>
              <a:rPr lang="en-US" sz="2000" b="1" i="1" dirty="0" smtClean="0">
                <a:solidFill>
                  <a:schemeClr val="bg2">
                    <a:lumMod val="75000"/>
                  </a:schemeClr>
                </a:solidFill>
                <a:latin typeface="Verdana"/>
              </a:rPr>
              <a:t>xternal </a:t>
            </a:r>
            <a:r>
              <a:rPr lang="en-US" sz="2000" b="1" i="1" dirty="0">
                <a:solidFill>
                  <a:schemeClr val="bg2">
                    <a:lumMod val="75000"/>
                  </a:schemeClr>
                </a:solidFill>
                <a:latin typeface="Verdana"/>
              </a:rPr>
              <a:t>network of teachers (e.g., one organized by an outside agency or over the Internet) </a:t>
            </a:r>
          </a:p>
        </p:txBody>
      </p:sp>
    </p:spTree>
    <p:extLst>
      <p:ext uri="{BB962C8B-B14F-4D97-AF65-F5344CB8AC3E}">
        <p14:creationId xmlns:p14="http://schemas.microsoft.com/office/powerpoint/2010/main" xmlns="" val="243011705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a:bodyPr>
          <a:lstStyle/>
          <a:p>
            <a:pPr algn="ctr" fontAlgn="auto">
              <a:spcAft>
                <a:spcPts val="0"/>
              </a:spcAft>
              <a:defRPr/>
            </a:pPr>
            <a:r>
              <a:rPr lang="en-US" dirty="0" smtClean="0">
                <a:solidFill>
                  <a:srgbClr val="004B8D"/>
                </a:solidFill>
              </a:rPr>
              <a:t>Mentoring vs. Induction</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96</a:t>
            </a:fld>
            <a:endParaRPr lang="en-US" dirty="0">
              <a:solidFill>
                <a:srgbClr val="0083A9">
                  <a:shade val="50000"/>
                </a:srgb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853565918"/>
              </p:ext>
            </p:extLst>
          </p:nvPr>
        </p:nvGraphicFramePr>
        <p:xfrm>
          <a:off x="533400" y="1600201"/>
          <a:ext cx="8077200" cy="4146545"/>
        </p:xfrm>
        <a:graphic>
          <a:graphicData uri="http://schemas.openxmlformats.org/drawingml/2006/table">
            <a:tbl>
              <a:tblPr firstRow="1" bandRow="1">
                <a:tableStyleId>{8EC20E35-A176-4012-BC5E-935CFFF8708E}</a:tableStyleId>
              </a:tblPr>
              <a:tblGrid>
                <a:gridCol w="4038600"/>
                <a:gridCol w="4038600"/>
              </a:tblGrid>
              <a:tr h="406232">
                <a:tc>
                  <a:txBody>
                    <a:bodyPr/>
                    <a:lstStyle/>
                    <a:p>
                      <a:r>
                        <a:rPr lang="en-US" sz="1600" dirty="0" smtClean="0"/>
                        <a:t>Mentoring</a:t>
                      </a:r>
                      <a:endParaRPr lang="en-US" sz="1600" dirty="0"/>
                    </a:p>
                  </a:txBody>
                  <a:tcPr/>
                </a:tc>
                <a:tc>
                  <a:txBody>
                    <a:bodyPr/>
                    <a:lstStyle/>
                    <a:p>
                      <a:r>
                        <a:rPr lang="en-US" sz="1600" dirty="0" smtClean="0"/>
                        <a:t>Comprehensive</a:t>
                      </a:r>
                      <a:r>
                        <a:rPr lang="en-US" sz="1600" baseline="0" dirty="0" smtClean="0"/>
                        <a:t> Induction</a:t>
                      </a:r>
                      <a:endParaRPr lang="en-US" sz="1600" dirty="0"/>
                    </a:p>
                  </a:txBody>
                  <a:tcPr/>
                </a:tc>
              </a:tr>
              <a:tr h="580332">
                <a:tc>
                  <a:txBody>
                    <a:bodyPr/>
                    <a:lstStyle/>
                    <a:p>
                      <a:r>
                        <a:rPr lang="en-US" sz="1600" dirty="0" smtClean="0"/>
                        <a:t>Focuses on survival</a:t>
                      </a:r>
                      <a:r>
                        <a:rPr lang="en-US" sz="1600" baseline="0" dirty="0" smtClean="0"/>
                        <a:t> and support</a:t>
                      </a:r>
                      <a:endParaRPr lang="en-US" sz="1600" dirty="0"/>
                    </a:p>
                  </a:txBody>
                  <a:tcPr/>
                </a:tc>
                <a:tc>
                  <a:txBody>
                    <a:bodyPr/>
                    <a:lstStyle/>
                    <a:p>
                      <a:r>
                        <a:rPr lang="en-US" sz="1600" dirty="0" smtClean="0"/>
                        <a:t>Promotes</a:t>
                      </a:r>
                      <a:r>
                        <a:rPr lang="en-US" sz="1600" baseline="0" dirty="0" smtClean="0"/>
                        <a:t> career learning and professional development</a:t>
                      </a:r>
                      <a:endParaRPr lang="en-US" sz="1600" dirty="0"/>
                    </a:p>
                  </a:txBody>
                  <a:tcPr/>
                </a:tc>
              </a:tr>
              <a:tr h="779007">
                <a:tc>
                  <a:txBody>
                    <a:bodyPr/>
                    <a:lstStyle/>
                    <a:p>
                      <a:r>
                        <a:rPr lang="en-US" sz="1600" dirty="0" smtClean="0"/>
                        <a:t>Relies on</a:t>
                      </a:r>
                      <a:r>
                        <a:rPr lang="en-US" sz="1600" baseline="0" dirty="0" smtClean="0"/>
                        <a:t> a single mentor or shares a mentor with other teachers</a:t>
                      </a:r>
                      <a:endParaRPr lang="en-US" sz="1600" dirty="0"/>
                    </a:p>
                  </a:txBody>
                  <a:tcPr/>
                </a:tc>
                <a:tc>
                  <a:txBody>
                    <a:bodyPr/>
                    <a:lstStyle/>
                    <a:p>
                      <a:r>
                        <a:rPr lang="en-US" sz="1600" dirty="0" smtClean="0"/>
                        <a:t>Provides</a:t>
                      </a:r>
                      <a:r>
                        <a:rPr lang="en-US" sz="1600" baseline="0" dirty="0" smtClean="0"/>
                        <a:t> multiple support people and administrators</a:t>
                      </a:r>
                      <a:endParaRPr lang="en-US" sz="1600" dirty="0"/>
                    </a:p>
                  </a:txBody>
                  <a:tcPr/>
                </a:tc>
              </a:tr>
              <a:tr h="779007">
                <a:tc>
                  <a:txBody>
                    <a:bodyPr/>
                    <a:lstStyle/>
                    <a:p>
                      <a:r>
                        <a:rPr lang="en-US" sz="1600" dirty="0" smtClean="0"/>
                        <a:t>Treats</a:t>
                      </a:r>
                      <a:r>
                        <a:rPr lang="en-US" sz="1600" baseline="0" dirty="0" smtClean="0"/>
                        <a:t> mentoring as an isolated phase</a:t>
                      </a:r>
                      <a:endParaRPr lang="en-US" sz="1600" dirty="0"/>
                    </a:p>
                  </a:txBody>
                  <a:tcPr/>
                </a:tc>
                <a:tc>
                  <a:txBody>
                    <a:bodyPr/>
                    <a:lstStyle/>
                    <a:p>
                      <a:r>
                        <a:rPr lang="en-US" sz="1600" dirty="0" smtClean="0"/>
                        <a:t>Treats induction as part of a lifelong</a:t>
                      </a:r>
                      <a:r>
                        <a:rPr lang="en-US" sz="1600" baseline="0" dirty="0" smtClean="0"/>
                        <a:t> professional development design</a:t>
                      </a:r>
                      <a:endParaRPr lang="en-US" sz="1600" dirty="0"/>
                    </a:p>
                  </a:txBody>
                  <a:tcPr/>
                </a:tc>
              </a:tr>
              <a:tr h="791214">
                <a:tc>
                  <a:txBody>
                    <a:bodyPr/>
                    <a:lstStyle/>
                    <a:p>
                      <a:r>
                        <a:rPr lang="en-US" sz="1600" dirty="0" smtClean="0"/>
                        <a:t>Limited resources spent</a:t>
                      </a:r>
                      <a:endParaRPr lang="en-US" sz="1600" dirty="0"/>
                    </a:p>
                  </a:txBody>
                  <a:tcPr/>
                </a:tc>
                <a:tc>
                  <a:txBody>
                    <a:bodyPr/>
                    <a:lstStyle/>
                    <a:p>
                      <a:r>
                        <a:rPr lang="en-US" sz="1600" dirty="0" smtClean="0"/>
                        <a:t>Investment in an extensive, comprehensive and sustained induction program</a:t>
                      </a:r>
                      <a:endParaRPr lang="en-US" sz="1600" dirty="0"/>
                    </a:p>
                  </a:txBody>
                  <a:tcPr/>
                </a:tc>
              </a:tr>
              <a:tr h="779007">
                <a:tc>
                  <a:txBody>
                    <a:bodyPr/>
                    <a:lstStyle/>
                    <a:p>
                      <a:r>
                        <a:rPr lang="en-US" sz="1600" dirty="0" smtClean="0"/>
                        <a:t>Reacts to whatever</a:t>
                      </a:r>
                      <a:r>
                        <a:rPr lang="en-US" sz="1600" baseline="0" dirty="0" smtClean="0"/>
                        <a:t> arises</a:t>
                      </a:r>
                      <a:endParaRPr lang="en-US" sz="1600" dirty="0"/>
                    </a:p>
                  </a:txBody>
                  <a:tcPr/>
                </a:tc>
                <a:tc>
                  <a:txBody>
                    <a:bodyPr/>
                    <a:lstStyle/>
                    <a:p>
                      <a:r>
                        <a:rPr lang="en-US" sz="1600" dirty="0" smtClean="0"/>
                        <a:t>Acculturates</a:t>
                      </a:r>
                      <a:r>
                        <a:rPr lang="en-US" sz="1600" baseline="0" dirty="0" smtClean="0"/>
                        <a:t> a vision and aligns content to academic standards</a:t>
                      </a:r>
                      <a:endParaRPr lang="en-US" sz="1600" dirty="0"/>
                    </a:p>
                  </a:txBody>
                  <a:tcPr/>
                </a:tc>
              </a:tr>
            </a:tbl>
          </a:graphicData>
        </a:graphic>
      </p:graphicFrame>
      <p:sp>
        <p:nvSpPr>
          <p:cNvPr id="6" name="TextBox 5"/>
          <p:cNvSpPr txBox="1"/>
          <p:nvPr/>
        </p:nvSpPr>
        <p:spPr>
          <a:xfrm>
            <a:off x="609600" y="6019800"/>
            <a:ext cx="3810000" cy="369332"/>
          </a:xfrm>
          <a:prstGeom prst="rect">
            <a:avLst/>
          </a:prstGeom>
          <a:noFill/>
        </p:spPr>
        <p:txBody>
          <a:bodyPr wrap="square" rtlCol="0">
            <a:spAutoFit/>
          </a:bodyPr>
          <a:lstStyle/>
          <a:p>
            <a:r>
              <a:rPr lang="en-US" b="1" dirty="0" smtClean="0">
                <a:solidFill>
                  <a:srgbClr val="0083A9">
                    <a:lumMod val="75000"/>
                  </a:srgbClr>
                </a:solidFill>
              </a:rPr>
              <a:t>Wong, 2004</a:t>
            </a:r>
            <a:endParaRPr lang="en-US" b="1" dirty="0">
              <a:solidFill>
                <a:srgbClr val="0083A9">
                  <a:lumMod val="75000"/>
                </a:srgbClr>
              </a:solidFill>
            </a:endParaRPr>
          </a:p>
        </p:txBody>
      </p:sp>
    </p:spTree>
    <p:extLst>
      <p:ext uri="{BB962C8B-B14F-4D97-AF65-F5344CB8AC3E}">
        <p14:creationId xmlns:p14="http://schemas.microsoft.com/office/powerpoint/2010/main" xmlns="" val="297825696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lstStyle/>
          <a:p>
            <a:pPr algn="ctr" fontAlgn="auto">
              <a:spcAft>
                <a:spcPts val="0"/>
              </a:spcAft>
              <a:defRPr/>
            </a:pPr>
            <a:r>
              <a:rPr lang="en-US" dirty="0" smtClean="0">
                <a:solidFill>
                  <a:srgbClr val="004B8D"/>
                </a:solidFill>
              </a:rPr>
              <a:t>Mentoring vs. Induction</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97</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endParaRPr lang="en-US" sz="2600" b="1" dirty="0" smtClean="0">
              <a:solidFill>
                <a:srgbClr val="439639"/>
              </a:solidFill>
              <a:latin typeface="Verdana"/>
            </a:endParaRPr>
          </a:p>
          <a:p>
            <a:pPr>
              <a:buClr>
                <a:srgbClr val="439639"/>
              </a:buClr>
              <a:buSzPct val="80000"/>
              <a:defRPr/>
            </a:pPr>
            <a:r>
              <a:rPr lang="en-US" sz="2600" dirty="0" smtClean="0">
                <a:solidFill>
                  <a:srgbClr val="439639"/>
                </a:solidFill>
                <a:latin typeface="Verdana"/>
              </a:rPr>
              <a:t>Take 2-3 minutes and reflect on the differences between “mentoring” and “induction”…</a:t>
            </a:r>
          </a:p>
          <a:p>
            <a:pPr>
              <a:buClr>
                <a:srgbClr val="439639"/>
              </a:buClr>
              <a:buSzPct val="80000"/>
              <a:defRPr/>
            </a:pPr>
            <a:endParaRPr lang="en-US" sz="2600" b="1" dirty="0">
              <a:solidFill>
                <a:srgbClr val="439639"/>
              </a:solidFill>
              <a:latin typeface="Verdana"/>
            </a:endParaRPr>
          </a:p>
          <a:p>
            <a:pPr>
              <a:buClr>
                <a:srgbClr val="439639"/>
              </a:buClr>
              <a:buSzPct val="80000"/>
              <a:defRPr/>
            </a:pPr>
            <a:r>
              <a:rPr lang="en-US" sz="2600" b="1" i="1" dirty="0" smtClean="0">
                <a:solidFill>
                  <a:srgbClr val="0083A9">
                    <a:lumMod val="75000"/>
                  </a:srgbClr>
                </a:solidFill>
                <a:latin typeface="Verdana"/>
              </a:rPr>
              <a:t>-Where does your current support system for new teachers fall?</a:t>
            </a:r>
            <a:endParaRPr lang="en-US" sz="2600" b="1" i="1" dirty="0">
              <a:solidFill>
                <a:srgbClr val="0083A9">
                  <a:lumMod val="75000"/>
                </a:srgbClr>
              </a:solidFill>
              <a:latin typeface="Verdana"/>
            </a:endParaRPr>
          </a:p>
          <a:p>
            <a:pPr>
              <a:buClr>
                <a:srgbClr val="439639"/>
              </a:buClr>
              <a:buSzPct val="80000"/>
              <a:defRPr/>
            </a:pPr>
            <a:endParaRPr lang="en-US" sz="2600" b="1" dirty="0" smtClean="0">
              <a:solidFill>
                <a:srgbClr val="439639"/>
              </a:solidFill>
              <a:latin typeface="Verdana"/>
            </a:endParaRPr>
          </a:p>
          <a:p>
            <a:pPr marL="36513" indent="-265113">
              <a:buClr>
                <a:srgbClr val="439639"/>
              </a:buClr>
              <a:buSzPct val="80000"/>
              <a:buFont typeface="Wingdings 2" pitchFamily="18" charset="2"/>
              <a:buChar char=""/>
              <a:defRPr/>
            </a:pPr>
            <a:endParaRPr lang="en-US" sz="2600" b="1" dirty="0">
              <a:solidFill>
                <a:srgbClr val="439639"/>
              </a:solidFill>
              <a:latin typeface="Verdana"/>
            </a:endParaRPr>
          </a:p>
          <a:p>
            <a:pPr marL="36513" indent="-265113">
              <a:buClr>
                <a:srgbClr val="439639"/>
              </a:buClr>
              <a:buSzPct val="80000"/>
              <a:buFont typeface="Wingdings 2" pitchFamily="18" charset="2"/>
              <a:buChar char=""/>
              <a:defRPr/>
            </a:pPr>
            <a:endParaRPr lang="en-US" sz="2600" b="1" dirty="0" smtClean="0">
              <a:solidFill>
                <a:srgbClr val="439639"/>
              </a:solidFill>
              <a:latin typeface="Verdana"/>
            </a:endParaRPr>
          </a:p>
        </p:txBody>
      </p:sp>
      <p:sp>
        <p:nvSpPr>
          <p:cNvPr id="5" name="Rectangle 4"/>
          <p:cNvSpPr/>
          <p:nvPr/>
        </p:nvSpPr>
        <p:spPr>
          <a:xfrm>
            <a:off x="6477000" y="6019800"/>
            <a:ext cx="1125629" cy="461665"/>
          </a:xfrm>
          <a:prstGeom prst="rect">
            <a:avLst/>
          </a:prstGeom>
        </p:spPr>
        <p:txBody>
          <a:bodyPr wrap="none">
            <a:spAutoFit/>
          </a:bodyPr>
          <a:lstStyle/>
          <a:p>
            <a:pPr lvl="0">
              <a:buClr>
                <a:srgbClr val="439639"/>
              </a:buClr>
              <a:defRPr/>
            </a:pPr>
            <a:r>
              <a:rPr lang="en-US" sz="2400" b="1" dirty="0" smtClean="0">
                <a:solidFill>
                  <a:srgbClr val="0083A9">
                    <a:lumMod val="75000"/>
                  </a:srgbClr>
                </a:solidFill>
              </a:rPr>
              <a:t>WB 13</a:t>
            </a:r>
            <a:endParaRPr lang="en-US" sz="2400" b="1" dirty="0">
              <a:solidFill>
                <a:srgbClr val="0083A9">
                  <a:lumMod val="75000"/>
                </a:srgbClr>
              </a:solidFill>
            </a:endParaRPr>
          </a:p>
        </p:txBody>
      </p:sp>
    </p:spTree>
    <p:extLst>
      <p:ext uri="{BB962C8B-B14F-4D97-AF65-F5344CB8AC3E}">
        <p14:creationId xmlns:p14="http://schemas.microsoft.com/office/powerpoint/2010/main" xmlns="" val="142541472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F789FD5-38FA-48F8-A4D8-87FD471776AE}" type="slidenum">
              <a:rPr lang="en-US" smtClean="0">
                <a:solidFill>
                  <a:srgbClr val="0083A9">
                    <a:shade val="50000"/>
                  </a:srgbClr>
                </a:solidFill>
              </a:rPr>
              <a:pPr>
                <a:defRPr/>
              </a:pPr>
              <a:t>98</a:t>
            </a:fld>
            <a:endParaRPr lang="en-US">
              <a:solidFill>
                <a:srgbClr val="0083A9">
                  <a:shade val="50000"/>
                </a:srgbClr>
              </a:solidFill>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313046"/>
            <a:ext cx="7315200" cy="49134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685800" y="533400"/>
            <a:ext cx="7391400" cy="707886"/>
          </a:xfrm>
          <a:prstGeom prst="rect">
            <a:avLst/>
          </a:prstGeom>
          <a:noFill/>
        </p:spPr>
        <p:txBody>
          <a:bodyPr wrap="square" rtlCol="0">
            <a:spAutoFit/>
          </a:bodyPr>
          <a:lstStyle/>
          <a:p>
            <a:r>
              <a:rPr lang="en-US" sz="2000" b="1" dirty="0">
                <a:solidFill>
                  <a:srgbClr val="000000"/>
                </a:solidFill>
                <a:hlinkClick r:id="rId4"/>
              </a:rPr>
              <a:t>http://</a:t>
            </a:r>
            <a:r>
              <a:rPr lang="en-US" sz="2000" b="1" dirty="0" smtClean="0">
                <a:solidFill>
                  <a:srgbClr val="000000"/>
                </a:solidFill>
                <a:hlinkClick r:id="rId4"/>
              </a:rPr>
              <a:t>dese.mo.gov/eq/cert/eqteachers.html</a:t>
            </a:r>
            <a:endParaRPr lang="en-US" sz="2000" b="1" dirty="0" smtClean="0">
              <a:solidFill>
                <a:srgbClr val="000000"/>
              </a:solidFill>
            </a:endParaRPr>
          </a:p>
          <a:p>
            <a:endParaRPr lang="en-US" sz="2000" b="1" dirty="0">
              <a:solidFill>
                <a:srgbClr val="000000"/>
              </a:solidFill>
            </a:endParaRPr>
          </a:p>
        </p:txBody>
      </p:sp>
      <p:sp>
        <p:nvSpPr>
          <p:cNvPr id="5" name="Left Arrow 4"/>
          <p:cNvSpPr/>
          <p:nvPr/>
        </p:nvSpPr>
        <p:spPr>
          <a:xfrm>
            <a:off x="4914900" y="4876800"/>
            <a:ext cx="381000" cy="914400"/>
          </a:xfrm>
          <a:prstGeom prst="leftArrow">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167406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050925"/>
          </a:xfrm>
        </p:spPr>
        <p:txBody>
          <a:bodyPr anchor="t" anchorCtr="0">
            <a:normAutofit fontScale="90000"/>
          </a:bodyPr>
          <a:lstStyle/>
          <a:p>
            <a:pPr algn="ctr" fontAlgn="auto">
              <a:spcAft>
                <a:spcPts val="0"/>
              </a:spcAft>
              <a:defRPr/>
            </a:pPr>
            <a:r>
              <a:rPr lang="en-US" dirty="0" smtClean="0">
                <a:solidFill>
                  <a:srgbClr val="004B8D"/>
                </a:solidFill>
              </a:rPr>
              <a:t>Mentoring Program Standards*</a:t>
            </a:r>
            <a:endParaRPr lang="en-US" dirty="0">
              <a:solidFill>
                <a:srgbClr val="004B8D"/>
              </a:solidFill>
            </a:endParaRPr>
          </a:p>
        </p:txBody>
      </p:sp>
      <p:sp>
        <p:nvSpPr>
          <p:cNvPr id="3" name="Slide Number Placeholder 3"/>
          <p:cNvSpPr>
            <a:spLocks noGrp="1"/>
          </p:cNvSpPr>
          <p:nvPr>
            <p:ph type="sldNum" sz="quarter" idx="12"/>
          </p:nvPr>
        </p:nvSpPr>
        <p:spPr/>
        <p:txBody>
          <a:bodyPr/>
          <a:lstStyle/>
          <a:p>
            <a:pPr>
              <a:defRPr/>
            </a:pPr>
            <a:fld id="{D4A15051-B1C1-4A69-A26D-15F9C72E7AF0}" type="slidenum">
              <a:rPr lang="en-US">
                <a:solidFill>
                  <a:srgbClr val="0083A9">
                    <a:shade val="50000"/>
                  </a:srgbClr>
                </a:solidFill>
              </a:rPr>
              <a:pPr>
                <a:defRPr/>
              </a:pPr>
              <a:t>99</a:t>
            </a:fld>
            <a:endParaRPr lang="en-US" dirty="0">
              <a:solidFill>
                <a:srgbClr val="0083A9">
                  <a:shade val="50000"/>
                </a:srgbClr>
              </a:solidFill>
            </a:endParaRPr>
          </a:p>
        </p:txBody>
      </p:sp>
      <p:sp>
        <p:nvSpPr>
          <p:cNvPr id="4" name="Subtitle 2"/>
          <p:cNvSpPr txBox="1">
            <a:spLocks/>
          </p:cNvSpPr>
          <p:nvPr/>
        </p:nvSpPr>
        <p:spPr>
          <a:xfrm>
            <a:off x="533400" y="1600200"/>
            <a:ext cx="8077200" cy="658812"/>
          </a:xfrm>
          <a:prstGeom prst="rect">
            <a:avLst/>
          </a:prstGeom>
        </p:spPr>
        <p:txBody>
          <a:bodyPr/>
          <a:lstStyle/>
          <a:p>
            <a:pPr>
              <a:buClr>
                <a:srgbClr val="439639"/>
              </a:buClr>
              <a:buSzPct val="80000"/>
              <a:defRPr/>
            </a:pPr>
            <a:r>
              <a:rPr lang="en-US" b="1" dirty="0">
                <a:solidFill>
                  <a:srgbClr val="439639"/>
                </a:solidFill>
                <a:latin typeface="Verdana"/>
              </a:rPr>
              <a:t>The mentor standards require the following key components of effective mentoring</a:t>
            </a:r>
            <a:r>
              <a:rPr lang="en-US" dirty="0" smtClean="0">
                <a:solidFill>
                  <a:srgbClr val="439639"/>
                </a:solidFill>
                <a:latin typeface="Verdana"/>
              </a:rPr>
              <a:t>:</a:t>
            </a:r>
          </a:p>
          <a:p>
            <a:pPr>
              <a:buClr>
                <a:srgbClr val="439639"/>
              </a:buClr>
              <a:buSzPct val="80000"/>
              <a:defRPr/>
            </a:pPr>
            <a:endParaRPr lang="en-US" dirty="0" smtClean="0">
              <a:solidFill>
                <a:srgbClr val="439639"/>
              </a:solidFill>
              <a:latin typeface="Verdana"/>
            </a:endParaRPr>
          </a:p>
          <a:p>
            <a:pPr>
              <a:buClr>
                <a:srgbClr val="439639"/>
              </a:buClr>
              <a:buSzPct val="80000"/>
              <a:defRPr/>
            </a:pPr>
            <a:endParaRPr lang="en-US" dirty="0">
              <a:solidFill>
                <a:srgbClr val="439639"/>
              </a:solidFill>
              <a:latin typeface="Verdana"/>
            </a:endParaRPr>
          </a:p>
          <a:p>
            <a:pPr>
              <a:buClr>
                <a:srgbClr val="439639"/>
              </a:buClr>
              <a:buSzPct val="80000"/>
              <a:defRPr/>
            </a:pPr>
            <a:r>
              <a:rPr lang="en-US" dirty="0">
                <a:solidFill>
                  <a:srgbClr val="439639"/>
                </a:solidFill>
                <a:latin typeface="Verdana"/>
              </a:rPr>
              <a:t>• An introduction to the </a:t>
            </a:r>
            <a:r>
              <a:rPr lang="en-US" b="1" dirty="0">
                <a:solidFill>
                  <a:srgbClr val="0083A9">
                    <a:lumMod val="75000"/>
                  </a:srgbClr>
                </a:solidFill>
                <a:latin typeface="Verdana"/>
              </a:rPr>
              <a:t>cultural environment </a:t>
            </a:r>
            <a:r>
              <a:rPr lang="en-US" dirty="0">
                <a:solidFill>
                  <a:srgbClr val="439639"/>
                </a:solidFill>
                <a:latin typeface="Verdana"/>
              </a:rPr>
              <a:t>of the school/district and </a:t>
            </a:r>
            <a:r>
              <a:rPr lang="en-US" dirty="0" smtClean="0">
                <a:solidFill>
                  <a:srgbClr val="439639"/>
                </a:solidFill>
                <a:latin typeface="Verdana"/>
              </a:rPr>
              <a:t>community</a:t>
            </a:r>
          </a:p>
          <a:p>
            <a:pPr>
              <a:buClr>
                <a:srgbClr val="439639"/>
              </a:buClr>
              <a:buSzPct val="80000"/>
              <a:defRPr/>
            </a:pPr>
            <a:endParaRPr lang="en-US" dirty="0">
              <a:solidFill>
                <a:srgbClr val="439639"/>
              </a:solidFill>
              <a:latin typeface="Verdana"/>
            </a:endParaRPr>
          </a:p>
          <a:p>
            <a:pPr>
              <a:buClr>
                <a:srgbClr val="439639"/>
              </a:buClr>
              <a:buSzPct val="80000"/>
              <a:defRPr/>
            </a:pPr>
            <a:r>
              <a:rPr lang="en-US" dirty="0">
                <a:solidFill>
                  <a:srgbClr val="439639"/>
                </a:solidFill>
                <a:latin typeface="Verdana"/>
              </a:rPr>
              <a:t>• A process for determining the </a:t>
            </a:r>
            <a:r>
              <a:rPr lang="en-US" b="1" dirty="0">
                <a:solidFill>
                  <a:srgbClr val="0083A9">
                    <a:lumMod val="75000"/>
                  </a:srgbClr>
                </a:solidFill>
                <a:latin typeface="Verdana"/>
              </a:rPr>
              <a:t>overall effectiveness </a:t>
            </a:r>
            <a:r>
              <a:rPr lang="en-US" dirty="0">
                <a:solidFill>
                  <a:srgbClr val="439639"/>
                </a:solidFill>
                <a:latin typeface="Verdana"/>
              </a:rPr>
              <a:t>of the mentor </a:t>
            </a:r>
            <a:r>
              <a:rPr lang="en-US" dirty="0" smtClean="0">
                <a:solidFill>
                  <a:srgbClr val="439639"/>
                </a:solidFill>
                <a:latin typeface="Verdana"/>
              </a:rPr>
              <a:t>program</a:t>
            </a:r>
          </a:p>
          <a:p>
            <a:pPr>
              <a:buClr>
                <a:srgbClr val="439639"/>
              </a:buClr>
              <a:buSzPct val="80000"/>
              <a:defRPr/>
            </a:pPr>
            <a:endParaRPr lang="en-US" dirty="0">
              <a:solidFill>
                <a:srgbClr val="439639"/>
              </a:solidFill>
              <a:latin typeface="Verdana"/>
            </a:endParaRPr>
          </a:p>
          <a:p>
            <a:pPr>
              <a:buClr>
                <a:srgbClr val="439639"/>
              </a:buClr>
              <a:buSzPct val="80000"/>
              <a:defRPr/>
            </a:pPr>
            <a:r>
              <a:rPr lang="en-US" dirty="0">
                <a:solidFill>
                  <a:srgbClr val="439639"/>
                </a:solidFill>
                <a:latin typeface="Verdana"/>
              </a:rPr>
              <a:t>• An </a:t>
            </a:r>
            <a:r>
              <a:rPr lang="en-US" b="1" dirty="0">
                <a:solidFill>
                  <a:srgbClr val="0083A9">
                    <a:lumMod val="75000"/>
                  </a:srgbClr>
                </a:solidFill>
                <a:latin typeface="Verdana"/>
              </a:rPr>
              <a:t>individualized plan of support</a:t>
            </a:r>
            <a:r>
              <a:rPr lang="en-US" dirty="0">
                <a:solidFill>
                  <a:srgbClr val="439639"/>
                </a:solidFill>
                <a:latin typeface="Verdana"/>
              </a:rPr>
              <a:t>, specifically aligned to standards of practice, that highlights particular strengths and focuses support on areas for </a:t>
            </a:r>
            <a:r>
              <a:rPr lang="en-US" dirty="0" smtClean="0">
                <a:solidFill>
                  <a:srgbClr val="439639"/>
                </a:solidFill>
                <a:latin typeface="Verdana"/>
              </a:rPr>
              <a:t>development</a:t>
            </a:r>
          </a:p>
          <a:p>
            <a:pPr>
              <a:buClr>
                <a:srgbClr val="439639"/>
              </a:buClr>
              <a:buSzPct val="80000"/>
              <a:defRPr/>
            </a:pPr>
            <a:endParaRPr lang="en-US" dirty="0">
              <a:solidFill>
                <a:srgbClr val="439639"/>
              </a:solidFill>
              <a:latin typeface="Verdana"/>
            </a:endParaRPr>
          </a:p>
          <a:p>
            <a:pPr marL="36513" indent="-265113">
              <a:buClr>
                <a:srgbClr val="439639"/>
              </a:buClr>
              <a:buSzPct val="80000"/>
              <a:buFont typeface="Wingdings 2" pitchFamily="18" charset="2"/>
              <a:buChar char=""/>
              <a:defRPr/>
            </a:pPr>
            <a:endParaRPr lang="en-US" dirty="0">
              <a:solidFill>
                <a:srgbClr val="439639"/>
              </a:solidFill>
              <a:latin typeface="Verdana"/>
            </a:endParaRPr>
          </a:p>
          <a:p>
            <a:pPr>
              <a:buClr>
                <a:srgbClr val="439639"/>
              </a:buClr>
              <a:buSzPct val="80000"/>
              <a:defRPr/>
            </a:pPr>
            <a:endParaRPr lang="en-US" dirty="0" smtClean="0">
              <a:solidFill>
                <a:srgbClr val="439639"/>
              </a:solidFill>
              <a:latin typeface="Verdana"/>
            </a:endParaRPr>
          </a:p>
          <a:p>
            <a:pPr marL="36513" indent="-265113">
              <a:buClr>
                <a:srgbClr val="439639"/>
              </a:buClr>
              <a:buSzPct val="80000"/>
              <a:buFont typeface="Wingdings 2" pitchFamily="18" charset="2"/>
              <a:buChar char=""/>
              <a:defRPr/>
            </a:pPr>
            <a:endParaRPr lang="en-US" dirty="0">
              <a:solidFill>
                <a:srgbClr val="439639"/>
              </a:solidFill>
              <a:latin typeface="Verdana"/>
            </a:endParaRPr>
          </a:p>
          <a:p>
            <a:pPr marL="36513" indent="-265113">
              <a:buClr>
                <a:srgbClr val="439639"/>
              </a:buClr>
              <a:buSzPct val="80000"/>
              <a:buFont typeface="Wingdings 2" pitchFamily="18" charset="2"/>
              <a:buChar char=""/>
              <a:defRPr/>
            </a:pPr>
            <a:endParaRPr lang="en-US" dirty="0" smtClean="0">
              <a:solidFill>
                <a:srgbClr val="439639"/>
              </a:solidFill>
              <a:latin typeface="Verdana"/>
            </a:endParaRPr>
          </a:p>
        </p:txBody>
      </p:sp>
      <p:sp>
        <p:nvSpPr>
          <p:cNvPr id="5" name="Rectangle 4"/>
          <p:cNvSpPr/>
          <p:nvPr/>
        </p:nvSpPr>
        <p:spPr>
          <a:xfrm>
            <a:off x="6477000" y="6019800"/>
            <a:ext cx="2016899" cy="461665"/>
          </a:xfrm>
          <a:prstGeom prst="rect">
            <a:avLst/>
          </a:prstGeom>
        </p:spPr>
        <p:txBody>
          <a:bodyPr wrap="none">
            <a:spAutoFit/>
          </a:bodyPr>
          <a:lstStyle/>
          <a:p>
            <a:pPr lvl="0">
              <a:buClr>
                <a:srgbClr val="439639"/>
              </a:buClr>
              <a:defRPr/>
            </a:pPr>
            <a:r>
              <a:rPr lang="en-US" sz="2400" b="1" dirty="0" smtClean="0">
                <a:solidFill>
                  <a:srgbClr val="0083A9">
                    <a:lumMod val="75000"/>
                  </a:srgbClr>
                </a:solidFill>
              </a:rPr>
              <a:t>WB 14-15-16</a:t>
            </a:r>
            <a:endParaRPr lang="en-US" sz="2400" b="1" dirty="0">
              <a:solidFill>
                <a:srgbClr val="0083A9">
                  <a:lumMod val="75000"/>
                </a:srgbClr>
              </a:solidFill>
            </a:endParaRPr>
          </a:p>
        </p:txBody>
      </p:sp>
    </p:spTree>
    <p:extLst>
      <p:ext uri="{BB962C8B-B14F-4D97-AF65-F5344CB8AC3E}">
        <p14:creationId xmlns:p14="http://schemas.microsoft.com/office/powerpoint/2010/main" xmlns="" val="33023992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werpoint template-April 2012">
  <a:themeElements>
    <a:clrScheme name="Custom 1">
      <a:dk1>
        <a:srgbClr val="439639"/>
      </a:dk1>
      <a:lt1>
        <a:sysClr val="window" lastClr="FFFFFF"/>
      </a:lt1>
      <a:dk2>
        <a:srgbClr val="0083A9"/>
      </a:dk2>
      <a:lt2>
        <a:srgbClr val="F1E7DA"/>
      </a:lt2>
      <a:accent1>
        <a:srgbClr val="FFFFFF"/>
      </a:accent1>
      <a:accent2>
        <a:srgbClr val="E2D700"/>
      </a:accent2>
      <a:accent3>
        <a:srgbClr val="6ADAFA"/>
      </a:accent3>
      <a:accent4>
        <a:srgbClr val="D60093"/>
      </a:accent4>
      <a:accent5>
        <a:srgbClr val="0B9B74"/>
      </a:accent5>
      <a:accent6>
        <a:srgbClr val="996633"/>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4480</TotalTime>
  <Words>6079</Words>
  <Application>Microsoft Office PowerPoint</Application>
  <PresentationFormat>On-screen Show (4:3)</PresentationFormat>
  <Paragraphs>1370</Paragraphs>
  <Slides>120</Slides>
  <Notes>118</Notes>
  <HiddenSlides>0</HiddenSlides>
  <MMClips>36</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120</vt:i4>
      </vt:variant>
    </vt:vector>
  </HeadingPairs>
  <TitlesOfParts>
    <vt:vector size="122" baseType="lpstr">
      <vt:lpstr>powerpoint template-April 2012</vt:lpstr>
      <vt:lpstr>Microsoft Office Excel 97-2003 Worksheet</vt:lpstr>
      <vt:lpstr>PROBATIONARY</vt:lpstr>
      <vt:lpstr>Norms</vt:lpstr>
      <vt:lpstr>Why is Educator Evaluation Important?</vt:lpstr>
      <vt:lpstr>Why is Educator Evaluation Important?</vt:lpstr>
      <vt:lpstr>Why is Educator Evaluation Important?</vt:lpstr>
      <vt:lpstr>Why is Educator Evaluation Important?</vt:lpstr>
      <vt:lpstr>Refresher</vt:lpstr>
      <vt:lpstr>Educator Evaluation</vt:lpstr>
      <vt:lpstr>Senate Bill 291</vt:lpstr>
      <vt:lpstr>Involvement of Stakeholders</vt:lpstr>
      <vt:lpstr>Involvement of Stakeholders</vt:lpstr>
      <vt:lpstr>Teacher Standards (2011)*</vt:lpstr>
      <vt:lpstr>Teacher Standards</vt:lpstr>
      <vt:lpstr>36 Quality Indicators</vt:lpstr>
      <vt:lpstr>What does this mean for…</vt:lpstr>
      <vt:lpstr>Slide 16</vt:lpstr>
      <vt:lpstr>Missouri’s NCLB Waiver says…</vt:lpstr>
      <vt:lpstr>7 Essential Principles Per NCLB Waiver (June, 2012)</vt:lpstr>
      <vt:lpstr>MO Educator Evaluation System Pilot Project </vt:lpstr>
      <vt:lpstr>Missouri’s Educator Evaluation System (Webpage)</vt:lpstr>
      <vt:lpstr>2013-2014 Training Roadmap*</vt:lpstr>
      <vt:lpstr>To Clarify…</vt:lpstr>
      <vt:lpstr>7 Essential Principles Per NCLB Waiver (June, 2012)</vt:lpstr>
      <vt:lpstr>Today’s Roadmap</vt:lpstr>
      <vt:lpstr>2013-2014 Training Roadmap*</vt:lpstr>
      <vt:lpstr>5 Minute University</vt:lpstr>
      <vt:lpstr> PROBATIONARY</vt:lpstr>
      <vt:lpstr>Essential Principles Per NCLB Waiver (June, 2012)</vt:lpstr>
      <vt:lpstr>Principle #3</vt:lpstr>
      <vt:lpstr>Probationary Period</vt:lpstr>
      <vt:lpstr>Developing the  Probationary Teacher…</vt:lpstr>
      <vt:lpstr>Slide 32</vt:lpstr>
      <vt:lpstr>Developing the  Probationary Teacher…</vt:lpstr>
      <vt:lpstr>Intended Outcomes</vt:lpstr>
      <vt:lpstr>Terminology*</vt:lpstr>
      <vt:lpstr>Cannot Afford Not To…</vt:lpstr>
      <vt:lpstr>Teacher Attrition Rates</vt:lpstr>
      <vt:lpstr>The Implications</vt:lpstr>
      <vt:lpstr>The Fiscal Hurt</vt:lpstr>
      <vt:lpstr>The Costly Cycle</vt:lpstr>
      <vt:lpstr>Teaching and Learning Gap</vt:lpstr>
      <vt:lpstr>A Proactive Approach…</vt:lpstr>
      <vt:lpstr>Springfield R-XII</vt:lpstr>
      <vt:lpstr>Cost Configuration</vt:lpstr>
      <vt:lpstr>Springfield R-XII</vt:lpstr>
      <vt:lpstr>Slide 46</vt:lpstr>
      <vt:lpstr>STEP UP Program</vt:lpstr>
      <vt:lpstr>Springfield R-XII Reflections</vt:lpstr>
      <vt:lpstr> In Your School Setting…</vt:lpstr>
      <vt:lpstr>Differentiated Needs Probationary Staff</vt:lpstr>
      <vt:lpstr>Most Important Factor</vt:lpstr>
      <vt:lpstr>Current New Teacher  Induction Support</vt:lpstr>
      <vt:lpstr>What New Teachers Really Need  (Mandel, 2006)</vt:lpstr>
      <vt:lpstr>A Probationary Teacher’s Needs…</vt:lpstr>
      <vt:lpstr>What New Teachers Really Need  (Mandel, 2006)</vt:lpstr>
      <vt:lpstr>What does the research reveal?</vt:lpstr>
      <vt:lpstr>Slide 57</vt:lpstr>
      <vt:lpstr>According to SPS…</vt:lpstr>
      <vt:lpstr>Did you see an opportunity for a focused continuum of support?</vt:lpstr>
      <vt:lpstr>Action Plan*</vt:lpstr>
      <vt:lpstr>“Comprehensive”  Induction System</vt:lpstr>
      <vt:lpstr>Comprehensive Induction*  (EES Probationary Guideline)</vt:lpstr>
      <vt:lpstr>Comprehensive Induction  (EES Probationary Guideline)</vt:lpstr>
      <vt:lpstr>Slide 64</vt:lpstr>
      <vt:lpstr>Comprehensive Induction  (EES Probationary Guideline)</vt:lpstr>
      <vt:lpstr>Comprehensive Induction  (EES Probationary Guideline)</vt:lpstr>
      <vt:lpstr>Comprehensive Induction  (EES Probationary Guideline)</vt:lpstr>
      <vt:lpstr>Comprehensive Induction System* Self-Monitoring Tool</vt:lpstr>
      <vt:lpstr>Comprehensive Induction System* Self-Monitoring Tool</vt:lpstr>
      <vt:lpstr>Comprehensive Induction System* Self-Monitoring Tool</vt:lpstr>
      <vt:lpstr>Comprehensive Induction System* Self-Monitoring Tool</vt:lpstr>
      <vt:lpstr>Data In This Room?</vt:lpstr>
      <vt:lpstr>Springfield Public Schools STEP UP Induction Program</vt:lpstr>
      <vt:lpstr>Springfield Public Schools</vt:lpstr>
      <vt:lpstr>Springfield Public Schools STEP UP Induction Program</vt:lpstr>
      <vt:lpstr>Springfield Public Schools STEP UP Induction Program</vt:lpstr>
      <vt:lpstr>Springfield Public Schools STEP UP Induction Program</vt:lpstr>
      <vt:lpstr>Springfield Public Schools STEP UP Induction Program</vt:lpstr>
      <vt:lpstr>Step Up Induction Program</vt:lpstr>
      <vt:lpstr>Slide 80</vt:lpstr>
      <vt:lpstr>Step Up Induction Program</vt:lpstr>
      <vt:lpstr>Slide 82</vt:lpstr>
      <vt:lpstr>Slide 83</vt:lpstr>
      <vt:lpstr>A Teacher’s Reflection on Impact…</vt:lpstr>
      <vt:lpstr>Evidence of Tier I Development through STEP UP…</vt:lpstr>
      <vt:lpstr>Possibility Thinking</vt:lpstr>
      <vt:lpstr>Springfield School District</vt:lpstr>
      <vt:lpstr>Mentoring  as part of Comprehensive Induction</vt:lpstr>
      <vt:lpstr>Comprehensive Induction System* Self-Monitoring Tool</vt:lpstr>
      <vt:lpstr>  MENTORING</vt:lpstr>
      <vt:lpstr>Mentoring:  The Variance</vt:lpstr>
      <vt:lpstr>Mentoring:  The Variance</vt:lpstr>
      <vt:lpstr>Mentoring:  The Variance</vt:lpstr>
      <vt:lpstr>Mentoring:  Effective Practice</vt:lpstr>
      <vt:lpstr>Mentoring:  Effective Practice</vt:lpstr>
      <vt:lpstr>Mentoring vs. Induction</vt:lpstr>
      <vt:lpstr>Mentoring vs. Induction</vt:lpstr>
      <vt:lpstr>Slide 98</vt:lpstr>
      <vt:lpstr>Mentoring Program Standards*</vt:lpstr>
      <vt:lpstr>Mentoring Program Standards</vt:lpstr>
      <vt:lpstr>Slide 101</vt:lpstr>
      <vt:lpstr>Our Mentoring Program</vt:lpstr>
      <vt:lpstr>Action Plan*</vt:lpstr>
      <vt:lpstr>Teacher Standards  as part of Comprehensive Induction</vt:lpstr>
      <vt:lpstr>Slide 105</vt:lpstr>
      <vt:lpstr>Current Induction Efforts Targeting…?</vt:lpstr>
      <vt:lpstr>Comprehensive Induction  (EES Probationary Guideline)</vt:lpstr>
      <vt:lpstr>3 Types of Support</vt:lpstr>
      <vt:lpstr> The Vital Role of the Principal in Teacher Induction (2009)</vt:lpstr>
      <vt:lpstr>*MO Educator Evaluation:  Probationary Support (Year 1)</vt:lpstr>
      <vt:lpstr>*MO Educator Evaluation:  Probationary Support (Year 2)</vt:lpstr>
      <vt:lpstr>A Leader’s Perspective of the  Levels of Support found within STEP UP…</vt:lpstr>
      <vt:lpstr>Probationary and Missouri’s EES</vt:lpstr>
      <vt:lpstr>Probationary and Missouri’s EES</vt:lpstr>
      <vt:lpstr>Reflection Tool (Aligned to Standards)</vt:lpstr>
      <vt:lpstr>Action Plan*</vt:lpstr>
      <vt:lpstr>EES Guideline:  Probationary</vt:lpstr>
      <vt:lpstr>2013-2014 Training Roadmap*</vt:lpstr>
      <vt:lpstr>Intended Outcomes</vt:lpstr>
      <vt:lpstr>Contact Us</vt:lpstr>
    </vt:vector>
  </TitlesOfParts>
  <Company>DESE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jflugum</dc:creator>
  <cp:lastModifiedBy>mcundiff</cp:lastModifiedBy>
  <cp:revision>373</cp:revision>
  <dcterms:created xsi:type="dcterms:W3CDTF">2012-04-09T20:26:49Z</dcterms:created>
  <dcterms:modified xsi:type="dcterms:W3CDTF">2013-10-02T15:34:59Z</dcterms:modified>
</cp:coreProperties>
</file>